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633" r:id="rId2"/>
    <p:sldId id="605" r:id="rId3"/>
    <p:sldId id="607" r:id="rId4"/>
    <p:sldId id="606" r:id="rId5"/>
    <p:sldId id="638" r:id="rId6"/>
    <p:sldId id="682" r:id="rId7"/>
    <p:sldId id="683" r:id="rId8"/>
    <p:sldId id="684" r:id="rId9"/>
    <p:sldId id="685" r:id="rId10"/>
    <p:sldId id="686" r:id="rId11"/>
    <p:sldId id="861" r:id="rId12"/>
    <p:sldId id="687" r:id="rId13"/>
    <p:sldId id="688" r:id="rId14"/>
    <p:sldId id="279" r:id="rId15"/>
    <p:sldId id="367" r:id="rId16"/>
    <p:sldId id="368" r:id="rId17"/>
    <p:sldId id="862" r:id="rId18"/>
    <p:sldId id="639" r:id="rId19"/>
    <p:sldId id="400" r:id="rId20"/>
    <p:sldId id="640" r:id="rId21"/>
    <p:sldId id="641" r:id="rId22"/>
    <p:sldId id="681" r:id="rId23"/>
    <p:sldId id="864" r:id="rId24"/>
    <p:sldId id="645" r:id="rId25"/>
    <p:sldId id="545" r:id="rId26"/>
    <p:sldId id="546" r:id="rId27"/>
    <p:sldId id="643" r:id="rId28"/>
    <p:sldId id="644" r:id="rId29"/>
    <p:sldId id="654" r:id="rId30"/>
    <p:sldId id="655" r:id="rId31"/>
    <p:sldId id="656" r:id="rId32"/>
    <p:sldId id="657" r:id="rId33"/>
    <p:sldId id="658" r:id="rId34"/>
    <p:sldId id="642" r:id="rId35"/>
    <p:sldId id="592" r:id="rId36"/>
    <p:sldId id="863" r:id="rId37"/>
  </p:sldIdLst>
  <p:sldSz cx="9144000" cy="6858000" type="screen4x3"/>
  <p:notesSz cx="6858000" cy="9144000"/>
  <p:defaultTextStyle>
    <a:defPPr>
      <a:defRPr lang="da-DK"/>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ECF115"/>
    <a:srgbClr val="F0F442"/>
    <a:srgbClr val="225054"/>
    <a:srgbClr val="00FF00"/>
    <a:srgbClr val="FF0000"/>
    <a:srgbClr val="097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p:cViewPr varScale="1">
        <p:scale>
          <a:sx n="80" d="100"/>
          <a:sy n="80" d="100"/>
        </p:scale>
        <p:origin x="27" y="22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A3E23-E6BA-486B-A79E-1539DCE6EC8A}"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a-DK"/>
        </a:p>
      </dgm:t>
    </dgm:pt>
    <dgm:pt modelId="{8314673E-642C-47EB-8840-30772047E214}" type="pres">
      <dgm:prSet presAssocID="{5C9A3E23-E6BA-486B-A79E-1539DCE6EC8A}" presName="Name0" presStyleCnt="0">
        <dgm:presLayoutVars>
          <dgm:dir/>
          <dgm:resizeHandles val="exact"/>
        </dgm:presLayoutVars>
      </dgm:prSet>
      <dgm:spPr/>
    </dgm:pt>
    <dgm:pt modelId="{92785526-E79E-4901-BCB8-3CB48BF90D3B}" type="pres">
      <dgm:prSet presAssocID="{5C9A3E23-E6BA-486B-A79E-1539DCE6EC8A}" presName="arrow" presStyleLbl="bgShp" presStyleIdx="0" presStyleCnt="1" custLinFactNeighborX="-4337" custLinFactNeighborY="68087"/>
      <dgm:spPr/>
    </dgm:pt>
    <dgm:pt modelId="{6ABE1436-E548-449D-B5D5-522BC529566C}" type="pres">
      <dgm:prSet presAssocID="{5C9A3E23-E6BA-486B-A79E-1539DCE6EC8A}" presName="points" presStyleCnt="0"/>
      <dgm:spPr/>
    </dgm:pt>
  </dgm:ptLst>
  <dgm:cxnLst>
    <dgm:cxn modelId="{3E673CBA-5E94-41C9-8031-E8F039101986}" type="presOf" srcId="{5C9A3E23-E6BA-486B-A79E-1539DCE6EC8A}" destId="{8314673E-642C-47EB-8840-30772047E214}" srcOrd="0" destOrd="0" presId="urn:microsoft.com/office/officeart/2005/8/layout/hProcess11"/>
    <dgm:cxn modelId="{21EEB59A-2B86-40ED-8EAB-41B47A316EB3}" type="presParOf" srcId="{8314673E-642C-47EB-8840-30772047E214}" destId="{92785526-E79E-4901-BCB8-3CB48BF90D3B}" srcOrd="0" destOrd="0" presId="urn:microsoft.com/office/officeart/2005/8/layout/hProcess11"/>
    <dgm:cxn modelId="{395DBB4F-7458-4386-B4A5-A00DA8BB13CC}" type="presParOf" srcId="{8314673E-642C-47EB-8840-30772047E214}" destId="{6ABE1436-E548-449D-B5D5-522BC529566C}" srcOrd="1" destOrd="0" presId="urn:microsoft.com/office/officeart/2005/8/layout/hProcess1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85526-E79E-4901-BCB8-3CB48BF90D3B}">
      <dsp:nvSpPr>
        <dsp:cNvPr id="0" name=""/>
        <dsp:cNvSpPr/>
      </dsp:nvSpPr>
      <dsp:spPr>
        <a:xfrm>
          <a:off x="0" y="792088"/>
          <a:ext cx="6096000" cy="55357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da-DK"/>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da-DK"/>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da-DK"/>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4E3ED20A-143A-4EB8-B489-DBA47AE55D7E}" type="slidenum">
              <a:rPr lang="da-DK"/>
              <a:pPr/>
              <a:t>‹nr.›</a:t>
            </a:fld>
            <a:endParaRPr lang="da-DK"/>
          </a:p>
        </p:txBody>
      </p:sp>
    </p:spTree>
    <p:extLst>
      <p:ext uri="{BB962C8B-B14F-4D97-AF65-F5344CB8AC3E}">
        <p14:creationId xmlns:p14="http://schemas.microsoft.com/office/powerpoint/2010/main" val="36935717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E3ED20A-143A-4EB8-B489-DBA47AE55D7E}" type="slidenum">
              <a:rPr lang="da-DK" smtClean="0"/>
              <a:pPr/>
              <a:t>1</a:t>
            </a:fld>
            <a:endParaRPr lang="da-DK"/>
          </a:p>
        </p:txBody>
      </p:sp>
    </p:spTree>
    <p:extLst>
      <p:ext uri="{BB962C8B-B14F-4D97-AF65-F5344CB8AC3E}">
        <p14:creationId xmlns:p14="http://schemas.microsoft.com/office/powerpoint/2010/main" val="3964418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94" tIns="45696" rIns="91394" bIns="45696" anchor="b"/>
          <a:lstStyle/>
          <a:p>
            <a:pPr algn="r"/>
            <a:fld id="{64753E72-5C88-4978-914A-E8FE2ACD3A4C}" type="slidenum">
              <a:rPr lang="en-US" sz="1200">
                <a:latin typeface="Calibri" pitchFamily="34" charset="0"/>
              </a:rPr>
              <a:pPr algn="r"/>
              <a:t>20</a:t>
            </a:fld>
            <a:endParaRPr lang="en-US" sz="1200">
              <a:latin typeface="Calibri" pitchFamily="34"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lIns="89958" tIns="44979" rIns="89958" bIns="44979" numCol="1" anchor="t" anchorCtr="0" compatLnSpc="1">
            <a:prstTxWarp prst="textNoShape">
              <a:avLst/>
            </a:prstTxWarp>
          </a:bodyPr>
          <a:lstStyle/>
          <a:p>
            <a:pPr>
              <a:spcBef>
                <a:spcPct val="0"/>
              </a:spcBef>
            </a:pPr>
            <a:r>
              <a:rPr lang="en-US" b="1">
                <a:latin typeface="Helvetica" pitchFamily="34" charset="0"/>
                <a:ea typeface="MS PGothic" pitchFamily="34" charset="-128"/>
              </a:rPr>
              <a:t>Natural rewards stimulate dopamine neurotransmission.  </a:t>
            </a:r>
            <a:r>
              <a:rPr lang="en-US">
                <a:latin typeface="Helvetica" pitchFamily="34" charset="0"/>
                <a:ea typeface="MS PGothic" pitchFamily="34" charset="-128"/>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p:txBody>
      </p:sp>
    </p:spTree>
    <p:extLst>
      <p:ext uri="{BB962C8B-B14F-4D97-AF65-F5344CB8AC3E}">
        <p14:creationId xmlns:p14="http://schemas.microsoft.com/office/powerpoint/2010/main" val="357079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pPr>
              <a:defRPr/>
            </a:pPr>
            <a:fld id="{CF8E1884-B6E6-4F4C-9152-96900DF0CED7}" type="slidenum">
              <a:rPr lang="da-DK" smtClean="0"/>
              <a:pPr>
                <a:defRPr/>
              </a:pPr>
              <a:t>25</a:t>
            </a:fld>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FD033-426F-4A95-9062-F1418154259B}" type="slidenum">
              <a:rPr lang="da-DK"/>
              <a:pPr/>
              <a:t>34</a:t>
            </a:fld>
            <a:endParaRPr lang="da-DK"/>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80126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 i masteren</a:t>
            </a:r>
            <a:endParaRPr lang="en-US"/>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endParaRPr lang="en-US"/>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223957BC-D94C-4ED8-BE88-3F5100A345AB}" type="slidenum">
              <a:rPr lang="da-DK"/>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en-US"/>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C8783EB9-E829-436F-8B60-CFEA93831638}" type="slidenum">
              <a:rPr lang="da-DK"/>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endParaRPr lang="en-US"/>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79FCADB3-D846-466C-AC21-248D436FFA66}" type="slidenum">
              <a:rPr lang="da-DK"/>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en-US"/>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EACB5A3C-3876-4548-8D83-EC67E1A920F4}" type="slidenum">
              <a:rPr lang="da-DK"/>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endParaRPr lang="en-US"/>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C68DDD96-BC51-4BB4-AAE9-81E3BC15090F}" type="slidenum">
              <a:rPr lang="da-DK"/>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en-US"/>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95E40833-BC9D-4897-9309-7FA960E2151E}" type="slidenum">
              <a:rPr lang="da-DK"/>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endParaRPr lang="en-US"/>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lvl1pPr>
              <a:defRPr/>
            </a:lvl1pPr>
          </a:lstStyle>
          <a:p>
            <a:endParaRPr lang="da-DK"/>
          </a:p>
        </p:txBody>
      </p:sp>
      <p:sp>
        <p:nvSpPr>
          <p:cNvPr id="8" name="Pladsholder til sidefod 7"/>
          <p:cNvSpPr>
            <a:spLocks noGrp="1"/>
          </p:cNvSpPr>
          <p:nvPr>
            <p:ph type="ftr" sz="quarter" idx="11"/>
          </p:nvPr>
        </p:nvSpPr>
        <p:spPr/>
        <p:txBody>
          <a:bodyPr/>
          <a:lstStyle>
            <a:lvl1pPr>
              <a:defRPr/>
            </a:lvl1pPr>
          </a:lstStyle>
          <a:p>
            <a:endParaRPr lang="da-DK"/>
          </a:p>
        </p:txBody>
      </p:sp>
      <p:sp>
        <p:nvSpPr>
          <p:cNvPr id="9" name="Pladsholder til diasnummer 8"/>
          <p:cNvSpPr>
            <a:spLocks noGrp="1"/>
          </p:cNvSpPr>
          <p:nvPr>
            <p:ph type="sldNum" sz="quarter" idx="12"/>
          </p:nvPr>
        </p:nvSpPr>
        <p:spPr/>
        <p:txBody>
          <a:bodyPr/>
          <a:lstStyle>
            <a:lvl1pPr>
              <a:defRPr/>
            </a:lvl1pPr>
          </a:lstStyle>
          <a:p>
            <a:fld id="{BA8A1451-F45E-4ADE-AA03-937F754CEA74}" type="slidenum">
              <a:rPr lang="da-DK"/>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en-US"/>
          </a:p>
        </p:txBody>
      </p:sp>
      <p:sp>
        <p:nvSpPr>
          <p:cNvPr id="3" name="Pladsholder til dato 2"/>
          <p:cNvSpPr>
            <a:spLocks noGrp="1"/>
          </p:cNvSpPr>
          <p:nvPr>
            <p:ph type="dt" sz="half" idx="10"/>
          </p:nvPr>
        </p:nvSpPr>
        <p:spPr/>
        <p:txBody>
          <a:bodyPr/>
          <a:lstStyle>
            <a:lvl1pPr>
              <a:defRPr/>
            </a:lvl1pPr>
          </a:lstStyle>
          <a:p>
            <a:endParaRPr lang="da-DK"/>
          </a:p>
        </p:txBody>
      </p:sp>
      <p:sp>
        <p:nvSpPr>
          <p:cNvPr id="4" name="Pladsholder til sidefod 3"/>
          <p:cNvSpPr>
            <a:spLocks noGrp="1"/>
          </p:cNvSpPr>
          <p:nvPr>
            <p:ph type="ftr" sz="quarter" idx="11"/>
          </p:nvPr>
        </p:nvSpPr>
        <p:spPr/>
        <p:txBody>
          <a:bodyPr/>
          <a:lstStyle>
            <a:lvl1pPr>
              <a:defRPr/>
            </a:lvl1pPr>
          </a:lstStyle>
          <a:p>
            <a:endParaRPr lang="da-DK"/>
          </a:p>
        </p:txBody>
      </p:sp>
      <p:sp>
        <p:nvSpPr>
          <p:cNvPr id="5" name="Pladsholder til diasnummer 4"/>
          <p:cNvSpPr>
            <a:spLocks noGrp="1"/>
          </p:cNvSpPr>
          <p:nvPr>
            <p:ph type="sldNum" sz="quarter" idx="12"/>
          </p:nvPr>
        </p:nvSpPr>
        <p:spPr/>
        <p:txBody>
          <a:bodyPr/>
          <a:lstStyle>
            <a:lvl1pPr>
              <a:defRPr/>
            </a:lvl1pPr>
          </a:lstStyle>
          <a:p>
            <a:fld id="{309D773F-15EB-43AE-B9DD-8705D021EB41}" type="slidenum">
              <a:rPr lang="da-DK"/>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p>
        </p:txBody>
      </p:sp>
      <p:sp>
        <p:nvSpPr>
          <p:cNvPr id="3" name="Pladsholder til sidefod 2"/>
          <p:cNvSpPr>
            <a:spLocks noGrp="1"/>
          </p:cNvSpPr>
          <p:nvPr>
            <p:ph type="ftr" sz="quarter" idx="11"/>
          </p:nvPr>
        </p:nvSpPr>
        <p:spPr/>
        <p:txBody>
          <a:bodyPr/>
          <a:lstStyle>
            <a:lvl1pPr>
              <a:defRPr/>
            </a:lvl1pPr>
          </a:lstStyle>
          <a:p>
            <a:endParaRPr lang="da-DK"/>
          </a:p>
        </p:txBody>
      </p:sp>
      <p:sp>
        <p:nvSpPr>
          <p:cNvPr id="4" name="Pladsholder til diasnummer 3"/>
          <p:cNvSpPr>
            <a:spLocks noGrp="1"/>
          </p:cNvSpPr>
          <p:nvPr>
            <p:ph type="sldNum" sz="quarter" idx="12"/>
          </p:nvPr>
        </p:nvSpPr>
        <p:spPr/>
        <p:txBody>
          <a:bodyPr/>
          <a:lstStyle>
            <a:lvl1pPr>
              <a:defRPr/>
            </a:lvl1pPr>
          </a:lstStyle>
          <a:p>
            <a:fld id="{7DB65656-AD9F-4C1D-82C7-8C4DF23A1927}" type="slidenum">
              <a:rPr lang="da-DK"/>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endParaRPr lang="en-US"/>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EBFCD6FD-64A9-40D3-9EE6-7B4101DAA3DA}" type="slidenum">
              <a:rPr lang="da-DK"/>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endParaRPr lang="en-US"/>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7915EE90-3590-4073-8706-BA79B7067CD6}" type="slidenum">
              <a:rPr lang="da-DK"/>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387D0B06-87A6-4198-9683-64533F9E726B}" type="slidenum">
              <a:rPr lang="da-DK"/>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5.bin"/><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6.bin"/><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7.bin"/><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dk/imgres?imgurl=http://www.biotechacademy.dk/-/media/Sites/Biotech_Academy/Undervisningsprojekter/Gymnasiale%20projekter/Antimikrobielle%20peptiderNY/Teori/Den%20biologiske%20cellemembran.ashx?h=202&amp;w=290&amp;la=da&amp;imgrefurl=http://www.biotechacademy.dk/Undervisningsprojekter/Gymnasiale-projekter/Antimikrobielle-peptider/Teori/Den-biologiske-cellemembran&amp;docid=cu5-Wboose8GcM&amp;tbnid=rhdv9hIvKCz64M:&amp;w=290&amp;h=202&amp;ei=7bXaVYvpKqP4ywO0zLvwBw&amp;ved=0CAIQxiAwAGoVChMIy5OJlIjBxwIVI_xyCh005g5-&amp;iact=c&amp;ictx=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2.bin"/><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3.bin"/><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4.bin"/><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5.bin"/><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6.bin"/><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17.bin"/><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hyperlink" Target="http://www.skunk-froe.d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18.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mailto:rindom@dadlnet.dk"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4.bin"/><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p:cNvSpPr/>
          <p:nvPr/>
        </p:nvSpPr>
        <p:spPr>
          <a:xfrm>
            <a:off x="1222365" y="404397"/>
            <a:ext cx="7488832" cy="11521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0" dirty="0">
                <a:latin typeface="Adobe Heiti Std R" pitchFamily="34" charset="-128"/>
                <a:ea typeface="Adobe Heiti Std R" pitchFamily="34" charset="-128"/>
              </a:rPr>
              <a:t>Når rusmidlerne sætter kursen</a:t>
            </a:r>
          </a:p>
          <a:p>
            <a:pPr algn="ctr"/>
            <a:r>
              <a:rPr lang="da-DK" sz="2000" b="0" dirty="0">
                <a:latin typeface="Adobe Heiti Std R" pitchFamily="34" charset="-128"/>
                <a:ea typeface="Adobe Heiti Std R" pitchFamily="34" charset="-128"/>
              </a:rPr>
              <a:t>- Om hjernen sprut og stoffer </a:t>
            </a:r>
            <a:r>
              <a:rPr lang="da-DK" sz="3200" b="0" dirty="0">
                <a:latin typeface="Adobe Heiti Std R" pitchFamily="34" charset="-128"/>
                <a:ea typeface="Adobe Heiti Std R" pitchFamily="34" charset="-128"/>
              </a:rPr>
              <a:t>-</a:t>
            </a:r>
          </a:p>
        </p:txBody>
      </p:sp>
      <p:sp>
        <p:nvSpPr>
          <p:cNvPr id="5" name="Rektangel 4"/>
          <p:cNvSpPr/>
          <p:nvPr/>
        </p:nvSpPr>
        <p:spPr>
          <a:xfrm>
            <a:off x="4746091" y="3645024"/>
            <a:ext cx="4320480" cy="2520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0" dirty="0">
                <a:latin typeface="Adobe Heiti Std R" pitchFamily="34" charset="-128"/>
                <a:ea typeface="Adobe Heiti Std R" pitchFamily="34" charset="-128"/>
              </a:rPr>
              <a:t>Henrik Rindom</a:t>
            </a:r>
          </a:p>
          <a:p>
            <a:pPr algn="ctr"/>
            <a:r>
              <a:rPr lang="da-DK" sz="1400" b="0" dirty="0">
                <a:latin typeface="Adobe Heiti Std R" pitchFamily="34" charset="-128"/>
                <a:ea typeface="Adobe Heiti Std R" pitchFamily="34" charset="-128"/>
              </a:rPr>
              <a:t>Psykiater</a:t>
            </a:r>
          </a:p>
        </p:txBody>
      </p:sp>
      <p:sp>
        <p:nvSpPr>
          <p:cNvPr id="6" name="Rektangel 5"/>
          <p:cNvSpPr/>
          <p:nvPr/>
        </p:nvSpPr>
        <p:spPr>
          <a:xfrm>
            <a:off x="2483768" y="6165304"/>
            <a:ext cx="432048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0" dirty="0">
                <a:latin typeface="Adobe Heiti Std R" pitchFamily="34" charset="-128"/>
                <a:ea typeface="Adobe Heiti Std R" pitchFamily="34" charset="-128"/>
              </a:rPr>
              <a:t>rindom@dadlnet.dk</a:t>
            </a:r>
          </a:p>
        </p:txBody>
      </p:sp>
      <p:pic>
        <p:nvPicPr>
          <p:cNvPr id="7" name="Billede 6">
            <a:extLst>
              <a:ext uri="{FF2B5EF4-FFF2-40B4-BE49-F238E27FC236}">
                <a16:creationId xmlns:a16="http://schemas.microsoft.com/office/drawing/2014/main" id="{28A7F978-BF61-6D54-D460-51D83ECB8A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4150" y="1673157"/>
            <a:ext cx="4672631" cy="35161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962150" y="773113"/>
            <a:ext cx="184150" cy="366712"/>
          </a:xfrm>
          <a:prstGeom prst="rect">
            <a:avLst/>
          </a:prstGeom>
          <a:noFill/>
          <a:ln w="9525">
            <a:noFill/>
            <a:miter lim="800000"/>
            <a:headEnd/>
            <a:tailEnd/>
          </a:ln>
          <a:effectLst/>
        </p:spPr>
        <p:txBody>
          <a:bodyPr wrap="none">
            <a:spAutoFit/>
          </a:bodyPr>
          <a:lstStyle/>
          <a:p>
            <a:endParaRPr lang="da-DK" sz="1800">
              <a:latin typeface="Stencil" pitchFamily="82" charset="0"/>
            </a:endParaRPr>
          </a:p>
        </p:txBody>
      </p:sp>
      <p:sp>
        <p:nvSpPr>
          <p:cNvPr id="68612" name="Text Box 4"/>
          <p:cNvSpPr txBox="1">
            <a:spLocks noChangeArrowheads="1"/>
          </p:cNvSpPr>
          <p:nvPr/>
        </p:nvSpPr>
        <p:spPr bwMode="auto">
          <a:xfrm>
            <a:off x="1999098" y="5364163"/>
            <a:ext cx="5048177" cy="523220"/>
          </a:xfrm>
          <a:prstGeom prst="rect">
            <a:avLst/>
          </a:prstGeom>
          <a:solidFill>
            <a:schemeClr val="bg1"/>
          </a:solidFill>
          <a:ln w="9525">
            <a:noFill/>
            <a:miter lim="800000"/>
            <a:headEnd/>
            <a:tailEnd/>
          </a:ln>
          <a:effectLst/>
        </p:spPr>
        <p:txBody>
          <a:bodyPr wrap="none">
            <a:spAutoFit/>
          </a:bodyPr>
          <a:lstStyle/>
          <a:p>
            <a:r>
              <a:rPr lang="da-DK" sz="2800" b="0" dirty="0">
                <a:latin typeface="+mn-lt"/>
              </a:rPr>
              <a:t>Hjernen genopretter balancen</a:t>
            </a:r>
            <a:r>
              <a:rPr lang="da-DK" sz="2800" b="0" dirty="0">
                <a:solidFill>
                  <a:schemeClr val="bg1"/>
                </a:solidFill>
                <a:latin typeface="+mn-lt"/>
              </a:rPr>
              <a:t> </a:t>
            </a:r>
          </a:p>
        </p:txBody>
      </p:sp>
      <p:sp>
        <p:nvSpPr>
          <p:cNvPr id="68614" name="Rectangle 6"/>
          <p:cNvSpPr>
            <a:spLocks noChangeArrowheads="1"/>
          </p:cNvSpPr>
          <p:nvPr/>
        </p:nvSpPr>
        <p:spPr bwMode="auto">
          <a:xfrm>
            <a:off x="2727325" y="4554538"/>
            <a:ext cx="358775" cy="449262"/>
          </a:xfrm>
          <a:prstGeom prst="rect">
            <a:avLst/>
          </a:prstGeom>
          <a:solidFill>
            <a:schemeClr val="bg1"/>
          </a:solidFill>
          <a:ln w="9525">
            <a:solidFill>
              <a:schemeClr val="bg1"/>
            </a:solidFill>
            <a:miter lim="800000"/>
            <a:headEnd/>
            <a:tailEnd/>
          </a:ln>
          <a:effectLst/>
        </p:spPr>
        <p:txBody>
          <a:bodyPr wrap="none" anchor="ctr"/>
          <a:lstStyle/>
          <a:p>
            <a:endParaRPr lang="da-DK"/>
          </a:p>
        </p:txBody>
      </p:sp>
      <p:graphicFrame>
        <p:nvGraphicFramePr>
          <p:cNvPr id="68617" name="Object 9"/>
          <p:cNvGraphicFramePr>
            <a:graphicFrameLocks noChangeAspect="1"/>
          </p:cNvGraphicFramePr>
          <p:nvPr/>
        </p:nvGraphicFramePr>
        <p:xfrm>
          <a:off x="2996825" y="1602833"/>
          <a:ext cx="3060365" cy="2455939"/>
        </p:xfrm>
        <a:graphic>
          <a:graphicData uri="http://schemas.openxmlformats.org/presentationml/2006/ole">
            <mc:AlternateContent xmlns:mc="http://schemas.openxmlformats.org/markup-compatibility/2006">
              <mc:Choice xmlns:v="urn:schemas-microsoft-com:vml" Requires="v">
                <p:oleObj name="Image" r:id="rId2" imgW="2134839" imgH="1779033" progId="">
                  <p:embed/>
                </p:oleObj>
              </mc:Choice>
              <mc:Fallback>
                <p:oleObj name="Image" r:id="rId2" imgW="2134839" imgH="1779033"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825" y="1602833"/>
                        <a:ext cx="3060365" cy="245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11"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13" name="Text Box 8"/>
          <p:cNvSpPr txBox="1">
            <a:spLocks noChangeArrowheads="1"/>
          </p:cNvSpPr>
          <p:nvPr/>
        </p:nvSpPr>
        <p:spPr bwMode="auto">
          <a:xfrm>
            <a:off x="881590" y="3113965"/>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14" name="Nedadgående pil 13"/>
          <p:cNvSpPr/>
          <p:nvPr/>
        </p:nvSpPr>
        <p:spPr bwMode="auto">
          <a:xfrm>
            <a:off x="2231740" y="3158971"/>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6" name="Text Box 8"/>
          <p:cNvSpPr txBox="1">
            <a:spLocks noChangeArrowheads="1"/>
          </p:cNvSpPr>
          <p:nvPr/>
        </p:nvSpPr>
        <p:spPr bwMode="auto">
          <a:xfrm>
            <a:off x="6282190" y="3068960"/>
            <a:ext cx="202522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8" name="Nedadgående pil 17"/>
          <p:cNvSpPr/>
          <p:nvPr/>
        </p:nvSpPr>
        <p:spPr bwMode="auto">
          <a:xfrm rot="10800000">
            <a:off x="740731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9" name="Nedadgående pil 18"/>
          <p:cNvSpPr/>
          <p:nvPr/>
        </p:nvSpPr>
        <p:spPr bwMode="auto">
          <a:xfrm rot="10800000">
            <a:off x="767734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Nedadgående pil 16"/>
          <p:cNvSpPr/>
          <p:nvPr/>
        </p:nvSpPr>
        <p:spPr bwMode="auto">
          <a:xfrm rot="10800000">
            <a:off x="794737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20" name="Nedadgående pil 19"/>
          <p:cNvSpPr/>
          <p:nvPr/>
        </p:nvSpPr>
        <p:spPr bwMode="auto">
          <a:xfrm rot="10800000">
            <a:off x="821740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21" name="Nedadgående pil 20"/>
          <p:cNvSpPr/>
          <p:nvPr/>
        </p:nvSpPr>
        <p:spPr bwMode="auto">
          <a:xfrm rot="10800000">
            <a:off x="8442430"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5053-AF14-BF92-6D5F-6BCF449987D7}"/>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F09775ED-4DE1-F3C4-C2A1-2FC559B7E563}"/>
              </a:ext>
            </a:extLst>
          </p:cNvPr>
          <p:cNvSpPr txBox="1"/>
          <p:nvPr/>
        </p:nvSpPr>
        <p:spPr>
          <a:xfrm>
            <a:off x="881590" y="773705"/>
            <a:ext cx="7290810" cy="4247317"/>
          </a:xfrm>
          <a:prstGeom prst="rect">
            <a:avLst/>
          </a:prstGeom>
          <a:noFill/>
        </p:spPr>
        <p:txBody>
          <a:bodyPr wrap="square" rtlCol="0">
            <a:spAutoFit/>
          </a:bodyPr>
          <a:lstStyle/>
          <a:p>
            <a:r>
              <a:rPr lang="da-DK" sz="1800" b="0" dirty="0"/>
              <a:t>Hvis vi har taget et medicinsk præparat f.eks. 5 mg, hvor lang tid går der så, til kun halvdelen er tilbage. Dette kaldes for præparatets T</a:t>
            </a:r>
            <a:r>
              <a:rPr lang="da-DK" sz="1800" b="0" baseline="-16000" dirty="0"/>
              <a:t>½</a:t>
            </a:r>
            <a:r>
              <a:rPr lang="da-DK" sz="1800" b="0" dirty="0"/>
              <a:t>.  For </a:t>
            </a:r>
            <a:r>
              <a:rPr lang="da-DK" sz="1800" b="0" dirty="0" err="1"/>
              <a:t>Stesolid</a:t>
            </a:r>
            <a:r>
              <a:rPr lang="da-DK" sz="1800" b="0" dirty="0"/>
              <a:t> er T</a:t>
            </a:r>
            <a:r>
              <a:rPr lang="da-DK" sz="1800" b="0" baseline="-16000" dirty="0"/>
              <a:t>½</a:t>
            </a:r>
            <a:r>
              <a:rPr lang="da-DK" sz="1800" b="0" dirty="0"/>
              <a:t> = 3 døgn.</a:t>
            </a:r>
          </a:p>
          <a:p>
            <a:endParaRPr lang="da-DK" sz="1800" b="0" dirty="0"/>
          </a:p>
          <a:p>
            <a:r>
              <a:rPr lang="da-DK" sz="1800" b="0" dirty="0"/>
              <a:t>      Hvor lang til vil der så gå før alle de 5 mg er ud af kroppen.</a:t>
            </a:r>
          </a:p>
          <a:p>
            <a:r>
              <a:rPr lang="da-DK" sz="1800" b="0" dirty="0"/>
              <a:t>                     Vi startede med 5,0 mg</a:t>
            </a:r>
          </a:p>
          <a:p>
            <a:r>
              <a:rPr lang="da-DK" sz="1800" b="0" dirty="0"/>
              <a:t>                Efter 3 døgn er der 2,5 mg</a:t>
            </a:r>
          </a:p>
          <a:p>
            <a:r>
              <a:rPr lang="da-DK" sz="1800" b="0" dirty="0"/>
              <a:t>                Efter 6 døgn er der 1,5 mg</a:t>
            </a:r>
          </a:p>
          <a:p>
            <a:r>
              <a:rPr lang="da-DK" sz="1800" b="0" dirty="0"/>
              <a:t>                Efter 9 døgn er der 0,75 mg</a:t>
            </a:r>
          </a:p>
          <a:p>
            <a:r>
              <a:rPr lang="da-DK" sz="1800" b="0" dirty="0"/>
              <a:t>               Efter12 døgn er der 0,375</a:t>
            </a:r>
          </a:p>
          <a:p>
            <a:r>
              <a:rPr lang="da-DK" sz="1800" b="0" dirty="0"/>
              <a:t>               Efter15 døgn er der 0,1875 </a:t>
            </a:r>
          </a:p>
          <a:p>
            <a:r>
              <a:rPr lang="da-DK" sz="1800" b="0" dirty="0"/>
              <a:t>               Efter18 døgn er der 0,9375</a:t>
            </a:r>
          </a:p>
          <a:p>
            <a:r>
              <a:rPr lang="da-DK" sz="1800" b="0" dirty="0"/>
              <a:t>               Efter 21døgn er der 0,4588  som næsten svare til 0</a:t>
            </a:r>
          </a:p>
          <a:p>
            <a:endParaRPr lang="da-DK" sz="1800" b="0" dirty="0"/>
          </a:p>
          <a:p>
            <a:r>
              <a:rPr lang="da-DK" sz="1800" b="0" dirty="0"/>
              <a:t>Reglen er derfor 7 gange T</a:t>
            </a:r>
            <a:r>
              <a:rPr lang="da-DK" sz="1800" b="0" baseline="-16000" dirty="0"/>
              <a:t>½</a:t>
            </a:r>
            <a:r>
              <a:rPr lang="da-DK" sz="1800" b="0" dirty="0"/>
              <a:t>. Som i dette tilfælde er 21 dage = 3 døgn</a:t>
            </a:r>
          </a:p>
        </p:txBody>
      </p:sp>
    </p:spTree>
    <p:extLst>
      <p:ext uri="{BB962C8B-B14F-4D97-AF65-F5344CB8AC3E}">
        <p14:creationId xmlns:p14="http://schemas.microsoft.com/office/powerpoint/2010/main" val="41140032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962150" y="773113"/>
            <a:ext cx="184150" cy="366712"/>
          </a:xfrm>
          <a:prstGeom prst="rect">
            <a:avLst/>
          </a:prstGeom>
          <a:noFill/>
          <a:ln w="9525">
            <a:noFill/>
            <a:miter lim="800000"/>
            <a:headEnd/>
            <a:tailEnd/>
          </a:ln>
          <a:effectLst/>
        </p:spPr>
        <p:txBody>
          <a:bodyPr wrap="none">
            <a:spAutoFit/>
          </a:bodyPr>
          <a:lstStyle/>
          <a:p>
            <a:endParaRPr lang="da-DK" sz="1800">
              <a:latin typeface="Stencil" pitchFamily="82" charset="0"/>
            </a:endParaRPr>
          </a:p>
        </p:txBody>
      </p:sp>
      <p:sp>
        <p:nvSpPr>
          <p:cNvPr id="69636" name="Text Box 4"/>
          <p:cNvSpPr txBox="1">
            <a:spLocks noChangeArrowheads="1"/>
          </p:cNvSpPr>
          <p:nvPr/>
        </p:nvSpPr>
        <p:spPr bwMode="auto">
          <a:xfrm>
            <a:off x="2191217" y="5364163"/>
            <a:ext cx="4766048" cy="523220"/>
          </a:xfrm>
          <a:prstGeom prst="rect">
            <a:avLst/>
          </a:prstGeom>
          <a:solidFill>
            <a:schemeClr val="bg1"/>
          </a:solidFill>
          <a:ln w="9525">
            <a:noFill/>
            <a:miter lim="800000"/>
            <a:headEnd/>
            <a:tailEnd/>
          </a:ln>
          <a:effectLst/>
        </p:spPr>
        <p:txBody>
          <a:bodyPr wrap="none">
            <a:spAutoFit/>
          </a:bodyPr>
          <a:lstStyle/>
          <a:p>
            <a:r>
              <a:rPr lang="da-DK" sz="2800" b="0" dirty="0">
                <a:latin typeface="+mn-lt"/>
              </a:rPr>
              <a:t>Hjernen i modsat ubalancen</a:t>
            </a:r>
            <a:r>
              <a:rPr lang="da-DK" sz="2800" b="0" dirty="0">
                <a:solidFill>
                  <a:schemeClr val="bg1"/>
                </a:solidFill>
                <a:latin typeface="+mn-lt"/>
              </a:rPr>
              <a:t> </a:t>
            </a:r>
          </a:p>
        </p:txBody>
      </p:sp>
      <p:sp>
        <p:nvSpPr>
          <p:cNvPr id="69638" name="Rectangle 6"/>
          <p:cNvSpPr>
            <a:spLocks noChangeArrowheads="1"/>
          </p:cNvSpPr>
          <p:nvPr/>
        </p:nvSpPr>
        <p:spPr bwMode="auto">
          <a:xfrm>
            <a:off x="2727325" y="4554538"/>
            <a:ext cx="358775" cy="449262"/>
          </a:xfrm>
          <a:prstGeom prst="rect">
            <a:avLst/>
          </a:prstGeom>
          <a:solidFill>
            <a:schemeClr val="bg1"/>
          </a:solidFill>
          <a:ln w="9525">
            <a:solidFill>
              <a:schemeClr val="bg1"/>
            </a:solidFill>
            <a:miter lim="800000"/>
            <a:headEnd/>
            <a:tailEnd/>
          </a:ln>
          <a:effectLst/>
        </p:spPr>
        <p:txBody>
          <a:bodyPr wrap="none" anchor="ctr"/>
          <a:lstStyle/>
          <a:p>
            <a:endParaRPr lang="da-DK"/>
          </a:p>
        </p:txBody>
      </p:sp>
      <p:graphicFrame>
        <p:nvGraphicFramePr>
          <p:cNvPr id="69640" name="Object 8"/>
          <p:cNvGraphicFramePr>
            <a:graphicFrameLocks noChangeAspect="1"/>
          </p:cNvGraphicFramePr>
          <p:nvPr/>
        </p:nvGraphicFramePr>
        <p:xfrm>
          <a:off x="3188247" y="1538791"/>
          <a:ext cx="2733903" cy="2565284"/>
        </p:xfrm>
        <a:graphic>
          <a:graphicData uri="http://schemas.openxmlformats.org/presentationml/2006/ole">
            <mc:AlternateContent xmlns:mc="http://schemas.openxmlformats.org/markup-compatibility/2006">
              <mc:Choice xmlns:v="urn:schemas-microsoft-com:vml" Requires="v">
                <p:oleObj name="Image" r:id="rId2" imgW="2134839" imgH="1982351" progId="">
                  <p:embed/>
                </p:oleObj>
              </mc:Choice>
              <mc:Fallback>
                <p:oleObj name="Image" r:id="rId2" imgW="2134839" imgH="1982351"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247" y="1538791"/>
                        <a:ext cx="2733903" cy="256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10"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12" name="Text Box 8"/>
          <p:cNvSpPr txBox="1">
            <a:spLocks noChangeArrowheads="1"/>
          </p:cNvSpPr>
          <p:nvPr/>
        </p:nvSpPr>
        <p:spPr bwMode="auto">
          <a:xfrm>
            <a:off x="6282190" y="3068960"/>
            <a:ext cx="202522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3" name="Nedadgående pil 12"/>
          <p:cNvSpPr/>
          <p:nvPr/>
        </p:nvSpPr>
        <p:spPr bwMode="auto">
          <a:xfrm rot="10800000">
            <a:off x="767734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4" name="Nedadgående pil 13"/>
          <p:cNvSpPr/>
          <p:nvPr/>
        </p:nvSpPr>
        <p:spPr bwMode="auto">
          <a:xfrm rot="10800000">
            <a:off x="740731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1" name="Nedadgående pil 10"/>
          <p:cNvSpPr/>
          <p:nvPr/>
        </p:nvSpPr>
        <p:spPr bwMode="auto">
          <a:xfrm rot="10800000">
            <a:off x="7947375" y="3113965"/>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5" name="Nedadgående pil 14"/>
          <p:cNvSpPr/>
          <p:nvPr/>
        </p:nvSpPr>
        <p:spPr bwMode="auto">
          <a:xfrm rot="10800000">
            <a:off x="8217405" y="3141589"/>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6" name="Nedadgående pil 15"/>
          <p:cNvSpPr/>
          <p:nvPr/>
        </p:nvSpPr>
        <p:spPr bwMode="auto">
          <a:xfrm rot="10800000">
            <a:off x="8487435" y="3141589"/>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Text Box 8"/>
          <p:cNvSpPr txBox="1">
            <a:spLocks noChangeArrowheads="1"/>
          </p:cNvSpPr>
          <p:nvPr/>
        </p:nvSpPr>
        <p:spPr bwMode="auto">
          <a:xfrm>
            <a:off x="881590" y="3113965"/>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18" name="Nedadgående pil 17"/>
          <p:cNvSpPr/>
          <p:nvPr/>
        </p:nvSpPr>
        <p:spPr bwMode="auto">
          <a:xfrm>
            <a:off x="2231740" y="3158971"/>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
          <p:cNvGraphicFramePr>
            <a:graphicFrameLocks noChangeAspect="1"/>
          </p:cNvGraphicFramePr>
          <p:nvPr/>
        </p:nvGraphicFramePr>
        <p:xfrm>
          <a:off x="3131840" y="1674452"/>
          <a:ext cx="3075201" cy="2429623"/>
        </p:xfrm>
        <a:graphic>
          <a:graphicData uri="http://schemas.openxmlformats.org/presentationml/2006/ole">
            <mc:AlternateContent xmlns:mc="http://schemas.openxmlformats.org/markup-compatibility/2006">
              <mc:Choice xmlns:v="urn:schemas-microsoft-com:vml" Requires="v">
                <p:oleObj name="Image" r:id="rId2" imgW="2134839" imgH="1779033" progId="">
                  <p:embed/>
                </p:oleObj>
              </mc:Choice>
              <mc:Fallback>
                <p:oleObj name="Image" r:id="rId2" imgW="2134839" imgH="1779033"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674452"/>
                        <a:ext cx="3075201" cy="24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6"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64517" name="Text Box 5"/>
          <p:cNvSpPr txBox="1">
            <a:spLocks noChangeArrowheads="1"/>
          </p:cNvSpPr>
          <p:nvPr/>
        </p:nvSpPr>
        <p:spPr bwMode="auto">
          <a:xfrm>
            <a:off x="2861810" y="5049180"/>
            <a:ext cx="5157800" cy="523220"/>
          </a:xfrm>
          <a:prstGeom prst="rect">
            <a:avLst/>
          </a:prstGeom>
          <a:noFill/>
          <a:ln w="9525">
            <a:noFill/>
            <a:miter lim="800000"/>
            <a:headEnd/>
            <a:tailEnd/>
          </a:ln>
          <a:effectLst/>
        </p:spPr>
        <p:txBody>
          <a:bodyPr wrap="square">
            <a:spAutoFit/>
          </a:bodyPr>
          <a:lstStyle/>
          <a:p>
            <a:r>
              <a:rPr lang="da-DK" sz="2800" b="0" dirty="0">
                <a:latin typeface="+mn-lt"/>
              </a:rPr>
              <a:t>Balancen er genoprettet</a:t>
            </a:r>
            <a:r>
              <a:rPr lang="da-DK" sz="2800" b="0" dirty="0">
                <a:solidFill>
                  <a:schemeClr val="bg1"/>
                </a:solidFill>
                <a:latin typeface="+mn-lt"/>
              </a:rPr>
              <a:t> </a:t>
            </a:r>
          </a:p>
        </p:txBody>
      </p:sp>
      <p:sp>
        <p:nvSpPr>
          <p:cNvPr id="64518"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64519" name="Rectangle 7"/>
          <p:cNvSpPr>
            <a:spLocks noChangeArrowheads="1"/>
          </p:cNvSpPr>
          <p:nvPr/>
        </p:nvSpPr>
        <p:spPr bwMode="auto">
          <a:xfrm>
            <a:off x="2996400" y="3789040"/>
            <a:ext cx="360465" cy="360774"/>
          </a:xfrm>
          <a:prstGeom prst="rect">
            <a:avLst/>
          </a:prstGeom>
          <a:solidFill>
            <a:schemeClr val="bg1"/>
          </a:solidFill>
          <a:ln w="9525">
            <a:solidFill>
              <a:schemeClr val="bg1"/>
            </a:solidFill>
            <a:miter lim="800000"/>
            <a:headEnd/>
            <a:tailEnd/>
          </a:ln>
          <a:effectLst/>
        </p:spPr>
        <p:txBody>
          <a:bodyPr wrap="none" anchor="ctr"/>
          <a:lstStyle/>
          <a:p>
            <a:endParaRPr lang="da-DK"/>
          </a:p>
        </p:txBody>
      </p:sp>
      <p:sp>
        <p:nvSpPr>
          <p:cNvPr id="8" name="Text Box 8"/>
          <p:cNvSpPr txBox="1">
            <a:spLocks noChangeArrowheads="1"/>
          </p:cNvSpPr>
          <p:nvPr/>
        </p:nvSpPr>
        <p:spPr bwMode="auto">
          <a:xfrm>
            <a:off x="5157877" y="4194085"/>
            <a:ext cx="2654483" cy="830877"/>
          </a:xfrm>
          <a:prstGeom prst="rect">
            <a:avLst/>
          </a:prstGeom>
          <a:noFill/>
          <a:ln w="9525">
            <a:noFill/>
            <a:miter lim="800000"/>
            <a:headEnd/>
            <a:tailEnd/>
          </a:ln>
          <a:effectLst/>
        </p:spPr>
        <p:txBody>
          <a:bodyPr wrap="square">
            <a:spAutoFit/>
          </a:bodyPr>
          <a:lstStyle/>
          <a:p>
            <a:pPr algn="ctr"/>
            <a:r>
              <a:rPr lang="da-DK" sz="1800" b="0" dirty="0">
                <a:latin typeface="+mn-lt"/>
              </a:rPr>
              <a:t>Glutamat</a:t>
            </a:r>
          </a:p>
          <a:p>
            <a:pPr algn="ctr"/>
            <a:r>
              <a:rPr lang="da-DK" sz="1800" b="0" dirty="0">
                <a:latin typeface="+mn-lt"/>
              </a:rPr>
              <a:t>Øger hjernens aktivitet </a:t>
            </a:r>
          </a:p>
          <a:p>
            <a:pPr algn="ctr"/>
            <a:endParaRPr lang="da-DK" sz="1200" dirty="0">
              <a:latin typeface="+mn-lt"/>
            </a:endParaRPr>
          </a:p>
        </p:txBody>
      </p:sp>
      <p:sp>
        <p:nvSpPr>
          <p:cNvPr id="9" name="Text Box 8"/>
          <p:cNvSpPr txBox="1">
            <a:spLocks noChangeArrowheads="1"/>
          </p:cNvSpPr>
          <p:nvPr/>
        </p:nvSpPr>
        <p:spPr bwMode="auto">
          <a:xfrm>
            <a:off x="1286636" y="4194085"/>
            <a:ext cx="2880320" cy="830997"/>
          </a:xfrm>
          <a:prstGeom prst="rect">
            <a:avLst/>
          </a:prstGeom>
          <a:noFill/>
          <a:ln w="9525">
            <a:noFill/>
            <a:miter lim="800000"/>
            <a:headEnd/>
            <a:tailEnd/>
          </a:ln>
          <a:effectLst/>
        </p:spPr>
        <p:txBody>
          <a:bodyPr wrap="square">
            <a:spAutoFit/>
          </a:bodyPr>
          <a:lstStyle/>
          <a:p>
            <a:pPr algn="ctr"/>
            <a:r>
              <a:rPr lang="da-DK" sz="1800" b="0" dirty="0">
                <a:latin typeface="+mn-lt"/>
              </a:rPr>
              <a:t>GABA</a:t>
            </a:r>
          </a:p>
          <a:p>
            <a:pPr algn="ctr"/>
            <a:r>
              <a:rPr lang="da-DK" sz="1800" b="0" dirty="0">
                <a:latin typeface="+mn-lt"/>
              </a:rPr>
              <a:t>Sænker hjernens aktivitet </a:t>
            </a:r>
          </a:p>
          <a:p>
            <a:pPr algn="ctr"/>
            <a:endParaRPr lang="da-DK" sz="1200" dirty="0">
              <a:latin typeface="+mn-lt"/>
            </a:endParaRPr>
          </a:p>
        </p:txBody>
      </p:sp>
      <p:sp>
        <p:nvSpPr>
          <p:cNvPr id="10" name="Text Box 8"/>
          <p:cNvSpPr txBox="1">
            <a:spLocks noChangeArrowheads="1"/>
          </p:cNvSpPr>
          <p:nvPr/>
        </p:nvSpPr>
        <p:spPr bwMode="auto">
          <a:xfrm>
            <a:off x="881590" y="2843935"/>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11" name="Nedadgående pil 10"/>
          <p:cNvSpPr/>
          <p:nvPr/>
        </p:nvSpPr>
        <p:spPr bwMode="auto">
          <a:xfrm>
            <a:off x="2231740" y="2843935"/>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2" name="Nedadgående pil 11"/>
          <p:cNvSpPr/>
          <p:nvPr/>
        </p:nvSpPr>
        <p:spPr bwMode="auto">
          <a:xfrm>
            <a:off x="2501770" y="2843935"/>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3" name="Nedadgående pil 12"/>
          <p:cNvSpPr/>
          <p:nvPr/>
        </p:nvSpPr>
        <p:spPr bwMode="auto">
          <a:xfrm>
            <a:off x="2771800" y="2843935"/>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4" name="Text Box 8"/>
          <p:cNvSpPr txBox="1">
            <a:spLocks noChangeArrowheads="1"/>
          </p:cNvSpPr>
          <p:nvPr/>
        </p:nvSpPr>
        <p:spPr bwMode="auto">
          <a:xfrm>
            <a:off x="6327195" y="2888940"/>
            <a:ext cx="202522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5" name="Nedadgående pil 14"/>
          <p:cNvSpPr/>
          <p:nvPr/>
        </p:nvSpPr>
        <p:spPr bwMode="auto">
          <a:xfrm rot="10800000">
            <a:off x="7497325" y="288894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6" name="Nedadgående pil 15"/>
          <p:cNvSpPr/>
          <p:nvPr/>
        </p:nvSpPr>
        <p:spPr bwMode="auto">
          <a:xfrm rot="10800000">
            <a:off x="7767355" y="288894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Nedadgående pil 16"/>
          <p:cNvSpPr/>
          <p:nvPr/>
        </p:nvSpPr>
        <p:spPr bwMode="auto">
          <a:xfrm rot="10800000">
            <a:off x="8037385" y="288894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954088"/>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6627" name="Rectangle 3"/>
          <p:cNvSpPr>
            <a:spLocks noChangeArrowheads="1"/>
          </p:cNvSpPr>
          <p:nvPr/>
        </p:nvSpPr>
        <p:spPr bwMode="auto">
          <a:xfrm>
            <a:off x="0" y="5634038"/>
            <a:ext cx="9144000" cy="1223962"/>
          </a:xfrm>
          <a:prstGeom prst="rect">
            <a:avLst/>
          </a:prstGeom>
          <a:solidFill>
            <a:schemeClr val="tx1"/>
          </a:solidFill>
          <a:ln w="9525">
            <a:solidFill>
              <a:schemeClr val="tx1"/>
            </a:solidFill>
            <a:miter lim="800000"/>
            <a:headEnd/>
            <a:tailEnd/>
          </a:ln>
          <a:effectLst/>
        </p:spPr>
        <p:txBody>
          <a:bodyPr wrap="none" anchor="ctr"/>
          <a:lstStyle/>
          <a:p>
            <a:endParaRPr lang="en-US"/>
          </a:p>
        </p:txBody>
      </p:sp>
      <p:graphicFrame>
        <p:nvGraphicFramePr>
          <p:cNvPr id="26628" name="Object 4"/>
          <p:cNvGraphicFramePr>
            <a:graphicFrameLocks noChangeAspect="1"/>
          </p:cNvGraphicFramePr>
          <p:nvPr/>
        </p:nvGraphicFramePr>
        <p:xfrm>
          <a:off x="0" y="458788"/>
          <a:ext cx="9144000" cy="5946775"/>
        </p:xfrm>
        <a:graphic>
          <a:graphicData uri="http://schemas.openxmlformats.org/presentationml/2006/ole">
            <mc:AlternateContent xmlns:mc="http://schemas.openxmlformats.org/markup-compatibility/2006">
              <mc:Choice xmlns:v="urn:schemas-microsoft-com:vml" Requires="v">
                <p:oleObj name="Image" r:id="rId2" imgW="10648782" imgH="6925521" progId="">
                  <p:embed/>
                </p:oleObj>
              </mc:Choice>
              <mc:Fallback>
                <p:oleObj name="Image" r:id="rId2" imgW="10648782" imgH="6925521" progId="">
                  <p:embed/>
                  <p:pic>
                    <p:nvPicPr>
                      <p:cNvPr id="2662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788"/>
                        <a:ext cx="9144000" cy="59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54627" name="Picture 3" descr="page-0001"/>
          <p:cNvPicPr>
            <a:picLocks noChangeAspect="1" noChangeArrowheads="1"/>
          </p:cNvPicPr>
          <p:nvPr/>
        </p:nvPicPr>
        <p:blipFill>
          <a:blip r:embed="rId2" cstate="print"/>
          <a:srcRect/>
          <a:stretch>
            <a:fillRect/>
          </a:stretch>
        </p:blipFill>
        <p:spPr bwMode="auto">
          <a:xfrm>
            <a:off x="2006600" y="287338"/>
            <a:ext cx="5551488" cy="6570662"/>
          </a:xfrm>
          <a:prstGeom prst="rect">
            <a:avLst/>
          </a:prstGeom>
          <a:noFill/>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p:spPr>
        <p:txBody>
          <a:bodyPr wrap="none" anchor="ctr"/>
          <a:lstStyle/>
          <a:p>
            <a:endParaRPr lang="en-US"/>
          </a:p>
        </p:txBody>
      </p:sp>
      <p:pic>
        <p:nvPicPr>
          <p:cNvPr id="155651" name="Picture 3" descr="page-0001"/>
          <p:cNvPicPr>
            <a:picLocks noChangeAspect="1" noChangeArrowheads="1"/>
          </p:cNvPicPr>
          <p:nvPr/>
        </p:nvPicPr>
        <p:blipFill>
          <a:blip r:embed="rId2" cstate="print"/>
          <a:srcRect/>
          <a:stretch>
            <a:fillRect/>
          </a:stretch>
        </p:blipFill>
        <p:spPr bwMode="auto">
          <a:xfrm>
            <a:off x="2097088" y="233363"/>
            <a:ext cx="5227637" cy="6624637"/>
          </a:xfrm>
          <a:prstGeom prst="rect">
            <a:avLst/>
          </a:prstGeom>
          <a:noFill/>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5765B-D7F7-2B03-E63C-D717353E65A3}"/>
            </a:ext>
          </a:extLst>
        </p:cNvPr>
        <p:cNvGrpSpPr/>
        <p:nvPr/>
      </p:nvGrpSpPr>
      <p:grpSpPr>
        <a:xfrm>
          <a:off x="0" y="0"/>
          <a:ext cx="0" cy="0"/>
          <a:chOff x="0" y="0"/>
          <a:chExt cx="0" cy="0"/>
        </a:xfrm>
      </p:grpSpPr>
      <p:sp>
        <p:nvSpPr>
          <p:cNvPr id="236546" name="Rectangle 2">
            <a:extLst>
              <a:ext uri="{FF2B5EF4-FFF2-40B4-BE49-F238E27FC236}">
                <a16:creationId xmlns:a16="http://schemas.microsoft.com/office/drawing/2014/main" id="{639CDE27-3E94-2374-1074-5C787D689698}"/>
              </a:ext>
            </a:extLst>
          </p:cNvPr>
          <p:cNvSpPr>
            <a:spLocks noChangeArrowheads="1"/>
          </p:cNvSpPr>
          <p:nvPr/>
        </p:nvSpPr>
        <p:spPr bwMode="auto">
          <a:xfrm>
            <a:off x="-15242" y="0"/>
            <a:ext cx="9159241" cy="6956630"/>
          </a:xfrm>
          <a:prstGeom prst="rect">
            <a:avLst/>
          </a:prstGeom>
          <a:solidFill>
            <a:schemeClr val="tx1"/>
          </a:solidFill>
          <a:ln w="9525">
            <a:solidFill>
              <a:schemeClr val="tx1"/>
            </a:solidFill>
            <a:miter lim="800000"/>
            <a:headEnd/>
            <a:tailEnd/>
          </a:ln>
          <a:effectLst/>
        </p:spPr>
        <p:txBody>
          <a:bodyPr wrap="none" anchor="ctr"/>
          <a:lstStyle/>
          <a:p>
            <a:pPr algn="ctr"/>
            <a:r>
              <a:rPr lang="da-DK" sz="1800" b="0">
                <a:solidFill>
                  <a:schemeClr val="bg1"/>
                </a:solidFill>
              </a:rPr>
              <a:t> </a:t>
            </a:r>
          </a:p>
        </p:txBody>
      </p:sp>
      <p:pic>
        <p:nvPicPr>
          <p:cNvPr id="236547" name="Picture 3" descr="valmuedr">
            <a:extLst>
              <a:ext uri="{FF2B5EF4-FFF2-40B4-BE49-F238E27FC236}">
                <a16:creationId xmlns:a16="http://schemas.microsoft.com/office/drawing/2014/main" id="{E6689A86-1944-460A-F6CD-5E08726A7FC1}"/>
              </a:ext>
            </a:extLst>
          </p:cNvPr>
          <p:cNvPicPr>
            <a:picLocks noChangeAspect="1" noChangeArrowheads="1"/>
          </p:cNvPicPr>
          <p:nvPr/>
        </p:nvPicPr>
        <p:blipFill>
          <a:blip r:embed="rId2" cstate="print"/>
          <a:srcRect/>
          <a:stretch>
            <a:fillRect/>
          </a:stretch>
        </p:blipFill>
        <p:spPr bwMode="auto">
          <a:xfrm>
            <a:off x="1042988" y="3644900"/>
            <a:ext cx="1739900" cy="2573338"/>
          </a:xfrm>
          <a:prstGeom prst="rect">
            <a:avLst/>
          </a:prstGeom>
          <a:noFill/>
        </p:spPr>
      </p:pic>
      <p:sp>
        <p:nvSpPr>
          <p:cNvPr id="236549" name="Line 5">
            <a:extLst>
              <a:ext uri="{FF2B5EF4-FFF2-40B4-BE49-F238E27FC236}">
                <a16:creationId xmlns:a16="http://schemas.microsoft.com/office/drawing/2014/main" id="{15A23946-9E5E-7397-7086-3A4068EDABDD}"/>
              </a:ext>
            </a:extLst>
          </p:cNvPr>
          <p:cNvSpPr>
            <a:spLocks noChangeShapeType="1"/>
          </p:cNvSpPr>
          <p:nvPr/>
        </p:nvSpPr>
        <p:spPr bwMode="auto">
          <a:xfrm>
            <a:off x="2411413" y="6165850"/>
            <a:ext cx="5905500" cy="0"/>
          </a:xfrm>
          <a:prstGeom prst="line">
            <a:avLst/>
          </a:prstGeom>
          <a:noFill/>
          <a:ln w="38100">
            <a:solidFill>
              <a:schemeClr val="bg1"/>
            </a:solidFill>
            <a:round/>
            <a:headEnd/>
            <a:tailEnd/>
          </a:ln>
          <a:effectLst/>
        </p:spPr>
        <p:txBody>
          <a:bodyPr/>
          <a:lstStyle/>
          <a:p>
            <a:endParaRPr lang="da-DK"/>
          </a:p>
        </p:txBody>
      </p:sp>
      <p:sp>
        <p:nvSpPr>
          <p:cNvPr id="236550" name="Text Box 6">
            <a:extLst>
              <a:ext uri="{FF2B5EF4-FFF2-40B4-BE49-F238E27FC236}">
                <a16:creationId xmlns:a16="http://schemas.microsoft.com/office/drawing/2014/main" id="{02297B2A-D983-D123-7C2B-43BE3AF1492E}"/>
              </a:ext>
            </a:extLst>
          </p:cNvPr>
          <p:cNvSpPr txBox="1">
            <a:spLocks noChangeArrowheads="1"/>
          </p:cNvSpPr>
          <p:nvPr/>
        </p:nvSpPr>
        <p:spPr bwMode="auto">
          <a:xfrm>
            <a:off x="2546775" y="1043735"/>
            <a:ext cx="6333785" cy="1877437"/>
          </a:xfrm>
          <a:prstGeom prst="rect">
            <a:avLst/>
          </a:prstGeom>
          <a:noFill/>
          <a:ln w="9525">
            <a:noFill/>
            <a:miter lim="800000"/>
            <a:headEnd/>
            <a:tailEnd/>
          </a:ln>
          <a:effectLst/>
        </p:spPr>
        <p:txBody>
          <a:bodyPr wrap="none">
            <a:spAutoFit/>
          </a:bodyPr>
          <a:lstStyle/>
          <a:p>
            <a:pPr>
              <a:buFontTx/>
              <a:buChar char="-"/>
            </a:pPr>
            <a:r>
              <a:rPr lang="da-DK" sz="3600" dirty="0">
                <a:solidFill>
                  <a:schemeClr val="bg1"/>
                </a:solidFill>
              </a:rPr>
              <a:t> Fysisk afhængighed</a:t>
            </a:r>
          </a:p>
          <a:p>
            <a:r>
              <a:rPr lang="da-DK" sz="3600" dirty="0">
                <a:solidFill>
                  <a:schemeClr val="bg1"/>
                </a:solidFill>
              </a:rPr>
              <a:t> </a:t>
            </a:r>
          </a:p>
          <a:p>
            <a:r>
              <a:rPr lang="da-DK" sz="4400" dirty="0">
                <a:solidFill>
                  <a:schemeClr val="bg1"/>
                </a:solidFill>
              </a:rPr>
              <a:t>- Psykisk afhængighed</a:t>
            </a:r>
          </a:p>
        </p:txBody>
      </p:sp>
    </p:spTree>
    <p:extLst>
      <p:ext uri="{BB962C8B-B14F-4D97-AF65-F5344CB8AC3E}">
        <p14:creationId xmlns:p14="http://schemas.microsoft.com/office/powerpoint/2010/main" val="28792567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sz="1800" b="0">
              <a:latin typeface="Viner Hand ITC" pitchFamily="66" charset="0"/>
            </a:endParaRPr>
          </a:p>
        </p:txBody>
      </p:sp>
      <p:graphicFrame>
        <p:nvGraphicFramePr>
          <p:cNvPr id="177155" name="Object 3"/>
          <p:cNvGraphicFramePr>
            <a:graphicFrameLocks noChangeAspect="1"/>
          </p:cNvGraphicFramePr>
          <p:nvPr/>
        </p:nvGraphicFramePr>
        <p:xfrm>
          <a:off x="3402013" y="233363"/>
          <a:ext cx="4905375" cy="6624637"/>
        </p:xfrm>
        <a:graphic>
          <a:graphicData uri="http://schemas.openxmlformats.org/presentationml/2006/ole">
            <mc:AlternateContent xmlns:mc="http://schemas.openxmlformats.org/markup-compatibility/2006">
              <mc:Choice xmlns:v="urn:schemas-microsoft-com:vml" Requires="v">
                <p:oleObj name="Image" r:id="rId2" imgW="5130159" imgH="7098413" progId="">
                  <p:embed/>
                </p:oleObj>
              </mc:Choice>
              <mc:Fallback>
                <p:oleObj name="Image" r:id="rId2" imgW="5130159" imgH="7098413"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233363"/>
                        <a:ext cx="4905375" cy="662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6" name="Rectangle 4"/>
          <p:cNvSpPr>
            <a:spLocks noChangeArrowheads="1"/>
          </p:cNvSpPr>
          <p:nvPr/>
        </p:nvSpPr>
        <p:spPr bwMode="auto">
          <a:xfrm>
            <a:off x="296863" y="1449388"/>
            <a:ext cx="2925762" cy="855662"/>
          </a:xfrm>
          <a:prstGeom prst="rect">
            <a:avLst/>
          </a:prstGeom>
          <a:solidFill>
            <a:schemeClr val="bg1"/>
          </a:solidFill>
          <a:ln w="9525">
            <a:solidFill>
              <a:schemeClr val="tx1"/>
            </a:solidFill>
            <a:miter lim="800000"/>
            <a:headEnd/>
            <a:tailEnd/>
          </a:ln>
          <a:effectLst/>
        </p:spPr>
        <p:txBody>
          <a:bodyPr wrap="none" anchor="ctr"/>
          <a:lstStyle/>
          <a:p>
            <a:pPr algn="ctr"/>
            <a:endParaRPr lang="da-DK" sz="1800" b="0" dirty="0"/>
          </a:p>
          <a:p>
            <a:pPr algn="ctr"/>
            <a:r>
              <a:rPr lang="da-DK" sz="1800" b="0" dirty="0"/>
              <a:t>Rusmidler øger aktiviteten</a:t>
            </a:r>
          </a:p>
          <a:p>
            <a:pPr algn="ctr"/>
            <a:r>
              <a:rPr lang="da-DK" sz="1800" b="0" dirty="0"/>
              <a:t>af      DOPAMIN</a:t>
            </a:r>
          </a:p>
          <a:p>
            <a:pPr algn="ctr"/>
            <a:endParaRPr lang="da-DK" sz="1800" b="0"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CD442-9B7F-0E29-CB91-BD2F8E705AB9}"/>
            </a:ext>
          </a:extLst>
        </p:cNvPr>
        <p:cNvGrpSpPr/>
        <p:nvPr/>
      </p:nvGrpSpPr>
      <p:grpSpPr>
        <a:xfrm>
          <a:off x="0" y="0"/>
          <a:ext cx="0" cy="0"/>
          <a:chOff x="0" y="0"/>
          <a:chExt cx="0" cy="0"/>
        </a:xfrm>
      </p:grpSpPr>
      <p:graphicFrame>
        <p:nvGraphicFramePr>
          <p:cNvPr id="200706" name="Object 2">
            <a:extLst>
              <a:ext uri="{FF2B5EF4-FFF2-40B4-BE49-F238E27FC236}">
                <a16:creationId xmlns:a16="http://schemas.microsoft.com/office/drawing/2014/main" id="{DBCD8F44-A22E-B645-0FF1-0BDEDB0AD252}"/>
              </a:ext>
            </a:extLst>
          </p:cNvPr>
          <p:cNvGraphicFramePr>
            <a:graphicFrameLocks noChangeAspect="1"/>
          </p:cNvGraphicFramePr>
          <p:nvPr>
            <p:extLst>
              <p:ext uri="{D42A27DB-BD31-4B8C-83A1-F6EECF244321}">
                <p14:modId xmlns:p14="http://schemas.microsoft.com/office/powerpoint/2010/main" val="104826103"/>
              </p:ext>
            </p:extLst>
          </p:nvPr>
        </p:nvGraphicFramePr>
        <p:xfrm>
          <a:off x="2276745" y="998730"/>
          <a:ext cx="5605462" cy="4419600"/>
        </p:xfrm>
        <a:graphic>
          <a:graphicData uri="http://schemas.openxmlformats.org/presentationml/2006/ole">
            <mc:AlternateContent xmlns:mc="http://schemas.openxmlformats.org/markup-compatibility/2006">
              <mc:Choice xmlns:v="urn:schemas-microsoft-com:vml" Requires="v">
                <p:oleObj name="Bitmapbillede" r:id="rId2" imgW="4657680" imgH="3514680" progId="Paint.Picture">
                  <p:embed/>
                </p:oleObj>
              </mc:Choice>
              <mc:Fallback>
                <p:oleObj name="Bitmapbillede" r:id="rId2" imgW="4657680" imgH="3514680" progId="Paint.Picture">
                  <p:embed/>
                  <p:pic>
                    <p:nvPicPr>
                      <p:cNvPr id="200706" name="Object 2">
                        <a:extLst>
                          <a:ext uri="{FF2B5EF4-FFF2-40B4-BE49-F238E27FC236}">
                            <a16:creationId xmlns:a16="http://schemas.microsoft.com/office/drawing/2014/main" id="{DBCD8F44-A22E-B645-0FF1-0BDEDB0AD252}"/>
                          </a:ext>
                        </a:extLst>
                      </p:cNvPr>
                      <p:cNvPicPr>
                        <a:picLocks noChangeAspect="1" noChangeArrowheads="1"/>
                      </p:cNvPicPr>
                      <p:nvPr/>
                    </p:nvPicPr>
                    <p:blipFill>
                      <a:blip r:embed="rId3"/>
                      <a:srcRect/>
                      <a:stretch>
                        <a:fillRect/>
                      </a:stretch>
                    </p:blipFill>
                    <p:spPr bwMode="auto">
                      <a:xfrm>
                        <a:off x="2276745" y="998730"/>
                        <a:ext cx="560546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22727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Titel 1"/>
          <p:cNvSpPr>
            <a:spLocks noGrp="1"/>
          </p:cNvSpPr>
          <p:nvPr>
            <p:ph type="ctrTitle"/>
          </p:nvPr>
        </p:nvSpPr>
        <p:spPr>
          <a:xfrm>
            <a:off x="1187624" y="260648"/>
            <a:ext cx="7772400" cy="722511"/>
          </a:xfrm>
        </p:spPr>
        <p:txBody>
          <a:bodyPr>
            <a:normAutofit/>
          </a:bodyPr>
          <a:lstStyle/>
          <a:p>
            <a:r>
              <a:rPr lang="da-DK" sz="3200" dirty="0">
                <a:solidFill>
                  <a:schemeClr val="bg1"/>
                </a:solidFill>
              </a:rPr>
              <a:t>  Rekreativt forbrug kontra afhængighed</a:t>
            </a:r>
          </a:p>
        </p:txBody>
      </p:sp>
      <p:sp>
        <p:nvSpPr>
          <p:cNvPr id="24" name="Undertitel 2"/>
          <p:cNvSpPr>
            <a:spLocks noGrp="1"/>
          </p:cNvSpPr>
          <p:nvPr>
            <p:ph type="subTitle" idx="1"/>
          </p:nvPr>
        </p:nvSpPr>
        <p:spPr>
          <a:xfrm>
            <a:off x="1826695" y="1493785"/>
            <a:ext cx="7056784" cy="1395155"/>
          </a:xfrm>
        </p:spPr>
        <p:txBody>
          <a:bodyPr>
            <a:normAutofit/>
          </a:bodyPr>
          <a:lstStyle/>
          <a:p>
            <a:pPr algn="l"/>
            <a:r>
              <a:rPr lang="da-DK" sz="2400" dirty="0">
                <a:solidFill>
                  <a:schemeClr val="bg1"/>
                </a:solidFill>
              </a:rPr>
              <a:t>Rekreativt  forbrug af illegale og legale rusmidler adskiller sig fra skadeligt forbrug / afhængighed  ved ikke nødvendigvis at medføre skader</a:t>
            </a:r>
          </a:p>
          <a:p>
            <a:endParaRPr lang="da-DK" sz="2400" dirty="0">
              <a:solidFill>
                <a:schemeClr val="bg1"/>
              </a:solidFill>
            </a:endParaRPr>
          </a:p>
        </p:txBody>
      </p:sp>
      <p:graphicFrame>
        <p:nvGraphicFramePr>
          <p:cNvPr id="26" name="Diagram 25"/>
          <p:cNvGraphicFramePr/>
          <p:nvPr/>
        </p:nvGraphicFramePr>
        <p:xfrm>
          <a:off x="1524000" y="4077072"/>
          <a:ext cx="6096000" cy="1383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Tekstboks 28"/>
          <p:cNvSpPr txBox="1"/>
          <p:nvPr/>
        </p:nvSpPr>
        <p:spPr>
          <a:xfrm>
            <a:off x="7092280" y="4437112"/>
            <a:ext cx="1800200" cy="400110"/>
          </a:xfrm>
          <a:prstGeom prst="rect">
            <a:avLst/>
          </a:prstGeom>
          <a:noFill/>
        </p:spPr>
        <p:txBody>
          <a:bodyPr wrap="square" rtlCol="0">
            <a:spAutoFit/>
          </a:bodyPr>
          <a:lstStyle/>
          <a:p>
            <a:r>
              <a:rPr lang="da-DK" sz="2000" b="0" dirty="0">
                <a:solidFill>
                  <a:schemeClr val="bg1"/>
                </a:solidFill>
              </a:rPr>
              <a:t>Afhængighed</a:t>
            </a:r>
          </a:p>
        </p:txBody>
      </p:sp>
      <p:sp>
        <p:nvSpPr>
          <p:cNvPr id="30" name="Venstrepil 29"/>
          <p:cNvSpPr/>
          <p:nvPr/>
        </p:nvSpPr>
        <p:spPr>
          <a:xfrm>
            <a:off x="6444208" y="5085184"/>
            <a:ext cx="288032"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35" name="Ellipse 34"/>
          <p:cNvSpPr/>
          <p:nvPr/>
        </p:nvSpPr>
        <p:spPr>
          <a:xfrm>
            <a:off x="179512" y="4077072"/>
            <a:ext cx="4032448"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cxnSp>
        <p:nvCxnSpPr>
          <p:cNvPr id="36" name="Lige pilforbindelse 35"/>
          <p:cNvCxnSpPr/>
          <p:nvPr/>
        </p:nvCxnSpPr>
        <p:spPr>
          <a:xfrm>
            <a:off x="1331640" y="3501008"/>
            <a:ext cx="72008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kstboks 36"/>
          <p:cNvSpPr txBox="1"/>
          <p:nvPr/>
        </p:nvSpPr>
        <p:spPr>
          <a:xfrm>
            <a:off x="611560" y="3068960"/>
            <a:ext cx="2448272" cy="461665"/>
          </a:xfrm>
          <a:prstGeom prst="rect">
            <a:avLst/>
          </a:prstGeom>
          <a:noFill/>
        </p:spPr>
        <p:txBody>
          <a:bodyPr wrap="square" rtlCol="0">
            <a:spAutoFit/>
          </a:bodyPr>
          <a:lstStyle/>
          <a:p>
            <a:r>
              <a:rPr lang="da-DK" b="0" u="sng" dirty="0">
                <a:solidFill>
                  <a:schemeClr val="bg1"/>
                </a:solidFill>
              </a:rPr>
              <a:t>Målgruppe</a:t>
            </a:r>
          </a:p>
        </p:txBody>
      </p:sp>
      <p:sp>
        <p:nvSpPr>
          <p:cNvPr id="38" name="Tekstboks 37"/>
          <p:cNvSpPr txBox="1"/>
          <p:nvPr/>
        </p:nvSpPr>
        <p:spPr>
          <a:xfrm>
            <a:off x="3221850" y="5994285"/>
            <a:ext cx="3231359" cy="707886"/>
          </a:xfrm>
          <a:prstGeom prst="rect">
            <a:avLst/>
          </a:prstGeom>
          <a:noFill/>
        </p:spPr>
        <p:txBody>
          <a:bodyPr wrap="square" rtlCol="0">
            <a:spAutoFit/>
          </a:bodyPr>
          <a:lstStyle/>
          <a:p>
            <a:r>
              <a:rPr lang="da-DK" sz="2000" b="0" u="sng" dirty="0">
                <a:solidFill>
                  <a:schemeClr val="bg1"/>
                </a:solidFill>
              </a:rPr>
              <a:t>Formål med indsats</a:t>
            </a:r>
            <a:r>
              <a:rPr lang="da-DK" sz="2000" b="0" dirty="0">
                <a:solidFill>
                  <a:schemeClr val="bg1"/>
                </a:solidFill>
              </a:rPr>
              <a:t>: kontrolleret forbrug</a:t>
            </a:r>
          </a:p>
        </p:txBody>
      </p:sp>
      <p:cxnSp>
        <p:nvCxnSpPr>
          <p:cNvPr id="39" name="Lige pilforbindelse 38"/>
          <p:cNvCxnSpPr/>
          <p:nvPr/>
        </p:nvCxnSpPr>
        <p:spPr>
          <a:xfrm flipH="1" flipV="1">
            <a:off x="2843808" y="5445224"/>
            <a:ext cx="57606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kstboks 27"/>
          <p:cNvSpPr txBox="1"/>
          <p:nvPr/>
        </p:nvSpPr>
        <p:spPr>
          <a:xfrm>
            <a:off x="836584" y="4239090"/>
            <a:ext cx="2655295" cy="707886"/>
          </a:xfrm>
          <a:prstGeom prst="rect">
            <a:avLst/>
          </a:prstGeom>
          <a:noFill/>
        </p:spPr>
        <p:txBody>
          <a:bodyPr wrap="square" rtlCol="0">
            <a:spAutoFit/>
          </a:bodyPr>
          <a:lstStyle/>
          <a:p>
            <a:r>
              <a:rPr lang="da-DK" sz="2000" b="0" dirty="0">
                <a:solidFill>
                  <a:schemeClr val="bg1"/>
                </a:solidFill>
              </a:rPr>
              <a:t>Kontrolleret/rekreativt Forbrug</a:t>
            </a:r>
          </a:p>
        </p:txBody>
      </p:sp>
      <p:sp>
        <p:nvSpPr>
          <p:cNvPr id="40" name="Venstrepil 39"/>
          <p:cNvSpPr/>
          <p:nvPr/>
        </p:nvSpPr>
        <p:spPr>
          <a:xfrm>
            <a:off x="5292080" y="5085184"/>
            <a:ext cx="288032"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41" name="Venstrepil 40"/>
          <p:cNvSpPr/>
          <p:nvPr/>
        </p:nvSpPr>
        <p:spPr>
          <a:xfrm>
            <a:off x="4283968" y="5085184"/>
            <a:ext cx="288032"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42" name="Venstrepil 41"/>
          <p:cNvSpPr/>
          <p:nvPr/>
        </p:nvSpPr>
        <p:spPr>
          <a:xfrm>
            <a:off x="3275856" y="5085184"/>
            <a:ext cx="288032"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43" name="Venstrepil 42"/>
          <p:cNvSpPr/>
          <p:nvPr/>
        </p:nvSpPr>
        <p:spPr>
          <a:xfrm>
            <a:off x="2051720" y="5085184"/>
            <a:ext cx="288032"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44" name="Tekstboks 43"/>
          <p:cNvSpPr txBox="1"/>
          <p:nvPr/>
        </p:nvSpPr>
        <p:spPr>
          <a:xfrm>
            <a:off x="4112949" y="4464115"/>
            <a:ext cx="2169241" cy="400110"/>
          </a:xfrm>
          <a:prstGeom prst="rect">
            <a:avLst/>
          </a:prstGeom>
          <a:noFill/>
        </p:spPr>
        <p:txBody>
          <a:bodyPr wrap="square" rtlCol="0">
            <a:spAutoFit/>
          </a:bodyPr>
          <a:lstStyle/>
          <a:p>
            <a:r>
              <a:rPr lang="da-DK" sz="2000" b="0" dirty="0">
                <a:solidFill>
                  <a:schemeClr val="bg1"/>
                </a:solidFill>
              </a:rPr>
              <a:t>Skadeligt forbrug</a:t>
            </a:r>
          </a:p>
        </p:txBody>
      </p:sp>
      <p:pic>
        <p:nvPicPr>
          <p:cNvPr id="19" name="Picture 3" descr="valmuedr"/>
          <p:cNvPicPr>
            <a:picLocks noChangeAspect="1" noChangeArrowheads="1"/>
          </p:cNvPicPr>
          <p:nvPr/>
        </p:nvPicPr>
        <p:blipFill>
          <a:blip r:embed="rId7" cstate="print"/>
          <a:srcRect/>
          <a:stretch>
            <a:fillRect/>
          </a:stretch>
        </p:blipFill>
        <p:spPr bwMode="auto">
          <a:xfrm>
            <a:off x="341530" y="368660"/>
            <a:ext cx="1217162" cy="1800200"/>
          </a:xfrm>
          <a:prstGeom prst="rect">
            <a:avLst/>
          </a:prstGeom>
          <a:noFill/>
        </p:spPr>
      </p:pic>
      <p:sp>
        <p:nvSpPr>
          <p:cNvPr id="20" name="Line 5"/>
          <p:cNvSpPr>
            <a:spLocks noChangeShapeType="1"/>
          </p:cNvSpPr>
          <p:nvPr/>
        </p:nvSpPr>
        <p:spPr bwMode="auto">
          <a:xfrm>
            <a:off x="2221895" y="998730"/>
            <a:ext cx="5905500" cy="0"/>
          </a:xfrm>
          <a:prstGeom prst="line">
            <a:avLst/>
          </a:prstGeom>
          <a:noFill/>
          <a:ln w="38100">
            <a:solidFill>
              <a:schemeClr val="bg1"/>
            </a:solidFill>
            <a:round/>
            <a:headEnd/>
            <a:tailEnd/>
          </a:ln>
          <a:effectLst/>
        </p:spPr>
        <p:txBody>
          <a:bodyPr/>
          <a:lstStyle/>
          <a:p>
            <a:r>
              <a:rPr lang="da-DK" dirty="0"/>
              <a:t>  </a:t>
            </a:r>
          </a:p>
        </p:txBody>
      </p:sp>
    </p:spTree>
    <p:extLst>
      <p:ext uri="{BB962C8B-B14F-4D97-AF65-F5344CB8AC3E}">
        <p14:creationId xmlns:p14="http://schemas.microsoft.com/office/powerpoint/2010/main" val="247888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ktangel 276"/>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386" name="Line 3"/>
          <p:cNvSpPr>
            <a:spLocks noChangeShapeType="1"/>
          </p:cNvSpPr>
          <p:nvPr/>
        </p:nvSpPr>
        <p:spPr bwMode="auto">
          <a:xfrm>
            <a:off x="1016000" y="2193925"/>
            <a:ext cx="1588" cy="2798763"/>
          </a:xfrm>
          <a:prstGeom prst="line">
            <a:avLst/>
          </a:prstGeom>
          <a:noFill/>
          <a:ln w="19050">
            <a:solidFill>
              <a:schemeClr val="bg1"/>
            </a:solidFill>
            <a:round/>
            <a:headEnd/>
            <a:tailEnd/>
          </a:ln>
        </p:spPr>
        <p:txBody>
          <a:bodyPr/>
          <a:lstStyle/>
          <a:p>
            <a:endParaRPr lang="da-DK"/>
          </a:p>
        </p:txBody>
      </p:sp>
      <p:sp>
        <p:nvSpPr>
          <p:cNvPr id="16387" name="Line 4"/>
          <p:cNvSpPr>
            <a:spLocks noChangeShapeType="1"/>
          </p:cNvSpPr>
          <p:nvPr/>
        </p:nvSpPr>
        <p:spPr bwMode="auto">
          <a:xfrm>
            <a:off x="971550" y="4992688"/>
            <a:ext cx="44450" cy="1587"/>
          </a:xfrm>
          <a:prstGeom prst="line">
            <a:avLst/>
          </a:prstGeom>
          <a:noFill/>
          <a:ln w="19050">
            <a:solidFill>
              <a:schemeClr val="bg1"/>
            </a:solidFill>
            <a:round/>
            <a:headEnd/>
            <a:tailEnd/>
          </a:ln>
        </p:spPr>
        <p:txBody>
          <a:bodyPr/>
          <a:lstStyle/>
          <a:p>
            <a:endParaRPr lang="da-DK"/>
          </a:p>
        </p:txBody>
      </p:sp>
      <p:sp>
        <p:nvSpPr>
          <p:cNvPr id="16388" name="Line 5"/>
          <p:cNvSpPr>
            <a:spLocks noChangeShapeType="1"/>
          </p:cNvSpPr>
          <p:nvPr/>
        </p:nvSpPr>
        <p:spPr bwMode="auto">
          <a:xfrm>
            <a:off x="971550" y="4295775"/>
            <a:ext cx="44450" cy="0"/>
          </a:xfrm>
          <a:prstGeom prst="line">
            <a:avLst/>
          </a:prstGeom>
          <a:noFill/>
          <a:ln w="19050">
            <a:solidFill>
              <a:schemeClr val="bg1"/>
            </a:solidFill>
            <a:round/>
            <a:headEnd/>
            <a:tailEnd/>
          </a:ln>
        </p:spPr>
        <p:txBody>
          <a:bodyPr/>
          <a:lstStyle/>
          <a:p>
            <a:endParaRPr lang="da-DK"/>
          </a:p>
        </p:txBody>
      </p:sp>
      <p:sp>
        <p:nvSpPr>
          <p:cNvPr id="16389" name="Line 6"/>
          <p:cNvSpPr>
            <a:spLocks noChangeShapeType="1"/>
          </p:cNvSpPr>
          <p:nvPr/>
        </p:nvSpPr>
        <p:spPr bwMode="auto">
          <a:xfrm>
            <a:off x="971550" y="3597275"/>
            <a:ext cx="44450" cy="1588"/>
          </a:xfrm>
          <a:prstGeom prst="line">
            <a:avLst/>
          </a:prstGeom>
          <a:noFill/>
          <a:ln w="19050">
            <a:solidFill>
              <a:schemeClr val="bg1"/>
            </a:solidFill>
            <a:round/>
            <a:headEnd/>
            <a:tailEnd/>
          </a:ln>
        </p:spPr>
        <p:txBody>
          <a:bodyPr/>
          <a:lstStyle/>
          <a:p>
            <a:endParaRPr lang="da-DK"/>
          </a:p>
        </p:txBody>
      </p:sp>
      <p:sp>
        <p:nvSpPr>
          <p:cNvPr id="16390" name="Line 7"/>
          <p:cNvSpPr>
            <a:spLocks noChangeShapeType="1"/>
          </p:cNvSpPr>
          <p:nvPr/>
        </p:nvSpPr>
        <p:spPr bwMode="auto">
          <a:xfrm>
            <a:off x="971550" y="2892425"/>
            <a:ext cx="44450" cy="0"/>
          </a:xfrm>
          <a:prstGeom prst="line">
            <a:avLst/>
          </a:prstGeom>
          <a:noFill/>
          <a:ln w="19050">
            <a:solidFill>
              <a:schemeClr val="bg1"/>
            </a:solidFill>
            <a:round/>
            <a:headEnd/>
            <a:tailEnd/>
          </a:ln>
        </p:spPr>
        <p:txBody>
          <a:bodyPr/>
          <a:lstStyle/>
          <a:p>
            <a:endParaRPr lang="da-DK"/>
          </a:p>
        </p:txBody>
      </p:sp>
      <p:sp>
        <p:nvSpPr>
          <p:cNvPr id="16391" name="Line 8"/>
          <p:cNvSpPr>
            <a:spLocks noChangeShapeType="1"/>
          </p:cNvSpPr>
          <p:nvPr/>
        </p:nvSpPr>
        <p:spPr bwMode="auto">
          <a:xfrm>
            <a:off x="971550" y="2193925"/>
            <a:ext cx="44450" cy="1588"/>
          </a:xfrm>
          <a:prstGeom prst="line">
            <a:avLst/>
          </a:prstGeom>
          <a:noFill/>
          <a:ln w="19050">
            <a:solidFill>
              <a:schemeClr val="bg1"/>
            </a:solidFill>
            <a:round/>
            <a:headEnd/>
            <a:tailEnd/>
          </a:ln>
        </p:spPr>
        <p:txBody>
          <a:bodyPr/>
          <a:lstStyle/>
          <a:p>
            <a:endParaRPr lang="da-DK"/>
          </a:p>
        </p:txBody>
      </p:sp>
      <p:sp>
        <p:nvSpPr>
          <p:cNvPr id="16392" name="Line 9"/>
          <p:cNvSpPr>
            <a:spLocks noChangeShapeType="1"/>
          </p:cNvSpPr>
          <p:nvPr/>
        </p:nvSpPr>
        <p:spPr bwMode="auto">
          <a:xfrm>
            <a:off x="1016000" y="4992688"/>
            <a:ext cx="2703513" cy="1587"/>
          </a:xfrm>
          <a:prstGeom prst="line">
            <a:avLst/>
          </a:prstGeom>
          <a:noFill/>
          <a:ln w="19050">
            <a:solidFill>
              <a:schemeClr val="bg1"/>
            </a:solidFill>
            <a:round/>
            <a:headEnd/>
            <a:tailEnd/>
          </a:ln>
        </p:spPr>
        <p:txBody>
          <a:bodyPr/>
          <a:lstStyle/>
          <a:p>
            <a:endParaRPr lang="da-DK"/>
          </a:p>
        </p:txBody>
      </p:sp>
      <p:sp>
        <p:nvSpPr>
          <p:cNvPr id="16393" name="Line 10"/>
          <p:cNvSpPr>
            <a:spLocks noChangeShapeType="1"/>
          </p:cNvSpPr>
          <p:nvPr/>
        </p:nvSpPr>
        <p:spPr bwMode="auto">
          <a:xfrm flipV="1">
            <a:off x="1016000" y="4992688"/>
            <a:ext cx="1588" cy="44450"/>
          </a:xfrm>
          <a:prstGeom prst="line">
            <a:avLst/>
          </a:prstGeom>
          <a:noFill/>
          <a:ln w="19050">
            <a:solidFill>
              <a:schemeClr val="bg1"/>
            </a:solidFill>
            <a:round/>
            <a:headEnd/>
            <a:tailEnd/>
          </a:ln>
        </p:spPr>
        <p:txBody>
          <a:bodyPr/>
          <a:lstStyle/>
          <a:p>
            <a:endParaRPr lang="da-DK"/>
          </a:p>
        </p:txBody>
      </p:sp>
      <p:sp>
        <p:nvSpPr>
          <p:cNvPr id="16394" name="Line 11"/>
          <p:cNvSpPr>
            <a:spLocks noChangeShapeType="1"/>
          </p:cNvSpPr>
          <p:nvPr/>
        </p:nvSpPr>
        <p:spPr bwMode="auto">
          <a:xfrm flipV="1">
            <a:off x="1160463" y="4992688"/>
            <a:ext cx="0" cy="44450"/>
          </a:xfrm>
          <a:prstGeom prst="line">
            <a:avLst/>
          </a:prstGeom>
          <a:noFill/>
          <a:ln w="19050">
            <a:solidFill>
              <a:schemeClr val="bg1"/>
            </a:solidFill>
            <a:round/>
            <a:headEnd/>
            <a:tailEnd/>
          </a:ln>
        </p:spPr>
        <p:txBody>
          <a:bodyPr/>
          <a:lstStyle/>
          <a:p>
            <a:endParaRPr lang="da-DK"/>
          </a:p>
        </p:txBody>
      </p:sp>
      <p:sp>
        <p:nvSpPr>
          <p:cNvPr id="16395" name="Line 12"/>
          <p:cNvSpPr>
            <a:spLocks noChangeShapeType="1"/>
          </p:cNvSpPr>
          <p:nvPr/>
        </p:nvSpPr>
        <p:spPr bwMode="auto">
          <a:xfrm flipV="1">
            <a:off x="1296988" y="4992688"/>
            <a:ext cx="1587" cy="44450"/>
          </a:xfrm>
          <a:prstGeom prst="line">
            <a:avLst/>
          </a:prstGeom>
          <a:noFill/>
          <a:ln w="19050">
            <a:solidFill>
              <a:schemeClr val="bg1"/>
            </a:solidFill>
            <a:round/>
            <a:headEnd/>
            <a:tailEnd/>
          </a:ln>
        </p:spPr>
        <p:txBody>
          <a:bodyPr/>
          <a:lstStyle/>
          <a:p>
            <a:endParaRPr lang="da-DK"/>
          </a:p>
        </p:txBody>
      </p:sp>
      <p:sp>
        <p:nvSpPr>
          <p:cNvPr id="16396" name="Line 13"/>
          <p:cNvSpPr>
            <a:spLocks noChangeShapeType="1"/>
          </p:cNvSpPr>
          <p:nvPr/>
        </p:nvSpPr>
        <p:spPr bwMode="auto">
          <a:xfrm flipV="1">
            <a:off x="1441450" y="4992688"/>
            <a:ext cx="1588" cy="44450"/>
          </a:xfrm>
          <a:prstGeom prst="line">
            <a:avLst/>
          </a:prstGeom>
          <a:noFill/>
          <a:ln w="19050">
            <a:solidFill>
              <a:schemeClr val="bg1"/>
            </a:solidFill>
            <a:round/>
            <a:headEnd/>
            <a:tailEnd/>
          </a:ln>
        </p:spPr>
        <p:txBody>
          <a:bodyPr/>
          <a:lstStyle/>
          <a:p>
            <a:endParaRPr lang="da-DK"/>
          </a:p>
        </p:txBody>
      </p:sp>
      <p:sp>
        <p:nvSpPr>
          <p:cNvPr id="16397" name="Line 14"/>
          <p:cNvSpPr>
            <a:spLocks noChangeShapeType="1"/>
          </p:cNvSpPr>
          <p:nvPr/>
        </p:nvSpPr>
        <p:spPr bwMode="auto">
          <a:xfrm flipV="1">
            <a:off x="1587500" y="4992688"/>
            <a:ext cx="1588" cy="44450"/>
          </a:xfrm>
          <a:prstGeom prst="line">
            <a:avLst/>
          </a:prstGeom>
          <a:noFill/>
          <a:ln w="19050">
            <a:solidFill>
              <a:schemeClr val="bg1"/>
            </a:solidFill>
            <a:round/>
            <a:headEnd/>
            <a:tailEnd/>
          </a:ln>
        </p:spPr>
        <p:txBody>
          <a:bodyPr/>
          <a:lstStyle/>
          <a:p>
            <a:endParaRPr lang="da-DK"/>
          </a:p>
        </p:txBody>
      </p:sp>
      <p:sp>
        <p:nvSpPr>
          <p:cNvPr id="16398" name="Line 15"/>
          <p:cNvSpPr>
            <a:spLocks noChangeShapeType="1"/>
          </p:cNvSpPr>
          <p:nvPr/>
        </p:nvSpPr>
        <p:spPr bwMode="auto">
          <a:xfrm flipV="1">
            <a:off x="1724025" y="4992688"/>
            <a:ext cx="1588" cy="44450"/>
          </a:xfrm>
          <a:prstGeom prst="line">
            <a:avLst/>
          </a:prstGeom>
          <a:noFill/>
          <a:ln w="19050">
            <a:solidFill>
              <a:schemeClr val="bg1"/>
            </a:solidFill>
            <a:round/>
            <a:headEnd/>
            <a:tailEnd/>
          </a:ln>
        </p:spPr>
        <p:txBody>
          <a:bodyPr/>
          <a:lstStyle/>
          <a:p>
            <a:endParaRPr lang="da-DK"/>
          </a:p>
        </p:txBody>
      </p:sp>
      <p:sp>
        <p:nvSpPr>
          <p:cNvPr id="16399" name="Line 16"/>
          <p:cNvSpPr>
            <a:spLocks noChangeShapeType="1"/>
          </p:cNvSpPr>
          <p:nvPr/>
        </p:nvSpPr>
        <p:spPr bwMode="auto">
          <a:xfrm flipV="1">
            <a:off x="1868488" y="4992688"/>
            <a:ext cx="1587" cy="44450"/>
          </a:xfrm>
          <a:prstGeom prst="line">
            <a:avLst/>
          </a:prstGeom>
          <a:noFill/>
          <a:ln w="19050">
            <a:solidFill>
              <a:schemeClr val="bg1"/>
            </a:solidFill>
            <a:round/>
            <a:headEnd/>
            <a:tailEnd/>
          </a:ln>
        </p:spPr>
        <p:txBody>
          <a:bodyPr/>
          <a:lstStyle/>
          <a:p>
            <a:endParaRPr lang="da-DK"/>
          </a:p>
        </p:txBody>
      </p:sp>
      <p:sp>
        <p:nvSpPr>
          <p:cNvPr id="16400" name="Line 17"/>
          <p:cNvSpPr>
            <a:spLocks noChangeShapeType="1"/>
          </p:cNvSpPr>
          <p:nvPr/>
        </p:nvSpPr>
        <p:spPr bwMode="auto">
          <a:xfrm flipV="1">
            <a:off x="2012950" y="4992688"/>
            <a:ext cx="1588" cy="44450"/>
          </a:xfrm>
          <a:prstGeom prst="line">
            <a:avLst/>
          </a:prstGeom>
          <a:noFill/>
          <a:ln w="19050">
            <a:solidFill>
              <a:schemeClr val="bg1"/>
            </a:solidFill>
            <a:round/>
            <a:headEnd/>
            <a:tailEnd/>
          </a:ln>
        </p:spPr>
        <p:txBody>
          <a:bodyPr/>
          <a:lstStyle/>
          <a:p>
            <a:endParaRPr lang="da-DK"/>
          </a:p>
        </p:txBody>
      </p:sp>
      <p:sp>
        <p:nvSpPr>
          <p:cNvPr id="16401" name="Line 18"/>
          <p:cNvSpPr>
            <a:spLocks noChangeShapeType="1"/>
          </p:cNvSpPr>
          <p:nvPr/>
        </p:nvSpPr>
        <p:spPr bwMode="auto">
          <a:xfrm flipV="1">
            <a:off x="2151063" y="4992688"/>
            <a:ext cx="1587" cy="44450"/>
          </a:xfrm>
          <a:prstGeom prst="line">
            <a:avLst/>
          </a:prstGeom>
          <a:noFill/>
          <a:ln w="19050">
            <a:solidFill>
              <a:schemeClr val="bg1"/>
            </a:solidFill>
            <a:round/>
            <a:headEnd/>
            <a:tailEnd/>
          </a:ln>
        </p:spPr>
        <p:txBody>
          <a:bodyPr/>
          <a:lstStyle/>
          <a:p>
            <a:endParaRPr lang="da-DK"/>
          </a:p>
        </p:txBody>
      </p:sp>
      <p:sp>
        <p:nvSpPr>
          <p:cNvPr id="16402" name="Line 19"/>
          <p:cNvSpPr>
            <a:spLocks noChangeShapeType="1"/>
          </p:cNvSpPr>
          <p:nvPr/>
        </p:nvSpPr>
        <p:spPr bwMode="auto">
          <a:xfrm flipV="1">
            <a:off x="2295525" y="4992688"/>
            <a:ext cx="1588" cy="44450"/>
          </a:xfrm>
          <a:prstGeom prst="line">
            <a:avLst/>
          </a:prstGeom>
          <a:noFill/>
          <a:ln w="19050">
            <a:solidFill>
              <a:schemeClr val="bg1"/>
            </a:solidFill>
            <a:round/>
            <a:headEnd/>
            <a:tailEnd/>
          </a:ln>
        </p:spPr>
        <p:txBody>
          <a:bodyPr/>
          <a:lstStyle/>
          <a:p>
            <a:endParaRPr lang="da-DK"/>
          </a:p>
        </p:txBody>
      </p:sp>
      <p:sp>
        <p:nvSpPr>
          <p:cNvPr id="16403" name="Line 20"/>
          <p:cNvSpPr>
            <a:spLocks noChangeShapeType="1"/>
          </p:cNvSpPr>
          <p:nvPr/>
        </p:nvSpPr>
        <p:spPr bwMode="auto">
          <a:xfrm flipV="1">
            <a:off x="2439988" y="4992688"/>
            <a:ext cx="1587" cy="44450"/>
          </a:xfrm>
          <a:prstGeom prst="line">
            <a:avLst/>
          </a:prstGeom>
          <a:noFill/>
          <a:ln w="19050">
            <a:solidFill>
              <a:schemeClr val="bg1"/>
            </a:solidFill>
            <a:round/>
            <a:headEnd/>
            <a:tailEnd/>
          </a:ln>
        </p:spPr>
        <p:txBody>
          <a:bodyPr/>
          <a:lstStyle/>
          <a:p>
            <a:endParaRPr lang="da-DK"/>
          </a:p>
        </p:txBody>
      </p:sp>
      <p:sp>
        <p:nvSpPr>
          <p:cNvPr id="16404" name="Line 21"/>
          <p:cNvSpPr>
            <a:spLocks noChangeShapeType="1"/>
          </p:cNvSpPr>
          <p:nvPr/>
        </p:nvSpPr>
        <p:spPr bwMode="auto">
          <a:xfrm flipV="1">
            <a:off x="2584450" y="4992688"/>
            <a:ext cx="1588" cy="44450"/>
          </a:xfrm>
          <a:prstGeom prst="line">
            <a:avLst/>
          </a:prstGeom>
          <a:noFill/>
          <a:ln w="19050">
            <a:solidFill>
              <a:schemeClr val="bg1"/>
            </a:solidFill>
            <a:round/>
            <a:headEnd/>
            <a:tailEnd/>
          </a:ln>
        </p:spPr>
        <p:txBody>
          <a:bodyPr/>
          <a:lstStyle/>
          <a:p>
            <a:endParaRPr lang="da-DK"/>
          </a:p>
        </p:txBody>
      </p:sp>
      <p:sp>
        <p:nvSpPr>
          <p:cNvPr id="16405" name="Line 22"/>
          <p:cNvSpPr>
            <a:spLocks noChangeShapeType="1"/>
          </p:cNvSpPr>
          <p:nvPr/>
        </p:nvSpPr>
        <p:spPr bwMode="auto">
          <a:xfrm flipV="1">
            <a:off x="2722563" y="4992688"/>
            <a:ext cx="0" cy="44450"/>
          </a:xfrm>
          <a:prstGeom prst="line">
            <a:avLst/>
          </a:prstGeom>
          <a:noFill/>
          <a:ln w="19050">
            <a:solidFill>
              <a:schemeClr val="bg1"/>
            </a:solidFill>
            <a:round/>
            <a:headEnd/>
            <a:tailEnd/>
          </a:ln>
        </p:spPr>
        <p:txBody>
          <a:bodyPr/>
          <a:lstStyle/>
          <a:p>
            <a:endParaRPr lang="da-DK"/>
          </a:p>
        </p:txBody>
      </p:sp>
      <p:sp>
        <p:nvSpPr>
          <p:cNvPr id="16406" name="Line 23"/>
          <p:cNvSpPr>
            <a:spLocks noChangeShapeType="1"/>
          </p:cNvSpPr>
          <p:nvPr/>
        </p:nvSpPr>
        <p:spPr bwMode="auto">
          <a:xfrm flipV="1">
            <a:off x="2867025" y="4992688"/>
            <a:ext cx="1588" cy="44450"/>
          </a:xfrm>
          <a:prstGeom prst="line">
            <a:avLst/>
          </a:prstGeom>
          <a:noFill/>
          <a:ln w="19050">
            <a:solidFill>
              <a:schemeClr val="bg1"/>
            </a:solidFill>
            <a:round/>
            <a:headEnd/>
            <a:tailEnd/>
          </a:ln>
        </p:spPr>
        <p:txBody>
          <a:bodyPr/>
          <a:lstStyle/>
          <a:p>
            <a:endParaRPr lang="da-DK"/>
          </a:p>
        </p:txBody>
      </p:sp>
      <p:sp>
        <p:nvSpPr>
          <p:cNvPr id="16407" name="Line 24"/>
          <p:cNvSpPr>
            <a:spLocks noChangeShapeType="1"/>
          </p:cNvSpPr>
          <p:nvPr/>
        </p:nvSpPr>
        <p:spPr bwMode="auto">
          <a:xfrm flipV="1">
            <a:off x="3011488" y="4992688"/>
            <a:ext cx="0" cy="44450"/>
          </a:xfrm>
          <a:prstGeom prst="line">
            <a:avLst/>
          </a:prstGeom>
          <a:noFill/>
          <a:ln w="19050">
            <a:solidFill>
              <a:schemeClr val="bg1"/>
            </a:solidFill>
            <a:round/>
            <a:headEnd/>
            <a:tailEnd/>
          </a:ln>
        </p:spPr>
        <p:txBody>
          <a:bodyPr/>
          <a:lstStyle/>
          <a:p>
            <a:endParaRPr lang="da-DK"/>
          </a:p>
        </p:txBody>
      </p:sp>
      <p:sp>
        <p:nvSpPr>
          <p:cNvPr id="16408" name="Line 25"/>
          <p:cNvSpPr>
            <a:spLocks noChangeShapeType="1"/>
          </p:cNvSpPr>
          <p:nvPr/>
        </p:nvSpPr>
        <p:spPr bwMode="auto">
          <a:xfrm flipV="1">
            <a:off x="3149600" y="4992688"/>
            <a:ext cx="0" cy="44450"/>
          </a:xfrm>
          <a:prstGeom prst="line">
            <a:avLst/>
          </a:prstGeom>
          <a:noFill/>
          <a:ln w="19050">
            <a:solidFill>
              <a:schemeClr val="bg1"/>
            </a:solidFill>
            <a:round/>
            <a:headEnd/>
            <a:tailEnd/>
          </a:ln>
        </p:spPr>
        <p:txBody>
          <a:bodyPr/>
          <a:lstStyle/>
          <a:p>
            <a:endParaRPr lang="da-DK"/>
          </a:p>
        </p:txBody>
      </p:sp>
      <p:sp>
        <p:nvSpPr>
          <p:cNvPr id="16409" name="Line 26"/>
          <p:cNvSpPr>
            <a:spLocks noChangeShapeType="1"/>
          </p:cNvSpPr>
          <p:nvPr/>
        </p:nvSpPr>
        <p:spPr bwMode="auto">
          <a:xfrm flipV="1">
            <a:off x="3294063" y="4992688"/>
            <a:ext cx="0" cy="44450"/>
          </a:xfrm>
          <a:prstGeom prst="line">
            <a:avLst/>
          </a:prstGeom>
          <a:noFill/>
          <a:ln w="19050">
            <a:solidFill>
              <a:schemeClr val="bg1"/>
            </a:solidFill>
            <a:round/>
            <a:headEnd/>
            <a:tailEnd/>
          </a:ln>
        </p:spPr>
        <p:txBody>
          <a:bodyPr/>
          <a:lstStyle/>
          <a:p>
            <a:endParaRPr lang="da-DK"/>
          </a:p>
        </p:txBody>
      </p:sp>
      <p:sp>
        <p:nvSpPr>
          <p:cNvPr id="16410" name="Line 27"/>
          <p:cNvSpPr>
            <a:spLocks noChangeShapeType="1"/>
          </p:cNvSpPr>
          <p:nvPr/>
        </p:nvSpPr>
        <p:spPr bwMode="auto">
          <a:xfrm flipV="1">
            <a:off x="3438525" y="4992688"/>
            <a:ext cx="1588" cy="44450"/>
          </a:xfrm>
          <a:prstGeom prst="line">
            <a:avLst/>
          </a:prstGeom>
          <a:noFill/>
          <a:ln w="19050">
            <a:solidFill>
              <a:schemeClr val="bg1"/>
            </a:solidFill>
            <a:round/>
            <a:headEnd/>
            <a:tailEnd/>
          </a:ln>
        </p:spPr>
        <p:txBody>
          <a:bodyPr/>
          <a:lstStyle/>
          <a:p>
            <a:endParaRPr lang="da-DK"/>
          </a:p>
        </p:txBody>
      </p:sp>
      <p:sp>
        <p:nvSpPr>
          <p:cNvPr id="16411" name="Line 28"/>
          <p:cNvSpPr>
            <a:spLocks noChangeShapeType="1"/>
          </p:cNvSpPr>
          <p:nvPr/>
        </p:nvSpPr>
        <p:spPr bwMode="auto">
          <a:xfrm flipV="1">
            <a:off x="3575050" y="4992688"/>
            <a:ext cx="1588" cy="44450"/>
          </a:xfrm>
          <a:prstGeom prst="line">
            <a:avLst/>
          </a:prstGeom>
          <a:noFill/>
          <a:ln w="19050">
            <a:solidFill>
              <a:schemeClr val="bg1"/>
            </a:solidFill>
            <a:round/>
            <a:headEnd/>
            <a:tailEnd/>
          </a:ln>
        </p:spPr>
        <p:txBody>
          <a:bodyPr/>
          <a:lstStyle/>
          <a:p>
            <a:endParaRPr lang="da-DK"/>
          </a:p>
        </p:txBody>
      </p:sp>
      <p:sp>
        <p:nvSpPr>
          <p:cNvPr id="16412" name="Line 29"/>
          <p:cNvSpPr>
            <a:spLocks noChangeShapeType="1"/>
          </p:cNvSpPr>
          <p:nvPr/>
        </p:nvSpPr>
        <p:spPr bwMode="auto">
          <a:xfrm flipV="1">
            <a:off x="3719513" y="4992688"/>
            <a:ext cx="1587" cy="44450"/>
          </a:xfrm>
          <a:prstGeom prst="line">
            <a:avLst/>
          </a:prstGeom>
          <a:noFill/>
          <a:ln w="19050">
            <a:solidFill>
              <a:schemeClr val="bg1"/>
            </a:solidFill>
            <a:round/>
            <a:headEnd/>
            <a:tailEnd/>
          </a:ln>
        </p:spPr>
        <p:txBody>
          <a:bodyPr/>
          <a:lstStyle/>
          <a:p>
            <a:endParaRPr lang="da-DK"/>
          </a:p>
        </p:txBody>
      </p:sp>
      <p:sp>
        <p:nvSpPr>
          <p:cNvPr id="16413" name="Line 30"/>
          <p:cNvSpPr>
            <a:spLocks noChangeShapeType="1"/>
          </p:cNvSpPr>
          <p:nvPr/>
        </p:nvSpPr>
        <p:spPr bwMode="auto">
          <a:xfrm>
            <a:off x="1087438" y="3597275"/>
            <a:ext cx="146050" cy="66675"/>
          </a:xfrm>
          <a:prstGeom prst="line">
            <a:avLst/>
          </a:prstGeom>
          <a:noFill/>
          <a:ln w="28575">
            <a:solidFill>
              <a:schemeClr val="bg1"/>
            </a:solidFill>
            <a:round/>
            <a:headEnd/>
            <a:tailEnd/>
          </a:ln>
        </p:spPr>
        <p:txBody>
          <a:bodyPr/>
          <a:lstStyle/>
          <a:p>
            <a:endParaRPr lang="da-DK"/>
          </a:p>
        </p:txBody>
      </p:sp>
      <p:sp>
        <p:nvSpPr>
          <p:cNvPr id="16414" name="Line 31"/>
          <p:cNvSpPr>
            <a:spLocks noChangeShapeType="1"/>
          </p:cNvSpPr>
          <p:nvPr/>
        </p:nvSpPr>
        <p:spPr bwMode="auto">
          <a:xfrm flipV="1">
            <a:off x="1233488" y="3524250"/>
            <a:ext cx="136525" cy="139700"/>
          </a:xfrm>
          <a:prstGeom prst="line">
            <a:avLst/>
          </a:prstGeom>
          <a:noFill/>
          <a:ln w="28575">
            <a:solidFill>
              <a:schemeClr val="bg1"/>
            </a:solidFill>
            <a:round/>
            <a:headEnd/>
            <a:tailEnd/>
          </a:ln>
        </p:spPr>
        <p:txBody>
          <a:bodyPr/>
          <a:lstStyle/>
          <a:p>
            <a:endParaRPr lang="da-DK"/>
          </a:p>
        </p:txBody>
      </p:sp>
      <p:sp>
        <p:nvSpPr>
          <p:cNvPr id="16415" name="Line 32"/>
          <p:cNvSpPr>
            <a:spLocks noChangeShapeType="1"/>
          </p:cNvSpPr>
          <p:nvPr/>
        </p:nvSpPr>
        <p:spPr bwMode="auto">
          <a:xfrm>
            <a:off x="1370013" y="3524250"/>
            <a:ext cx="144462" cy="58738"/>
          </a:xfrm>
          <a:prstGeom prst="line">
            <a:avLst/>
          </a:prstGeom>
          <a:noFill/>
          <a:ln w="28575">
            <a:solidFill>
              <a:schemeClr val="bg1"/>
            </a:solidFill>
            <a:round/>
            <a:headEnd/>
            <a:tailEnd/>
          </a:ln>
        </p:spPr>
        <p:txBody>
          <a:bodyPr/>
          <a:lstStyle/>
          <a:p>
            <a:endParaRPr lang="da-DK"/>
          </a:p>
        </p:txBody>
      </p:sp>
      <p:sp>
        <p:nvSpPr>
          <p:cNvPr id="16416" name="Line 33"/>
          <p:cNvSpPr>
            <a:spLocks noChangeShapeType="1"/>
          </p:cNvSpPr>
          <p:nvPr/>
        </p:nvSpPr>
        <p:spPr bwMode="auto">
          <a:xfrm>
            <a:off x="1514475" y="3582988"/>
            <a:ext cx="144463" cy="153987"/>
          </a:xfrm>
          <a:prstGeom prst="line">
            <a:avLst/>
          </a:prstGeom>
          <a:noFill/>
          <a:ln w="28575">
            <a:solidFill>
              <a:schemeClr val="bg1"/>
            </a:solidFill>
            <a:round/>
            <a:headEnd/>
            <a:tailEnd/>
          </a:ln>
        </p:spPr>
        <p:txBody>
          <a:bodyPr/>
          <a:lstStyle/>
          <a:p>
            <a:endParaRPr lang="da-DK"/>
          </a:p>
        </p:txBody>
      </p:sp>
      <p:sp>
        <p:nvSpPr>
          <p:cNvPr id="16417" name="Line 34"/>
          <p:cNvSpPr>
            <a:spLocks noChangeShapeType="1"/>
          </p:cNvSpPr>
          <p:nvPr/>
        </p:nvSpPr>
        <p:spPr bwMode="auto">
          <a:xfrm flipV="1">
            <a:off x="1658938" y="2892425"/>
            <a:ext cx="138112" cy="844550"/>
          </a:xfrm>
          <a:prstGeom prst="line">
            <a:avLst/>
          </a:prstGeom>
          <a:noFill/>
          <a:ln w="28575">
            <a:solidFill>
              <a:schemeClr val="bg1"/>
            </a:solidFill>
            <a:round/>
            <a:headEnd/>
            <a:tailEnd/>
          </a:ln>
        </p:spPr>
        <p:txBody>
          <a:bodyPr/>
          <a:lstStyle/>
          <a:p>
            <a:endParaRPr lang="da-DK"/>
          </a:p>
        </p:txBody>
      </p:sp>
      <p:sp>
        <p:nvSpPr>
          <p:cNvPr id="16418" name="Line 35"/>
          <p:cNvSpPr>
            <a:spLocks noChangeShapeType="1"/>
          </p:cNvSpPr>
          <p:nvPr/>
        </p:nvSpPr>
        <p:spPr bwMode="auto">
          <a:xfrm>
            <a:off x="1797050" y="2892425"/>
            <a:ext cx="144463" cy="138113"/>
          </a:xfrm>
          <a:prstGeom prst="line">
            <a:avLst/>
          </a:prstGeom>
          <a:noFill/>
          <a:ln w="28575">
            <a:solidFill>
              <a:schemeClr val="bg1"/>
            </a:solidFill>
            <a:round/>
            <a:headEnd/>
            <a:tailEnd/>
          </a:ln>
        </p:spPr>
        <p:txBody>
          <a:bodyPr/>
          <a:lstStyle/>
          <a:p>
            <a:endParaRPr lang="da-DK"/>
          </a:p>
        </p:txBody>
      </p:sp>
      <p:sp>
        <p:nvSpPr>
          <p:cNvPr id="16419" name="Line 36"/>
          <p:cNvSpPr>
            <a:spLocks noChangeShapeType="1"/>
          </p:cNvSpPr>
          <p:nvPr/>
        </p:nvSpPr>
        <p:spPr bwMode="auto">
          <a:xfrm>
            <a:off x="1941513" y="3030538"/>
            <a:ext cx="144462" cy="214312"/>
          </a:xfrm>
          <a:prstGeom prst="line">
            <a:avLst/>
          </a:prstGeom>
          <a:noFill/>
          <a:ln w="28575">
            <a:solidFill>
              <a:schemeClr val="bg1"/>
            </a:solidFill>
            <a:round/>
            <a:headEnd/>
            <a:tailEnd/>
          </a:ln>
        </p:spPr>
        <p:txBody>
          <a:bodyPr/>
          <a:lstStyle/>
          <a:p>
            <a:endParaRPr lang="da-DK"/>
          </a:p>
        </p:txBody>
      </p:sp>
      <p:sp>
        <p:nvSpPr>
          <p:cNvPr id="16420" name="Line 37"/>
          <p:cNvSpPr>
            <a:spLocks noChangeShapeType="1"/>
          </p:cNvSpPr>
          <p:nvPr/>
        </p:nvSpPr>
        <p:spPr bwMode="auto">
          <a:xfrm>
            <a:off x="2085975" y="3244850"/>
            <a:ext cx="136525" cy="139700"/>
          </a:xfrm>
          <a:prstGeom prst="line">
            <a:avLst/>
          </a:prstGeom>
          <a:noFill/>
          <a:ln w="28575">
            <a:solidFill>
              <a:schemeClr val="bg1"/>
            </a:solidFill>
            <a:round/>
            <a:headEnd/>
            <a:tailEnd/>
          </a:ln>
        </p:spPr>
        <p:txBody>
          <a:bodyPr/>
          <a:lstStyle/>
          <a:p>
            <a:endParaRPr lang="da-DK"/>
          </a:p>
        </p:txBody>
      </p:sp>
      <p:sp>
        <p:nvSpPr>
          <p:cNvPr id="16421" name="Line 38"/>
          <p:cNvSpPr>
            <a:spLocks noChangeShapeType="1"/>
          </p:cNvSpPr>
          <p:nvPr/>
        </p:nvSpPr>
        <p:spPr bwMode="auto">
          <a:xfrm>
            <a:off x="2222500" y="3384550"/>
            <a:ext cx="144463" cy="42863"/>
          </a:xfrm>
          <a:prstGeom prst="line">
            <a:avLst/>
          </a:prstGeom>
          <a:noFill/>
          <a:ln w="28575">
            <a:solidFill>
              <a:schemeClr val="bg1"/>
            </a:solidFill>
            <a:round/>
            <a:headEnd/>
            <a:tailEnd/>
          </a:ln>
        </p:spPr>
        <p:txBody>
          <a:bodyPr/>
          <a:lstStyle/>
          <a:p>
            <a:endParaRPr lang="da-DK"/>
          </a:p>
        </p:txBody>
      </p:sp>
      <p:sp>
        <p:nvSpPr>
          <p:cNvPr id="16422" name="Line 39"/>
          <p:cNvSpPr>
            <a:spLocks noChangeShapeType="1"/>
          </p:cNvSpPr>
          <p:nvPr/>
        </p:nvSpPr>
        <p:spPr bwMode="auto">
          <a:xfrm>
            <a:off x="2366963" y="3427413"/>
            <a:ext cx="146050" cy="15875"/>
          </a:xfrm>
          <a:prstGeom prst="line">
            <a:avLst/>
          </a:prstGeom>
          <a:noFill/>
          <a:ln w="28575">
            <a:solidFill>
              <a:schemeClr val="bg1"/>
            </a:solidFill>
            <a:round/>
            <a:headEnd/>
            <a:tailEnd/>
          </a:ln>
        </p:spPr>
        <p:txBody>
          <a:bodyPr/>
          <a:lstStyle/>
          <a:p>
            <a:endParaRPr lang="da-DK"/>
          </a:p>
        </p:txBody>
      </p:sp>
      <p:sp>
        <p:nvSpPr>
          <p:cNvPr id="16423" name="Line 40"/>
          <p:cNvSpPr>
            <a:spLocks noChangeShapeType="1"/>
          </p:cNvSpPr>
          <p:nvPr/>
        </p:nvSpPr>
        <p:spPr bwMode="auto">
          <a:xfrm>
            <a:off x="2513013" y="3443288"/>
            <a:ext cx="136525" cy="22225"/>
          </a:xfrm>
          <a:prstGeom prst="line">
            <a:avLst/>
          </a:prstGeom>
          <a:noFill/>
          <a:ln w="28575">
            <a:solidFill>
              <a:schemeClr val="bg1"/>
            </a:solidFill>
            <a:round/>
            <a:headEnd/>
            <a:tailEnd/>
          </a:ln>
        </p:spPr>
        <p:txBody>
          <a:bodyPr/>
          <a:lstStyle/>
          <a:p>
            <a:endParaRPr lang="da-DK"/>
          </a:p>
        </p:txBody>
      </p:sp>
      <p:sp>
        <p:nvSpPr>
          <p:cNvPr id="16424" name="Line 41"/>
          <p:cNvSpPr>
            <a:spLocks noChangeShapeType="1"/>
          </p:cNvSpPr>
          <p:nvPr/>
        </p:nvSpPr>
        <p:spPr bwMode="auto">
          <a:xfrm>
            <a:off x="2649538" y="3465513"/>
            <a:ext cx="144462" cy="14287"/>
          </a:xfrm>
          <a:prstGeom prst="line">
            <a:avLst/>
          </a:prstGeom>
          <a:noFill/>
          <a:ln w="28575">
            <a:solidFill>
              <a:schemeClr val="bg1"/>
            </a:solidFill>
            <a:round/>
            <a:headEnd/>
            <a:tailEnd/>
          </a:ln>
        </p:spPr>
        <p:txBody>
          <a:bodyPr/>
          <a:lstStyle/>
          <a:p>
            <a:endParaRPr lang="da-DK"/>
          </a:p>
        </p:txBody>
      </p:sp>
      <p:sp>
        <p:nvSpPr>
          <p:cNvPr id="16425" name="Line 42"/>
          <p:cNvSpPr>
            <a:spLocks noChangeShapeType="1"/>
          </p:cNvSpPr>
          <p:nvPr/>
        </p:nvSpPr>
        <p:spPr bwMode="auto">
          <a:xfrm>
            <a:off x="2794000" y="3479800"/>
            <a:ext cx="144463" cy="44450"/>
          </a:xfrm>
          <a:prstGeom prst="line">
            <a:avLst/>
          </a:prstGeom>
          <a:noFill/>
          <a:ln w="28575">
            <a:solidFill>
              <a:schemeClr val="bg1"/>
            </a:solidFill>
            <a:round/>
            <a:headEnd/>
            <a:tailEnd/>
          </a:ln>
        </p:spPr>
        <p:txBody>
          <a:bodyPr/>
          <a:lstStyle/>
          <a:p>
            <a:endParaRPr lang="da-DK"/>
          </a:p>
        </p:txBody>
      </p:sp>
      <p:sp>
        <p:nvSpPr>
          <p:cNvPr id="16426" name="Line 43"/>
          <p:cNvSpPr>
            <a:spLocks noChangeShapeType="1"/>
          </p:cNvSpPr>
          <p:nvPr/>
        </p:nvSpPr>
        <p:spPr bwMode="auto">
          <a:xfrm>
            <a:off x="2938463" y="3524250"/>
            <a:ext cx="138112" cy="28575"/>
          </a:xfrm>
          <a:prstGeom prst="line">
            <a:avLst/>
          </a:prstGeom>
          <a:noFill/>
          <a:ln w="28575">
            <a:solidFill>
              <a:schemeClr val="bg1"/>
            </a:solidFill>
            <a:round/>
            <a:headEnd/>
            <a:tailEnd/>
          </a:ln>
        </p:spPr>
        <p:txBody>
          <a:bodyPr/>
          <a:lstStyle/>
          <a:p>
            <a:endParaRPr lang="da-DK"/>
          </a:p>
        </p:txBody>
      </p:sp>
      <p:sp>
        <p:nvSpPr>
          <p:cNvPr id="16427" name="Line 44"/>
          <p:cNvSpPr>
            <a:spLocks noChangeShapeType="1"/>
          </p:cNvSpPr>
          <p:nvPr/>
        </p:nvSpPr>
        <p:spPr bwMode="auto">
          <a:xfrm>
            <a:off x="3076575" y="3552825"/>
            <a:ext cx="144463" cy="30163"/>
          </a:xfrm>
          <a:prstGeom prst="line">
            <a:avLst/>
          </a:prstGeom>
          <a:noFill/>
          <a:ln w="28575">
            <a:solidFill>
              <a:schemeClr val="bg1"/>
            </a:solidFill>
            <a:round/>
            <a:headEnd/>
            <a:tailEnd/>
          </a:ln>
        </p:spPr>
        <p:txBody>
          <a:bodyPr/>
          <a:lstStyle/>
          <a:p>
            <a:endParaRPr lang="da-DK"/>
          </a:p>
        </p:txBody>
      </p:sp>
      <p:sp>
        <p:nvSpPr>
          <p:cNvPr id="16428" name="Line 45"/>
          <p:cNvSpPr>
            <a:spLocks noChangeShapeType="1"/>
          </p:cNvSpPr>
          <p:nvPr/>
        </p:nvSpPr>
        <p:spPr bwMode="auto">
          <a:xfrm>
            <a:off x="3221038" y="3582988"/>
            <a:ext cx="144462" cy="14287"/>
          </a:xfrm>
          <a:prstGeom prst="line">
            <a:avLst/>
          </a:prstGeom>
          <a:noFill/>
          <a:ln w="28575">
            <a:solidFill>
              <a:schemeClr val="bg1"/>
            </a:solidFill>
            <a:round/>
            <a:headEnd/>
            <a:tailEnd/>
          </a:ln>
        </p:spPr>
        <p:txBody>
          <a:bodyPr/>
          <a:lstStyle/>
          <a:p>
            <a:endParaRPr lang="da-DK"/>
          </a:p>
        </p:txBody>
      </p:sp>
      <p:sp>
        <p:nvSpPr>
          <p:cNvPr id="16429" name="Line 46"/>
          <p:cNvSpPr>
            <a:spLocks noChangeShapeType="1"/>
          </p:cNvSpPr>
          <p:nvPr/>
        </p:nvSpPr>
        <p:spPr bwMode="auto">
          <a:xfrm flipV="1">
            <a:off x="3365500" y="3582988"/>
            <a:ext cx="138113" cy="14287"/>
          </a:xfrm>
          <a:prstGeom prst="line">
            <a:avLst/>
          </a:prstGeom>
          <a:noFill/>
          <a:ln w="28575">
            <a:solidFill>
              <a:schemeClr val="bg1"/>
            </a:solidFill>
            <a:round/>
            <a:headEnd/>
            <a:tailEnd/>
          </a:ln>
        </p:spPr>
        <p:txBody>
          <a:bodyPr/>
          <a:lstStyle/>
          <a:p>
            <a:endParaRPr lang="da-DK"/>
          </a:p>
        </p:txBody>
      </p:sp>
      <p:sp>
        <p:nvSpPr>
          <p:cNvPr id="16430" name="Line 47"/>
          <p:cNvSpPr>
            <a:spLocks noChangeShapeType="1"/>
          </p:cNvSpPr>
          <p:nvPr/>
        </p:nvSpPr>
        <p:spPr bwMode="auto">
          <a:xfrm>
            <a:off x="3503613" y="3582988"/>
            <a:ext cx="144462" cy="14287"/>
          </a:xfrm>
          <a:prstGeom prst="line">
            <a:avLst/>
          </a:prstGeom>
          <a:noFill/>
          <a:ln w="28575">
            <a:solidFill>
              <a:schemeClr val="bg1"/>
            </a:solidFill>
            <a:round/>
            <a:headEnd/>
            <a:tailEnd/>
          </a:ln>
        </p:spPr>
        <p:txBody>
          <a:bodyPr/>
          <a:lstStyle/>
          <a:p>
            <a:endParaRPr lang="da-DK"/>
          </a:p>
        </p:txBody>
      </p:sp>
      <p:sp>
        <p:nvSpPr>
          <p:cNvPr id="16431" name="Rectangle 48"/>
          <p:cNvSpPr>
            <a:spLocks noChangeArrowheads="1"/>
          </p:cNvSpPr>
          <p:nvPr/>
        </p:nvSpPr>
        <p:spPr bwMode="auto">
          <a:xfrm>
            <a:off x="1036638" y="3544888"/>
            <a:ext cx="95250" cy="968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2" name="Rectangle 49"/>
          <p:cNvSpPr>
            <a:spLocks noChangeArrowheads="1"/>
          </p:cNvSpPr>
          <p:nvPr/>
        </p:nvSpPr>
        <p:spPr bwMode="auto">
          <a:xfrm>
            <a:off x="1182688" y="3611563"/>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3" name="Rectangle 50"/>
          <p:cNvSpPr>
            <a:spLocks noChangeArrowheads="1"/>
          </p:cNvSpPr>
          <p:nvPr/>
        </p:nvSpPr>
        <p:spPr bwMode="auto">
          <a:xfrm>
            <a:off x="1319213" y="3471863"/>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4" name="Rectangle 51"/>
          <p:cNvSpPr>
            <a:spLocks noChangeArrowheads="1"/>
          </p:cNvSpPr>
          <p:nvPr/>
        </p:nvSpPr>
        <p:spPr bwMode="auto">
          <a:xfrm>
            <a:off x="1463675" y="3530600"/>
            <a:ext cx="93663"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5" name="Rectangle 52"/>
          <p:cNvSpPr>
            <a:spLocks noChangeArrowheads="1"/>
          </p:cNvSpPr>
          <p:nvPr/>
        </p:nvSpPr>
        <p:spPr bwMode="auto">
          <a:xfrm>
            <a:off x="1608138" y="3684588"/>
            <a:ext cx="95250" cy="968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6" name="Rectangle 53"/>
          <p:cNvSpPr>
            <a:spLocks noChangeArrowheads="1"/>
          </p:cNvSpPr>
          <p:nvPr/>
        </p:nvSpPr>
        <p:spPr bwMode="auto">
          <a:xfrm>
            <a:off x="1746250" y="2840038"/>
            <a:ext cx="93663"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7" name="Rectangle 54"/>
          <p:cNvSpPr>
            <a:spLocks noChangeArrowheads="1"/>
          </p:cNvSpPr>
          <p:nvPr/>
        </p:nvSpPr>
        <p:spPr bwMode="auto">
          <a:xfrm>
            <a:off x="1890713" y="2979738"/>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8" name="Rectangle 55"/>
          <p:cNvSpPr>
            <a:spLocks noChangeArrowheads="1"/>
          </p:cNvSpPr>
          <p:nvPr/>
        </p:nvSpPr>
        <p:spPr bwMode="auto">
          <a:xfrm>
            <a:off x="2035175" y="3192463"/>
            <a:ext cx="93663"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39" name="Rectangle 56"/>
          <p:cNvSpPr>
            <a:spLocks noChangeArrowheads="1"/>
          </p:cNvSpPr>
          <p:nvPr/>
        </p:nvSpPr>
        <p:spPr bwMode="auto">
          <a:xfrm>
            <a:off x="2173288" y="3332163"/>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0" name="Rectangle 57"/>
          <p:cNvSpPr>
            <a:spLocks noChangeArrowheads="1"/>
          </p:cNvSpPr>
          <p:nvPr/>
        </p:nvSpPr>
        <p:spPr bwMode="auto">
          <a:xfrm>
            <a:off x="2317750" y="3376613"/>
            <a:ext cx="93663"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1" name="Rectangle 58"/>
          <p:cNvSpPr>
            <a:spLocks noChangeArrowheads="1"/>
          </p:cNvSpPr>
          <p:nvPr/>
        </p:nvSpPr>
        <p:spPr bwMode="auto">
          <a:xfrm>
            <a:off x="2462213" y="3390900"/>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2" name="Rectangle 59"/>
          <p:cNvSpPr>
            <a:spLocks noChangeArrowheads="1"/>
          </p:cNvSpPr>
          <p:nvPr/>
        </p:nvSpPr>
        <p:spPr bwMode="auto">
          <a:xfrm>
            <a:off x="2598738" y="3413125"/>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3" name="Rectangle 60"/>
          <p:cNvSpPr>
            <a:spLocks noChangeArrowheads="1"/>
          </p:cNvSpPr>
          <p:nvPr/>
        </p:nvSpPr>
        <p:spPr bwMode="auto">
          <a:xfrm>
            <a:off x="2743200" y="3427413"/>
            <a:ext cx="95250" cy="968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4" name="Rectangle 61"/>
          <p:cNvSpPr>
            <a:spLocks noChangeArrowheads="1"/>
          </p:cNvSpPr>
          <p:nvPr/>
        </p:nvSpPr>
        <p:spPr bwMode="auto">
          <a:xfrm>
            <a:off x="2887663" y="3471863"/>
            <a:ext cx="95250"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5" name="Rectangle 62"/>
          <p:cNvSpPr>
            <a:spLocks noChangeArrowheads="1"/>
          </p:cNvSpPr>
          <p:nvPr/>
        </p:nvSpPr>
        <p:spPr bwMode="auto">
          <a:xfrm>
            <a:off x="3025775" y="3502025"/>
            <a:ext cx="93663"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6" name="Rectangle 63"/>
          <p:cNvSpPr>
            <a:spLocks noChangeArrowheads="1"/>
          </p:cNvSpPr>
          <p:nvPr/>
        </p:nvSpPr>
        <p:spPr bwMode="auto">
          <a:xfrm>
            <a:off x="3170238" y="3530600"/>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7" name="Rectangle 64"/>
          <p:cNvSpPr>
            <a:spLocks noChangeArrowheads="1"/>
          </p:cNvSpPr>
          <p:nvPr/>
        </p:nvSpPr>
        <p:spPr bwMode="auto">
          <a:xfrm>
            <a:off x="3314700" y="3544888"/>
            <a:ext cx="95250" cy="968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8" name="Rectangle 65"/>
          <p:cNvSpPr>
            <a:spLocks noChangeArrowheads="1"/>
          </p:cNvSpPr>
          <p:nvPr/>
        </p:nvSpPr>
        <p:spPr bwMode="auto">
          <a:xfrm>
            <a:off x="3452813" y="3530600"/>
            <a:ext cx="93662" cy="952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49" name="Rectangle 66"/>
          <p:cNvSpPr>
            <a:spLocks noChangeArrowheads="1"/>
          </p:cNvSpPr>
          <p:nvPr/>
        </p:nvSpPr>
        <p:spPr bwMode="auto">
          <a:xfrm>
            <a:off x="3597275" y="3544888"/>
            <a:ext cx="93663" cy="968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50" name="Rectangle 67"/>
          <p:cNvSpPr>
            <a:spLocks noChangeArrowheads="1"/>
          </p:cNvSpPr>
          <p:nvPr/>
        </p:nvSpPr>
        <p:spPr bwMode="auto">
          <a:xfrm>
            <a:off x="828675" y="4911725"/>
            <a:ext cx="90488"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0</a:t>
            </a:r>
            <a:endParaRPr lang="en-US" sz="2400" b="1">
              <a:solidFill>
                <a:schemeClr val="bg1"/>
              </a:solidFill>
              <a:latin typeface="Times New Roman" pitchFamily="18" charset="0"/>
              <a:cs typeface="Arial" pitchFamily="34" charset="0"/>
            </a:endParaRPr>
          </a:p>
        </p:txBody>
      </p:sp>
      <p:sp>
        <p:nvSpPr>
          <p:cNvPr id="16451" name="Rectangle 68"/>
          <p:cNvSpPr>
            <a:spLocks noChangeArrowheads="1"/>
          </p:cNvSpPr>
          <p:nvPr/>
        </p:nvSpPr>
        <p:spPr bwMode="auto">
          <a:xfrm>
            <a:off x="747713" y="4210050"/>
            <a:ext cx="179387"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50</a:t>
            </a:r>
            <a:endParaRPr lang="en-US" sz="2400" b="1">
              <a:solidFill>
                <a:schemeClr val="bg1"/>
              </a:solidFill>
              <a:latin typeface="Times New Roman" pitchFamily="18" charset="0"/>
              <a:cs typeface="Arial" pitchFamily="34" charset="0"/>
            </a:endParaRPr>
          </a:p>
        </p:txBody>
      </p:sp>
      <p:sp>
        <p:nvSpPr>
          <p:cNvPr id="16452" name="Rectangle 69"/>
          <p:cNvSpPr>
            <a:spLocks noChangeArrowheads="1"/>
          </p:cNvSpPr>
          <p:nvPr/>
        </p:nvSpPr>
        <p:spPr bwMode="auto">
          <a:xfrm>
            <a:off x="666750" y="3516313"/>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100</a:t>
            </a:r>
            <a:endParaRPr lang="en-US" sz="2400" b="1">
              <a:solidFill>
                <a:schemeClr val="bg1"/>
              </a:solidFill>
              <a:latin typeface="Times New Roman" pitchFamily="18" charset="0"/>
              <a:cs typeface="Arial" pitchFamily="34" charset="0"/>
            </a:endParaRPr>
          </a:p>
        </p:txBody>
      </p:sp>
      <p:sp>
        <p:nvSpPr>
          <p:cNvPr id="16453" name="Rectangle 70"/>
          <p:cNvSpPr>
            <a:spLocks noChangeArrowheads="1"/>
          </p:cNvSpPr>
          <p:nvPr/>
        </p:nvSpPr>
        <p:spPr bwMode="auto">
          <a:xfrm>
            <a:off x="666750" y="2811463"/>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150</a:t>
            </a:r>
            <a:endParaRPr lang="en-US" sz="2400" b="1">
              <a:solidFill>
                <a:schemeClr val="bg1"/>
              </a:solidFill>
              <a:latin typeface="Times New Roman" pitchFamily="18" charset="0"/>
              <a:cs typeface="Arial" pitchFamily="34" charset="0"/>
            </a:endParaRPr>
          </a:p>
        </p:txBody>
      </p:sp>
      <p:sp>
        <p:nvSpPr>
          <p:cNvPr id="16454" name="Rectangle 71"/>
          <p:cNvSpPr>
            <a:spLocks noChangeArrowheads="1"/>
          </p:cNvSpPr>
          <p:nvPr/>
        </p:nvSpPr>
        <p:spPr bwMode="auto">
          <a:xfrm>
            <a:off x="666750" y="2114550"/>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200</a:t>
            </a:r>
            <a:endParaRPr lang="en-US" sz="2400" b="1">
              <a:solidFill>
                <a:schemeClr val="bg1"/>
              </a:solidFill>
              <a:latin typeface="Times New Roman" pitchFamily="18" charset="0"/>
              <a:cs typeface="Arial" pitchFamily="34" charset="0"/>
            </a:endParaRPr>
          </a:p>
        </p:txBody>
      </p:sp>
      <p:sp>
        <p:nvSpPr>
          <p:cNvPr id="16455" name="Rectangle 72"/>
          <p:cNvSpPr>
            <a:spLocks noChangeArrowheads="1"/>
          </p:cNvSpPr>
          <p:nvPr/>
        </p:nvSpPr>
        <p:spPr bwMode="auto">
          <a:xfrm>
            <a:off x="1050925" y="5114925"/>
            <a:ext cx="90488"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0</a:t>
            </a:r>
            <a:endParaRPr lang="en-US" sz="2400" b="1">
              <a:solidFill>
                <a:schemeClr val="bg1"/>
              </a:solidFill>
              <a:latin typeface="Times New Roman" pitchFamily="18" charset="0"/>
              <a:cs typeface="Arial" pitchFamily="34" charset="0"/>
            </a:endParaRPr>
          </a:p>
        </p:txBody>
      </p:sp>
      <p:sp>
        <p:nvSpPr>
          <p:cNvPr id="16456" name="Rectangle 73"/>
          <p:cNvSpPr>
            <a:spLocks noChangeArrowheads="1"/>
          </p:cNvSpPr>
          <p:nvPr/>
        </p:nvSpPr>
        <p:spPr bwMode="auto">
          <a:xfrm>
            <a:off x="1862138" y="5114925"/>
            <a:ext cx="179387"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60</a:t>
            </a:r>
            <a:endParaRPr lang="en-US" sz="2400" b="1">
              <a:solidFill>
                <a:schemeClr val="bg1"/>
              </a:solidFill>
              <a:latin typeface="Times New Roman" pitchFamily="18" charset="0"/>
              <a:cs typeface="Arial" pitchFamily="34" charset="0"/>
            </a:endParaRPr>
          </a:p>
        </p:txBody>
      </p:sp>
      <p:sp>
        <p:nvSpPr>
          <p:cNvPr id="16457" name="Rectangle 74"/>
          <p:cNvSpPr>
            <a:spLocks noChangeArrowheads="1"/>
          </p:cNvSpPr>
          <p:nvPr/>
        </p:nvSpPr>
        <p:spPr bwMode="auto">
          <a:xfrm>
            <a:off x="2678113" y="5114925"/>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120</a:t>
            </a:r>
            <a:endParaRPr lang="en-US" sz="2400" b="1">
              <a:solidFill>
                <a:schemeClr val="bg1"/>
              </a:solidFill>
              <a:latin typeface="Times New Roman" pitchFamily="18" charset="0"/>
              <a:cs typeface="Arial" pitchFamily="34" charset="0"/>
            </a:endParaRPr>
          </a:p>
        </p:txBody>
      </p:sp>
      <p:sp>
        <p:nvSpPr>
          <p:cNvPr id="16458" name="Rectangle 75"/>
          <p:cNvSpPr>
            <a:spLocks noChangeArrowheads="1"/>
          </p:cNvSpPr>
          <p:nvPr/>
        </p:nvSpPr>
        <p:spPr bwMode="auto">
          <a:xfrm>
            <a:off x="3532188" y="5114925"/>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180</a:t>
            </a:r>
            <a:endParaRPr lang="en-US" sz="2400" b="1">
              <a:solidFill>
                <a:schemeClr val="bg1"/>
              </a:solidFill>
              <a:latin typeface="Times New Roman" pitchFamily="18" charset="0"/>
              <a:cs typeface="Arial" pitchFamily="34" charset="0"/>
            </a:endParaRPr>
          </a:p>
        </p:txBody>
      </p:sp>
      <p:sp>
        <p:nvSpPr>
          <p:cNvPr id="16459" name="Rectangle 76"/>
          <p:cNvSpPr>
            <a:spLocks noChangeArrowheads="1"/>
          </p:cNvSpPr>
          <p:nvPr/>
        </p:nvSpPr>
        <p:spPr bwMode="auto">
          <a:xfrm>
            <a:off x="1709738" y="5402263"/>
            <a:ext cx="979487" cy="244475"/>
          </a:xfrm>
          <a:prstGeom prst="rect">
            <a:avLst/>
          </a:prstGeom>
          <a:noFill/>
          <a:ln w="9525">
            <a:noFill/>
            <a:miter lim="800000"/>
            <a:headEnd/>
            <a:tailEnd/>
          </a:ln>
        </p:spPr>
        <p:txBody>
          <a:bodyPr wrap="none" lIns="0" tIns="0" rIns="0" bIns="0">
            <a:spAutoFit/>
          </a:bodyPr>
          <a:lstStyle/>
          <a:p>
            <a:r>
              <a:rPr lang="en-US" sz="1600" b="1">
                <a:solidFill>
                  <a:schemeClr val="bg1"/>
                </a:solidFill>
                <a:latin typeface="Times New Roman" pitchFamily="18" charset="0"/>
                <a:cs typeface="Arial" pitchFamily="34" charset="0"/>
              </a:rPr>
              <a:t>Time (min)</a:t>
            </a:r>
            <a:endParaRPr lang="en-US" sz="2400" b="1">
              <a:solidFill>
                <a:schemeClr val="bg1"/>
              </a:solidFill>
              <a:latin typeface="Times New Roman" pitchFamily="18" charset="0"/>
              <a:cs typeface="Arial" pitchFamily="34" charset="0"/>
            </a:endParaRPr>
          </a:p>
        </p:txBody>
      </p:sp>
      <p:sp>
        <p:nvSpPr>
          <p:cNvPr id="16460" name="Rectangle 77"/>
          <p:cNvSpPr>
            <a:spLocks noChangeArrowheads="1"/>
          </p:cNvSpPr>
          <p:nvPr/>
        </p:nvSpPr>
        <p:spPr bwMode="auto">
          <a:xfrm rot="-5400000">
            <a:off x="-464343" y="3409156"/>
            <a:ext cx="1976438" cy="244475"/>
          </a:xfrm>
          <a:prstGeom prst="rect">
            <a:avLst/>
          </a:prstGeom>
          <a:noFill/>
          <a:ln w="9525">
            <a:noFill/>
            <a:miter lim="800000"/>
            <a:headEnd/>
            <a:tailEnd/>
          </a:ln>
        </p:spPr>
        <p:txBody>
          <a:bodyPr wrap="none" lIns="0" tIns="0" rIns="0" bIns="0">
            <a:spAutoFit/>
          </a:bodyPr>
          <a:lstStyle/>
          <a:p>
            <a:r>
              <a:rPr lang="en-US" sz="1600" b="1">
                <a:solidFill>
                  <a:schemeClr val="bg1"/>
                </a:solidFill>
                <a:latin typeface="Times New Roman" pitchFamily="18" charset="0"/>
                <a:cs typeface="Arial" pitchFamily="34" charset="0"/>
              </a:rPr>
              <a:t>% of Basal DA Output</a:t>
            </a:r>
          </a:p>
        </p:txBody>
      </p:sp>
      <p:sp>
        <p:nvSpPr>
          <p:cNvPr id="16461" name="Rectangle 78"/>
          <p:cNvSpPr>
            <a:spLocks noChangeArrowheads="1"/>
          </p:cNvSpPr>
          <p:nvPr/>
        </p:nvSpPr>
        <p:spPr bwMode="auto">
          <a:xfrm>
            <a:off x="2565400" y="2355850"/>
            <a:ext cx="838200" cy="492125"/>
          </a:xfrm>
          <a:prstGeom prst="rect">
            <a:avLst/>
          </a:prstGeom>
          <a:noFill/>
          <a:ln w="9525">
            <a:noFill/>
            <a:miter lim="800000"/>
            <a:headEnd/>
            <a:tailEnd/>
          </a:ln>
        </p:spPr>
        <p:txBody>
          <a:bodyPr wrap="none" lIns="0" tIns="0" rIns="0" bIns="0">
            <a:spAutoFit/>
          </a:bodyPr>
          <a:lstStyle/>
          <a:p>
            <a:pPr algn="r"/>
            <a:r>
              <a:rPr lang="en-US" sz="1600" b="1">
                <a:solidFill>
                  <a:schemeClr val="bg1"/>
                </a:solidFill>
                <a:latin typeface="Times New Roman" pitchFamily="18" charset="0"/>
                <a:cs typeface="Arial" pitchFamily="34" charset="0"/>
              </a:rPr>
              <a:t>NAc shell</a:t>
            </a:r>
            <a:br>
              <a:rPr lang="en-US" sz="1600" b="1">
                <a:solidFill>
                  <a:schemeClr val="bg1"/>
                </a:solidFill>
                <a:latin typeface="Times New Roman" pitchFamily="18" charset="0"/>
                <a:cs typeface="Arial" pitchFamily="34" charset="0"/>
              </a:rPr>
            </a:br>
            <a:endParaRPr lang="en-US" sz="1600" b="1">
              <a:solidFill>
                <a:schemeClr val="bg1"/>
              </a:solidFill>
              <a:latin typeface="Times New Roman" pitchFamily="18" charset="0"/>
              <a:cs typeface="Arial" pitchFamily="34" charset="0"/>
            </a:endParaRPr>
          </a:p>
        </p:txBody>
      </p:sp>
      <p:sp>
        <p:nvSpPr>
          <p:cNvPr id="16462" name="Line 79"/>
          <p:cNvSpPr>
            <a:spLocks noChangeShapeType="1"/>
          </p:cNvSpPr>
          <p:nvPr/>
        </p:nvSpPr>
        <p:spPr bwMode="auto">
          <a:xfrm>
            <a:off x="1093788" y="4291013"/>
            <a:ext cx="1201737" cy="0"/>
          </a:xfrm>
          <a:prstGeom prst="line">
            <a:avLst/>
          </a:prstGeom>
          <a:noFill/>
          <a:ln w="28575">
            <a:solidFill>
              <a:schemeClr val="bg1"/>
            </a:solidFill>
            <a:round/>
            <a:headEnd/>
            <a:tailEnd/>
          </a:ln>
        </p:spPr>
        <p:txBody>
          <a:bodyPr wrap="none" anchor="ctr"/>
          <a:lstStyle/>
          <a:p>
            <a:endParaRPr lang="da-DK"/>
          </a:p>
        </p:txBody>
      </p:sp>
      <p:sp>
        <p:nvSpPr>
          <p:cNvPr id="16463" name="Line 80"/>
          <p:cNvSpPr>
            <a:spLocks noChangeShapeType="1"/>
          </p:cNvSpPr>
          <p:nvPr/>
        </p:nvSpPr>
        <p:spPr bwMode="auto">
          <a:xfrm>
            <a:off x="1093788" y="4205288"/>
            <a:ext cx="0" cy="169862"/>
          </a:xfrm>
          <a:prstGeom prst="line">
            <a:avLst/>
          </a:prstGeom>
          <a:noFill/>
          <a:ln w="28575">
            <a:solidFill>
              <a:schemeClr val="bg1"/>
            </a:solidFill>
            <a:round/>
            <a:headEnd/>
            <a:tailEnd/>
          </a:ln>
        </p:spPr>
        <p:txBody>
          <a:bodyPr wrap="none" anchor="ctr"/>
          <a:lstStyle/>
          <a:p>
            <a:endParaRPr lang="da-DK"/>
          </a:p>
        </p:txBody>
      </p:sp>
      <p:sp>
        <p:nvSpPr>
          <p:cNvPr id="16464" name="Line 81"/>
          <p:cNvSpPr>
            <a:spLocks noChangeShapeType="1"/>
          </p:cNvSpPr>
          <p:nvPr/>
        </p:nvSpPr>
        <p:spPr bwMode="auto">
          <a:xfrm>
            <a:off x="2295525" y="4205288"/>
            <a:ext cx="0" cy="169862"/>
          </a:xfrm>
          <a:prstGeom prst="line">
            <a:avLst/>
          </a:prstGeom>
          <a:noFill/>
          <a:ln w="28575">
            <a:solidFill>
              <a:schemeClr val="bg1"/>
            </a:solidFill>
            <a:round/>
            <a:headEnd/>
            <a:tailEnd/>
          </a:ln>
        </p:spPr>
        <p:txBody>
          <a:bodyPr wrap="none" anchor="ctr"/>
          <a:lstStyle/>
          <a:p>
            <a:endParaRPr lang="da-DK"/>
          </a:p>
        </p:txBody>
      </p:sp>
      <p:sp>
        <p:nvSpPr>
          <p:cNvPr id="16465" name="Line 82"/>
          <p:cNvSpPr>
            <a:spLocks noChangeShapeType="1"/>
          </p:cNvSpPr>
          <p:nvPr/>
        </p:nvSpPr>
        <p:spPr bwMode="auto">
          <a:xfrm>
            <a:off x="1655763" y="4205288"/>
            <a:ext cx="0" cy="169862"/>
          </a:xfrm>
          <a:prstGeom prst="line">
            <a:avLst/>
          </a:prstGeom>
          <a:noFill/>
          <a:ln w="28575">
            <a:solidFill>
              <a:schemeClr val="bg1"/>
            </a:solidFill>
            <a:round/>
            <a:headEnd/>
            <a:tailEnd/>
          </a:ln>
        </p:spPr>
        <p:txBody>
          <a:bodyPr wrap="none" anchor="ctr"/>
          <a:lstStyle/>
          <a:p>
            <a:endParaRPr lang="da-DK"/>
          </a:p>
        </p:txBody>
      </p:sp>
      <p:sp>
        <p:nvSpPr>
          <p:cNvPr id="16466" name="Rectangle 83"/>
          <p:cNvSpPr>
            <a:spLocks noChangeArrowheads="1"/>
          </p:cNvSpPr>
          <p:nvPr/>
        </p:nvSpPr>
        <p:spPr bwMode="auto">
          <a:xfrm>
            <a:off x="1103313" y="4043363"/>
            <a:ext cx="517525" cy="215900"/>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Empty</a:t>
            </a:r>
            <a:endParaRPr lang="en-US" sz="2400" b="1">
              <a:solidFill>
                <a:schemeClr val="bg1"/>
              </a:solidFill>
              <a:latin typeface="Times New Roman" pitchFamily="18" charset="0"/>
              <a:cs typeface="Arial" pitchFamily="34" charset="0"/>
            </a:endParaRPr>
          </a:p>
        </p:txBody>
      </p:sp>
      <p:sp>
        <p:nvSpPr>
          <p:cNvPr id="16467" name="Text Box 87"/>
          <p:cNvSpPr txBox="1">
            <a:spLocks noChangeArrowheads="1"/>
          </p:cNvSpPr>
          <p:nvPr/>
        </p:nvSpPr>
        <p:spPr bwMode="auto">
          <a:xfrm>
            <a:off x="1692275" y="1628775"/>
            <a:ext cx="963613" cy="523875"/>
          </a:xfrm>
          <a:prstGeom prst="rect">
            <a:avLst/>
          </a:prstGeom>
          <a:noFill/>
          <a:ln w="9525">
            <a:noFill/>
            <a:miter lim="800000"/>
            <a:headEnd/>
            <a:tailEnd/>
          </a:ln>
        </p:spPr>
        <p:txBody>
          <a:bodyPr wrap="none">
            <a:spAutoFit/>
          </a:bodyPr>
          <a:lstStyle/>
          <a:p>
            <a:r>
              <a:rPr lang="en-US" sz="2800" b="1">
                <a:solidFill>
                  <a:schemeClr val="bg1"/>
                </a:solidFill>
                <a:latin typeface="Times New Roman" pitchFamily="18" charset="0"/>
                <a:cs typeface="Arial" pitchFamily="34" charset="0"/>
              </a:rPr>
              <a:t>Food</a:t>
            </a:r>
          </a:p>
        </p:txBody>
      </p:sp>
      <p:sp>
        <p:nvSpPr>
          <p:cNvPr id="16468" name="Text Box 178"/>
          <p:cNvSpPr txBox="1">
            <a:spLocks noChangeArrowheads="1"/>
          </p:cNvSpPr>
          <p:nvPr/>
        </p:nvSpPr>
        <p:spPr bwMode="auto">
          <a:xfrm>
            <a:off x="6550025" y="1636713"/>
            <a:ext cx="717550" cy="519112"/>
          </a:xfrm>
          <a:prstGeom prst="rect">
            <a:avLst/>
          </a:prstGeom>
          <a:noFill/>
          <a:ln w="9525">
            <a:noFill/>
            <a:miter lim="800000"/>
            <a:headEnd/>
            <a:tailEnd/>
          </a:ln>
        </p:spPr>
        <p:txBody>
          <a:bodyPr wrap="none">
            <a:spAutoFit/>
          </a:bodyPr>
          <a:lstStyle/>
          <a:p>
            <a:r>
              <a:rPr lang="en-US" sz="2800" b="1">
                <a:solidFill>
                  <a:schemeClr val="bg1"/>
                </a:solidFill>
                <a:latin typeface="Times New Roman" pitchFamily="18" charset="0"/>
                <a:cs typeface="Arial" pitchFamily="34" charset="0"/>
              </a:rPr>
              <a:t>Sex</a:t>
            </a:r>
          </a:p>
        </p:txBody>
      </p:sp>
      <p:sp>
        <p:nvSpPr>
          <p:cNvPr id="16469" name="Text Box 184"/>
          <p:cNvSpPr txBox="1">
            <a:spLocks noChangeArrowheads="1"/>
          </p:cNvSpPr>
          <p:nvPr/>
        </p:nvSpPr>
        <p:spPr bwMode="auto">
          <a:xfrm>
            <a:off x="946150" y="4306888"/>
            <a:ext cx="1909763" cy="304800"/>
          </a:xfrm>
          <a:prstGeom prst="rect">
            <a:avLst/>
          </a:prstGeom>
          <a:noFill/>
          <a:ln w="9525">
            <a:noFill/>
            <a:miter lim="800000"/>
            <a:headEnd/>
            <a:tailEnd/>
          </a:ln>
        </p:spPr>
        <p:txBody>
          <a:bodyPr>
            <a:spAutoFit/>
          </a:bodyPr>
          <a:lstStyle/>
          <a:p>
            <a:r>
              <a:rPr lang="en-US" sz="1400" b="1">
                <a:solidFill>
                  <a:schemeClr val="bg1"/>
                </a:solidFill>
                <a:latin typeface="Times New Roman" pitchFamily="18" charset="0"/>
              </a:rPr>
              <a:t>Box Feeding</a:t>
            </a:r>
          </a:p>
        </p:txBody>
      </p:sp>
      <p:sp>
        <p:nvSpPr>
          <p:cNvPr id="16470" name="Line 235"/>
          <p:cNvSpPr>
            <a:spLocks noChangeShapeType="1"/>
          </p:cNvSpPr>
          <p:nvPr/>
        </p:nvSpPr>
        <p:spPr bwMode="auto">
          <a:xfrm>
            <a:off x="5395913" y="2205038"/>
            <a:ext cx="0" cy="1411287"/>
          </a:xfrm>
          <a:prstGeom prst="line">
            <a:avLst/>
          </a:prstGeom>
          <a:noFill/>
          <a:ln w="19050">
            <a:solidFill>
              <a:schemeClr val="bg1"/>
            </a:solidFill>
            <a:round/>
            <a:headEnd/>
            <a:tailEnd/>
          </a:ln>
        </p:spPr>
        <p:txBody>
          <a:bodyPr/>
          <a:lstStyle/>
          <a:p>
            <a:endParaRPr lang="da-DK"/>
          </a:p>
        </p:txBody>
      </p:sp>
      <p:sp>
        <p:nvSpPr>
          <p:cNvPr id="16471" name="Line 236"/>
          <p:cNvSpPr>
            <a:spLocks noChangeShapeType="1"/>
          </p:cNvSpPr>
          <p:nvPr/>
        </p:nvSpPr>
        <p:spPr bwMode="auto">
          <a:xfrm>
            <a:off x="5359400" y="2911475"/>
            <a:ext cx="36513" cy="0"/>
          </a:xfrm>
          <a:prstGeom prst="line">
            <a:avLst/>
          </a:prstGeom>
          <a:noFill/>
          <a:ln w="19050">
            <a:solidFill>
              <a:schemeClr val="bg1"/>
            </a:solidFill>
            <a:round/>
            <a:headEnd/>
            <a:tailEnd/>
          </a:ln>
        </p:spPr>
        <p:txBody>
          <a:bodyPr/>
          <a:lstStyle/>
          <a:p>
            <a:endParaRPr lang="da-DK"/>
          </a:p>
        </p:txBody>
      </p:sp>
      <p:sp>
        <p:nvSpPr>
          <p:cNvPr id="16472" name="Line 237"/>
          <p:cNvSpPr>
            <a:spLocks noChangeShapeType="1"/>
          </p:cNvSpPr>
          <p:nvPr/>
        </p:nvSpPr>
        <p:spPr bwMode="auto">
          <a:xfrm>
            <a:off x="5359400" y="2205038"/>
            <a:ext cx="36513" cy="1587"/>
          </a:xfrm>
          <a:prstGeom prst="line">
            <a:avLst/>
          </a:prstGeom>
          <a:noFill/>
          <a:ln w="19050">
            <a:solidFill>
              <a:schemeClr val="bg1"/>
            </a:solidFill>
            <a:round/>
            <a:headEnd/>
            <a:tailEnd/>
          </a:ln>
        </p:spPr>
        <p:txBody>
          <a:bodyPr/>
          <a:lstStyle/>
          <a:p>
            <a:endParaRPr lang="da-DK"/>
          </a:p>
        </p:txBody>
      </p:sp>
      <p:sp>
        <p:nvSpPr>
          <p:cNvPr id="16473" name="Rectangle 238"/>
          <p:cNvSpPr>
            <a:spLocks noChangeArrowheads="1"/>
          </p:cNvSpPr>
          <p:nvPr/>
        </p:nvSpPr>
        <p:spPr bwMode="auto">
          <a:xfrm>
            <a:off x="5103813" y="3540125"/>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100</a:t>
            </a:r>
            <a:endParaRPr lang="en-US" sz="1400">
              <a:solidFill>
                <a:schemeClr val="bg1"/>
              </a:solidFill>
              <a:latin typeface="Times New Roman" pitchFamily="18" charset="0"/>
              <a:cs typeface="Arial" pitchFamily="34" charset="0"/>
            </a:endParaRPr>
          </a:p>
        </p:txBody>
      </p:sp>
      <p:sp>
        <p:nvSpPr>
          <p:cNvPr id="16474" name="Rectangle 239"/>
          <p:cNvSpPr>
            <a:spLocks noChangeArrowheads="1"/>
          </p:cNvSpPr>
          <p:nvPr/>
        </p:nvSpPr>
        <p:spPr bwMode="auto">
          <a:xfrm>
            <a:off x="5103813" y="2840038"/>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150</a:t>
            </a:r>
            <a:endParaRPr lang="en-US" sz="1400">
              <a:solidFill>
                <a:schemeClr val="bg1"/>
              </a:solidFill>
              <a:latin typeface="Times New Roman" pitchFamily="18" charset="0"/>
              <a:cs typeface="Arial" pitchFamily="34" charset="0"/>
            </a:endParaRPr>
          </a:p>
        </p:txBody>
      </p:sp>
      <p:sp>
        <p:nvSpPr>
          <p:cNvPr id="16475" name="Rectangle 240"/>
          <p:cNvSpPr>
            <a:spLocks noChangeArrowheads="1"/>
          </p:cNvSpPr>
          <p:nvPr/>
        </p:nvSpPr>
        <p:spPr bwMode="auto">
          <a:xfrm>
            <a:off x="5103813" y="2133600"/>
            <a:ext cx="269875" cy="215900"/>
          </a:xfrm>
          <a:prstGeom prst="rect">
            <a:avLst/>
          </a:prstGeom>
          <a:noFill/>
          <a:ln w="9525">
            <a:noFill/>
            <a:miter lim="800000"/>
            <a:headEnd/>
            <a:tailEnd/>
          </a:ln>
        </p:spPr>
        <p:txBody>
          <a:bodyPr wrap="none" lIns="0" tIns="0" rIns="0" bIns="0">
            <a:spAutoFit/>
          </a:bodyPr>
          <a:lstStyle/>
          <a:p>
            <a:r>
              <a:rPr lang="en-US" sz="1400" b="1">
                <a:solidFill>
                  <a:schemeClr val="bg1"/>
                </a:solidFill>
                <a:latin typeface="Times New Roman" pitchFamily="18" charset="0"/>
                <a:cs typeface="Arial" pitchFamily="34" charset="0"/>
              </a:rPr>
              <a:t>200</a:t>
            </a:r>
            <a:endParaRPr lang="en-US" sz="1400">
              <a:solidFill>
                <a:schemeClr val="bg1"/>
              </a:solidFill>
              <a:latin typeface="Times New Roman" pitchFamily="18" charset="0"/>
              <a:cs typeface="Arial" pitchFamily="34" charset="0"/>
            </a:endParaRPr>
          </a:p>
        </p:txBody>
      </p:sp>
      <p:sp>
        <p:nvSpPr>
          <p:cNvPr id="16476" name="Rectangle 241"/>
          <p:cNvSpPr>
            <a:spLocks noChangeArrowheads="1"/>
          </p:cNvSpPr>
          <p:nvPr/>
        </p:nvSpPr>
        <p:spPr bwMode="auto">
          <a:xfrm rot="-5400000">
            <a:off x="3551238" y="3311525"/>
            <a:ext cx="2762250" cy="244475"/>
          </a:xfrm>
          <a:prstGeom prst="rect">
            <a:avLst/>
          </a:prstGeom>
          <a:noFill/>
          <a:ln w="9525">
            <a:noFill/>
            <a:miter lim="800000"/>
            <a:headEnd/>
            <a:tailEnd/>
          </a:ln>
        </p:spPr>
        <p:txBody>
          <a:bodyPr wrap="none" lIns="0" tIns="0" rIns="0" bIns="0">
            <a:spAutoFit/>
          </a:bodyPr>
          <a:lstStyle/>
          <a:p>
            <a:pPr algn="ctr"/>
            <a:r>
              <a:rPr lang="en-US" sz="1600" b="1">
                <a:solidFill>
                  <a:schemeClr val="bg1"/>
                </a:solidFill>
                <a:latin typeface="Times New Roman" pitchFamily="18" charset="0"/>
                <a:cs typeface="Arial" pitchFamily="34" charset="0"/>
              </a:rPr>
              <a:t>DA Concentration (% Baseline)</a:t>
            </a:r>
            <a:endParaRPr lang="en-US" sz="1600">
              <a:solidFill>
                <a:schemeClr val="bg1"/>
              </a:solidFill>
              <a:latin typeface="Times New Roman" pitchFamily="18" charset="0"/>
              <a:cs typeface="Arial" pitchFamily="34" charset="0"/>
            </a:endParaRPr>
          </a:p>
        </p:txBody>
      </p:sp>
      <p:sp>
        <p:nvSpPr>
          <p:cNvPr id="16477" name="Line 242"/>
          <p:cNvSpPr>
            <a:spLocks noChangeShapeType="1"/>
          </p:cNvSpPr>
          <p:nvPr/>
        </p:nvSpPr>
        <p:spPr bwMode="auto">
          <a:xfrm>
            <a:off x="5400675" y="5003800"/>
            <a:ext cx="2374900" cy="0"/>
          </a:xfrm>
          <a:prstGeom prst="line">
            <a:avLst/>
          </a:prstGeom>
          <a:noFill/>
          <a:ln w="19050">
            <a:solidFill>
              <a:schemeClr val="bg1"/>
            </a:solidFill>
            <a:round/>
            <a:headEnd/>
            <a:tailEnd/>
          </a:ln>
        </p:spPr>
        <p:txBody>
          <a:bodyPr/>
          <a:lstStyle/>
          <a:p>
            <a:endParaRPr lang="da-DK"/>
          </a:p>
        </p:txBody>
      </p:sp>
      <p:sp>
        <p:nvSpPr>
          <p:cNvPr id="16478" name="Line 243"/>
          <p:cNvSpPr>
            <a:spLocks noChangeShapeType="1"/>
          </p:cNvSpPr>
          <p:nvPr/>
        </p:nvSpPr>
        <p:spPr bwMode="auto">
          <a:xfrm flipV="1">
            <a:off x="5522913" y="2911475"/>
            <a:ext cx="306387" cy="628650"/>
          </a:xfrm>
          <a:prstGeom prst="line">
            <a:avLst/>
          </a:prstGeom>
          <a:noFill/>
          <a:ln w="28575">
            <a:solidFill>
              <a:schemeClr val="bg1"/>
            </a:solidFill>
            <a:round/>
            <a:headEnd/>
            <a:tailEnd/>
          </a:ln>
        </p:spPr>
        <p:txBody>
          <a:bodyPr/>
          <a:lstStyle/>
          <a:p>
            <a:endParaRPr lang="da-DK"/>
          </a:p>
        </p:txBody>
      </p:sp>
      <p:sp>
        <p:nvSpPr>
          <p:cNvPr id="16479" name="Line 244"/>
          <p:cNvSpPr>
            <a:spLocks noChangeShapeType="1"/>
          </p:cNvSpPr>
          <p:nvPr/>
        </p:nvSpPr>
        <p:spPr bwMode="auto">
          <a:xfrm flipV="1">
            <a:off x="5829300" y="2205038"/>
            <a:ext cx="315913" cy="706437"/>
          </a:xfrm>
          <a:prstGeom prst="line">
            <a:avLst/>
          </a:prstGeom>
          <a:noFill/>
          <a:ln w="28575">
            <a:solidFill>
              <a:schemeClr val="bg1"/>
            </a:solidFill>
            <a:round/>
            <a:headEnd/>
            <a:tailEnd/>
          </a:ln>
        </p:spPr>
        <p:txBody>
          <a:bodyPr/>
          <a:lstStyle/>
          <a:p>
            <a:endParaRPr lang="da-DK"/>
          </a:p>
        </p:txBody>
      </p:sp>
      <p:sp>
        <p:nvSpPr>
          <p:cNvPr id="16480" name="Line 245"/>
          <p:cNvSpPr>
            <a:spLocks noChangeShapeType="1"/>
          </p:cNvSpPr>
          <p:nvPr/>
        </p:nvSpPr>
        <p:spPr bwMode="auto">
          <a:xfrm>
            <a:off x="6145213" y="2205038"/>
            <a:ext cx="304800" cy="282575"/>
          </a:xfrm>
          <a:prstGeom prst="line">
            <a:avLst/>
          </a:prstGeom>
          <a:noFill/>
          <a:ln w="28575">
            <a:solidFill>
              <a:schemeClr val="bg1"/>
            </a:solidFill>
            <a:round/>
            <a:headEnd/>
            <a:tailEnd/>
          </a:ln>
        </p:spPr>
        <p:txBody>
          <a:bodyPr/>
          <a:lstStyle/>
          <a:p>
            <a:endParaRPr lang="da-DK"/>
          </a:p>
        </p:txBody>
      </p:sp>
      <p:sp>
        <p:nvSpPr>
          <p:cNvPr id="16481" name="Line 246"/>
          <p:cNvSpPr>
            <a:spLocks noChangeShapeType="1"/>
          </p:cNvSpPr>
          <p:nvPr/>
        </p:nvSpPr>
        <p:spPr bwMode="auto">
          <a:xfrm>
            <a:off x="6450013" y="2487613"/>
            <a:ext cx="306387" cy="166687"/>
          </a:xfrm>
          <a:prstGeom prst="line">
            <a:avLst/>
          </a:prstGeom>
          <a:noFill/>
          <a:ln w="28575">
            <a:solidFill>
              <a:schemeClr val="bg1"/>
            </a:solidFill>
            <a:round/>
            <a:headEnd/>
            <a:tailEnd/>
          </a:ln>
        </p:spPr>
        <p:txBody>
          <a:bodyPr/>
          <a:lstStyle/>
          <a:p>
            <a:endParaRPr lang="da-DK"/>
          </a:p>
        </p:txBody>
      </p:sp>
      <p:sp>
        <p:nvSpPr>
          <p:cNvPr id="16482" name="Line 247"/>
          <p:cNvSpPr>
            <a:spLocks noChangeShapeType="1"/>
          </p:cNvSpPr>
          <p:nvPr/>
        </p:nvSpPr>
        <p:spPr bwMode="auto">
          <a:xfrm flipV="1">
            <a:off x="6756400" y="2582863"/>
            <a:ext cx="315913" cy="71437"/>
          </a:xfrm>
          <a:prstGeom prst="line">
            <a:avLst/>
          </a:prstGeom>
          <a:noFill/>
          <a:ln w="28575">
            <a:solidFill>
              <a:schemeClr val="bg1"/>
            </a:solidFill>
            <a:round/>
            <a:headEnd/>
            <a:tailEnd/>
          </a:ln>
        </p:spPr>
        <p:txBody>
          <a:bodyPr/>
          <a:lstStyle/>
          <a:p>
            <a:endParaRPr lang="da-DK"/>
          </a:p>
        </p:txBody>
      </p:sp>
      <p:sp>
        <p:nvSpPr>
          <p:cNvPr id="16483" name="Line 248"/>
          <p:cNvSpPr>
            <a:spLocks noChangeShapeType="1"/>
          </p:cNvSpPr>
          <p:nvPr/>
        </p:nvSpPr>
        <p:spPr bwMode="auto">
          <a:xfrm>
            <a:off x="7072313" y="2582863"/>
            <a:ext cx="306387" cy="187325"/>
          </a:xfrm>
          <a:prstGeom prst="line">
            <a:avLst/>
          </a:prstGeom>
          <a:noFill/>
          <a:ln w="28575">
            <a:solidFill>
              <a:schemeClr val="bg1"/>
            </a:solidFill>
            <a:round/>
            <a:headEnd/>
            <a:tailEnd/>
          </a:ln>
        </p:spPr>
        <p:txBody>
          <a:bodyPr/>
          <a:lstStyle/>
          <a:p>
            <a:endParaRPr lang="da-DK"/>
          </a:p>
        </p:txBody>
      </p:sp>
      <p:sp>
        <p:nvSpPr>
          <p:cNvPr id="16484" name="Line 249"/>
          <p:cNvSpPr>
            <a:spLocks noChangeShapeType="1"/>
          </p:cNvSpPr>
          <p:nvPr/>
        </p:nvSpPr>
        <p:spPr bwMode="auto">
          <a:xfrm flipV="1">
            <a:off x="7378700" y="2751138"/>
            <a:ext cx="315913" cy="19050"/>
          </a:xfrm>
          <a:prstGeom prst="line">
            <a:avLst/>
          </a:prstGeom>
          <a:noFill/>
          <a:ln w="28575">
            <a:solidFill>
              <a:schemeClr val="bg1"/>
            </a:solidFill>
            <a:round/>
            <a:headEnd/>
            <a:tailEnd/>
          </a:ln>
        </p:spPr>
        <p:txBody>
          <a:bodyPr/>
          <a:lstStyle/>
          <a:p>
            <a:endParaRPr lang="da-DK"/>
          </a:p>
        </p:txBody>
      </p:sp>
      <p:sp>
        <p:nvSpPr>
          <p:cNvPr id="16485" name="Rectangle 250"/>
          <p:cNvSpPr>
            <a:spLocks noChangeArrowheads="1"/>
          </p:cNvSpPr>
          <p:nvPr/>
        </p:nvSpPr>
        <p:spPr bwMode="auto">
          <a:xfrm>
            <a:off x="5764213" y="2865438"/>
            <a:ext cx="120650" cy="841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86" name="Rectangle 251"/>
          <p:cNvSpPr>
            <a:spLocks noChangeArrowheads="1"/>
          </p:cNvSpPr>
          <p:nvPr/>
        </p:nvSpPr>
        <p:spPr bwMode="auto">
          <a:xfrm>
            <a:off x="6078538" y="2160588"/>
            <a:ext cx="122237" cy="825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87" name="Rectangle 252"/>
          <p:cNvSpPr>
            <a:spLocks noChangeArrowheads="1"/>
          </p:cNvSpPr>
          <p:nvPr/>
        </p:nvSpPr>
        <p:spPr bwMode="auto">
          <a:xfrm>
            <a:off x="6384925" y="2441575"/>
            <a:ext cx="120650" cy="84138"/>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88" name="Rectangle 253"/>
          <p:cNvSpPr>
            <a:spLocks noChangeArrowheads="1"/>
          </p:cNvSpPr>
          <p:nvPr/>
        </p:nvSpPr>
        <p:spPr bwMode="auto">
          <a:xfrm>
            <a:off x="6692900" y="2609850"/>
            <a:ext cx="119063" cy="82550"/>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89" name="Rectangle 254"/>
          <p:cNvSpPr>
            <a:spLocks noChangeArrowheads="1"/>
          </p:cNvSpPr>
          <p:nvPr/>
        </p:nvSpPr>
        <p:spPr bwMode="auto">
          <a:xfrm>
            <a:off x="7007225" y="2538413"/>
            <a:ext cx="120650" cy="84137"/>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90" name="Rectangle 255"/>
          <p:cNvSpPr>
            <a:spLocks noChangeArrowheads="1"/>
          </p:cNvSpPr>
          <p:nvPr/>
        </p:nvSpPr>
        <p:spPr bwMode="auto">
          <a:xfrm>
            <a:off x="7313613" y="2724150"/>
            <a:ext cx="120650" cy="84138"/>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91" name="Rectangle 256"/>
          <p:cNvSpPr>
            <a:spLocks noChangeArrowheads="1"/>
          </p:cNvSpPr>
          <p:nvPr/>
        </p:nvSpPr>
        <p:spPr bwMode="auto">
          <a:xfrm>
            <a:off x="7629525" y="2705100"/>
            <a:ext cx="120650" cy="84138"/>
          </a:xfrm>
          <a:prstGeom prst="rect">
            <a:avLst/>
          </a:prstGeom>
          <a:solidFill>
            <a:srgbClr val="FF9966"/>
          </a:solidFill>
          <a:ln w="9525">
            <a:solidFill>
              <a:schemeClr val="bg1"/>
            </a:solidFill>
            <a:miter lim="800000"/>
            <a:headEnd/>
            <a:tailEnd/>
          </a:ln>
        </p:spPr>
        <p:txBody>
          <a:bodyPr/>
          <a:lstStyle/>
          <a:p>
            <a:endParaRPr lang="da-DK">
              <a:solidFill>
                <a:schemeClr val="bg1"/>
              </a:solidFill>
              <a:latin typeface="Calibri" pitchFamily="34" charset="0"/>
            </a:endParaRPr>
          </a:p>
        </p:txBody>
      </p:sp>
      <p:sp>
        <p:nvSpPr>
          <p:cNvPr id="16492" name="Rectangle 257"/>
          <p:cNvSpPr>
            <a:spLocks noChangeArrowheads="1"/>
          </p:cNvSpPr>
          <p:nvPr/>
        </p:nvSpPr>
        <p:spPr bwMode="auto">
          <a:xfrm>
            <a:off x="4649788" y="5091113"/>
            <a:ext cx="728662" cy="492125"/>
          </a:xfrm>
          <a:prstGeom prst="rect">
            <a:avLst/>
          </a:prstGeom>
          <a:noFill/>
          <a:ln w="9525">
            <a:noFill/>
            <a:miter lim="800000"/>
            <a:headEnd/>
            <a:tailEnd/>
          </a:ln>
        </p:spPr>
        <p:txBody>
          <a:bodyPr wrap="none" lIns="0" tIns="0" rIns="0" bIns="0">
            <a:spAutoFit/>
          </a:bodyPr>
          <a:lstStyle/>
          <a:p>
            <a:pPr algn="ctr"/>
            <a:r>
              <a:rPr lang="en-US" sz="1600" b="1">
                <a:solidFill>
                  <a:schemeClr val="bg1"/>
                </a:solidFill>
                <a:latin typeface="Times New Roman" pitchFamily="18" charset="0"/>
                <a:cs typeface="Arial" pitchFamily="34" charset="0"/>
              </a:rPr>
              <a:t>Sample</a:t>
            </a:r>
          </a:p>
          <a:p>
            <a:pPr algn="ctr"/>
            <a:r>
              <a:rPr lang="en-US" sz="1600" b="1">
                <a:solidFill>
                  <a:schemeClr val="bg1"/>
                </a:solidFill>
                <a:latin typeface="Times New Roman" pitchFamily="18" charset="0"/>
                <a:cs typeface="Arial" pitchFamily="34" charset="0"/>
              </a:rPr>
              <a:t>Number</a:t>
            </a:r>
            <a:endParaRPr lang="en-US" sz="1600">
              <a:solidFill>
                <a:schemeClr val="bg1"/>
              </a:solidFill>
              <a:latin typeface="Times New Roman" pitchFamily="18" charset="0"/>
              <a:cs typeface="Arial" pitchFamily="34" charset="0"/>
            </a:endParaRPr>
          </a:p>
        </p:txBody>
      </p:sp>
      <p:grpSp>
        <p:nvGrpSpPr>
          <p:cNvPr id="2" name="Group 258"/>
          <p:cNvGrpSpPr>
            <a:grpSpLocks/>
          </p:cNvGrpSpPr>
          <p:nvPr/>
        </p:nvGrpSpPr>
        <p:grpSpPr bwMode="auto">
          <a:xfrm>
            <a:off x="5462588" y="5002213"/>
            <a:ext cx="90487" cy="304800"/>
            <a:chOff x="2953" y="3143"/>
            <a:chExt cx="57" cy="192"/>
          </a:xfrm>
        </p:grpSpPr>
        <p:sp>
          <p:nvSpPr>
            <p:cNvPr id="16523" name="Line 259"/>
            <p:cNvSpPr>
              <a:spLocks noChangeShapeType="1"/>
            </p:cNvSpPr>
            <p:nvPr/>
          </p:nvSpPr>
          <p:spPr bwMode="auto">
            <a:xfrm flipV="1">
              <a:off x="2983" y="3143"/>
              <a:ext cx="0" cy="24"/>
            </a:xfrm>
            <a:prstGeom prst="line">
              <a:avLst/>
            </a:prstGeom>
            <a:noFill/>
            <a:ln w="19050">
              <a:noFill/>
              <a:round/>
              <a:headEnd/>
              <a:tailEnd/>
            </a:ln>
          </p:spPr>
          <p:txBody>
            <a:bodyPr/>
            <a:lstStyle/>
            <a:p>
              <a:endParaRPr lang="da-DK"/>
            </a:p>
          </p:txBody>
        </p:sp>
        <p:sp>
          <p:nvSpPr>
            <p:cNvPr id="16524" name="Rectangle 260"/>
            <p:cNvSpPr>
              <a:spLocks noChangeArrowheads="1"/>
            </p:cNvSpPr>
            <p:nvPr/>
          </p:nvSpPr>
          <p:spPr bwMode="auto">
            <a:xfrm>
              <a:off x="2953"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1</a:t>
              </a:r>
            </a:p>
          </p:txBody>
        </p:sp>
      </p:grpSp>
      <p:grpSp>
        <p:nvGrpSpPr>
          <p:cNvPr id="3" name="Group 261"/>
          <p:cNvGrpSpPr>
            <a:grpSpLocks/>
          </p:cNvGrpSpPr>
          <p:nvPr/>
        </p:nvGrpSpPr>
        <p:grpSpPr bwMode="auto">
          <a:xfrm>
            <a:off x="5754688" y="5002213"/>
            <a:ext cx="90487" cy="304800"/>
            <a:chOff x="3086" y="3143"/>
            <a:chExt cx="57" cy="192"/>
          </a:xfrm>
        </p:grpSpPr>
        <p:sp>
          <p:nvSpPr>
            <p:cNvPr id="16521" name="Line 262"/>
            <p:cNvSpPr>
              <a:spLocks noChangeShapeType="1"/>
            </p:cNvSpPr>
            <p:nvPr/>
          </p:nvSpPr>
          <p:spPr bwMode="auto">
            <a:xfrm flipV="1">
              <a:off x="3114" y="3143"/>
              <a:ext cx="0" cy="24"/>
            </a:xfrm>
            <a:prstGeom prst="line">
              <a:avLst/>
            </a:prstGeom>
            <a:noFill/>
            <a:ln w="19050">
              <a:noFill/>
              <a:round/>
              <a:headEnd/>
              <a:tailEnd/>
            </a:ln>
          </p:spPr>
          <p:txBody>
            <a:bodyPr/>
            <a:lstStyle/>
            <a:p>
              <a:endParaRPr lang="da-DK"/>
            </a:p>
          </p:txBody>
        </p:sp>
        <p:sp>
          <p:nvSpPr>
            <p:cNvPr id="16522" name="Rectangle 263"/>
            <p:cNvSpPr>
              <a:spLocks noChangeArrowheads="1"/>
            </p:cNvSpPr>
            <p:nvPr/>
          </p:nvSpPr>
          <p:spPr bwMode="auto">
            <a:xfrm>
              <a:off x="3086"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2</a:t>
              </a:r>
            </a:p>
          </p:txBody>
        </p:sp>
      </p:grpSp>
      <p:grpSp>
        <p:nvGrpSpPr>
          <p:cNvPr id="4" name="Group 264"/>
          <p:cNvGrpSpPr>
            <a:grpSpLocks/>
          </p:cNvGrpSpPr>
          <p:nvPr/>
        </p:nvGrpSpPr>
        <p:grpSpPr bwMode="auto">
          <a:xfrm>
            <a:off x="6084888" y="5002213"/>
            <a:ext cx="90487" cy="304800"/>
            <a:chOff x="3216" y="3143"/>
            <a:chExt cx="57" cy="192"/>
          </a:xfrm>
        </p:grpSpPr>
        <p:sp>
          <p:nvSpPr>
            <p:cNvPr id="16519" name="Line 265"/>
            <p:cNvSpPr>
              <a:spLocks noChangeShapeType="1"/>
            </p:cNvSpPr>
            <p:nvPr/>
          </p:nvSpPr>
          <p:spPr bwMode="auto">
            <a:xfrm flipV="1">
              <a:off x="3240" y="3143"/>
              <a:ext cx="1" cy="24"/>
            </a:xfrm>
            <a:prstGeom prst="line">
              <a:avLst/>
            </a:prstGeom>
            <a:noFill/>
            <a:ln w="19050">
              <a:noFill/>
              <a:round/>
              <a:headEnd/>
              <a:tailEnd/>
            </a:ln>
          </p:spPr>
          <p:txBody>
            <a:bodyPr/>
            <a:lstStyle/>
            <a:p>
              <a:endParaRPr lang="da-DK"/>
            </a:p>
          </p:txBody>
        </p:sp>
        <p:sp>
          <p:nvSpPr>
            <p:cNvPr id="16520" name="Rectangle 266"/>
            <p:cNvSpPr>
              <a:spLocks noChangeArrowheads="1"/>
            </p:cNvSpPr>
            <p:nvPr/>
          </p:nvSpPr>
          <p:spPr bwMode="auto">
            <a:xfrm>
              <a:off x="3216"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3</a:t>
              </a:r>
            </a:p>
          </p:txBody>
        </p:sp>
      </p:grpSp>
      <p:grpSp>
        <p:nvGrpSpPr>
          <p:cNvPr id="5" name="Group 267"/>
          <p:cNvGrpSpPr>
            <a:grpSpLocks/>
          </p:cNvGrpSpPr>
          <p:nvPr/>
        </p:nvGrpSpPr>
        <p:grpSpPr bwMode="auto">
          <a:xfrm>
            <a:off x="6418263" y="5002213"/>
            <a:ext cx="90487" cy="304800"/>
            <a:chOff x="3342" y="3143"/>
            <a:chExt cx="57" cy="192"/>
          </a:xfrm>
        </p:grpSpPr>
        <p:sp>
          <p:nvSpPr>
            <p:cNvPr id="16517" name="Line 268"/>
            <p:cNvSpPr>
              <a:spLocks noChangeShapeType="1"/>
            </p:cNvSpPr>
            <p:nvPr/>
          </p:nvSpPr>
          <p:spPr bwMode="auto">
            <a:xfrm flipV="1">
              <a:off x="3371" y="3143"/>
              <a:ext cx="0" cy="24"/>
            </a:xfrm>
            <a:prstGeom prst="line">
              <a:avLst/>
            </a:prstGeom>
            <a:noFill/>
            <a:ln w="19050">
              <a:noFill/>
              <a:round/>
              <a:headEnd/>
              <a:tailEnd/>
            </a:ln>
          </p:spPr>
          <p:txBody>
            <a:bodyPr/>
            <a:lstStyle/>
            <a:p>
              <a:endParaRPr lang="da-DK"/>
            </a:p>
          </p:txBody>
        </p:sp>
        <p:sp>
          <p:nvSpPr>
            <p:cNvPr id="16518" name="Rectangle 269"/>
            <p:cNvSpPr>
              <a:spLocks noChangeArrowheads="1"/>
            </p:cNvSpPr>
            <p:nvPr/>
          </p:nvSpPr>
          <p:spPr bwMode="auto">
            <a:xfrm>
              <a:off x="3342"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4</a:t>
              </a:r>
            </a:p>
          </p:txBody>
        </p:sp>
      </p:grpSp>
      <p:grpSp>
        <p:nvGrpSpPr>
          <p:cNvPr id="6" name="Group 270"/>
          <p:cNvGrpSpPr>
            <a:grpSpLocks/>
          </p:cNvGrpSpPr>
          <p:nvPr/>
        </p:nvGrpSpPr>
        <p:grpSpPr bwMode="auto">
          <a:xfrm>
            <a:off x="6740525" y="5002213"/>
            <a:ext cx="90488" cy="304800"/>
            <a:chOff x="3470" y="3143"/>
            <a:chExt cx="57" cy="192"/>
          </a:xfrm>
        </p:grpSpPr>
        <p:sp>
          <p:nvSpPr>
            <p:cNvPr id="16515" name="Line 271"/>
            <p:cNvSpPr>
              <a:spLocks noChangeShapeType="1"/>
            </p:cNvSpPr>
            <p:nvPr/>
          </p:nvSpPr>
          <p:spPr bwMode="auto">
            <a:xfrm flipV="1">
              <a:off x="3498" y="3143"/>
              <a:ext cx="1" cy="24"/>
            </a:xfrm>
            <a:prstGeom prst="line">
              <a:avLst/>
            </a:prstGeom>
            <a:noFill/>
            <a:ln w="19050">
              <a:solidFill>
                <a:schemeClr val="bg1"/>
              </a:solidFill>
              <a:round/>
              <a:headEnd/>
              <a:tailEnd/>
            </a:ln>
          </p:spPr>
          <p:txBody>
            <a:bodyPr/>
            <a:lstStyle/>
            <a:p>
              <a:endParaRPr lang="da-DK"/>
            </a:p>
          </p:txBody>
        </p:sp>
        <p:sp>
          <p:nvSpPr>
            <p:cNvPr id="16516" name="Rectangle 272"/>
            <p:cNvSpPr>
              <a:spLocks noChangeArrowheads="1"/>
            </p:cNvSpPr>
            <p:nvPr/>
          </p:nvSpPr>
          <p:spPr bwMode="auto">
            <a:xfrm>
              <a:off x="3470"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5</a:t>
              </a:r>
            </a:p>
          </p:txBody>
        </p:sp>
      </p:grpSp>
      <p:grpSp>
        <p:nvGrpSpPr>
          <p:cNvPr id="7" name="Group 273"/>
          <p:cNvGrpSpPr>
            <a:grpSpLocks/>
          </p:cNvGrpSpPr>
          <p:nvPr/>
        </p:nvGrpSpPr>
        <p:grpSpPr bwMode="auto">
          <a:xfrm>
            <a:off x="7031038" y="5006975"/>
            <a:ext cx="90487" cy="304800"/>
            <a:chOff x="3605" y="3143"/>
            <a:chExt cx="57" cy="192"/>
          </a:xfrm>
        </p:grpSpPr>
        <p:sp>
          <p:nvSpPr>
            <p:cNvPr id="16513" name="Line 274"/>
            <p:cNvSpPr>
              <a:spLocks noChangeShapeType="1"/>
            </p:cNvSpPr>
            <p:nvPr/>
          </p:nvSpPr>
          <p:spPr bwMode="auto">
            <a:xfrm flipV="1">
              <a:off x="3628" y="3143"/>
              <a:ext cx="1" cy="24"/>
            </a:xfrm>
            <a:prstGeom prst="line">
              <a:avLst/>
            </a:prstGeom>
            <a:noFill/>
            <a:ln w="19050">
              <a:noFill/>
              <a:round/>
              <a:headEnd/>
              <a:tailEnd/>
            </a:ln>
          </p:spPr>
          <p:txBody>
            <a:bodyPr/>
            <a:lstStyle/>
            <a:p>
              <a:endParaRPr lang="da-DK"/>
            </a:p>
          </p:txBody>
        </p:sp>
        <p:sp>
          <p:nvSpPr>
            <p:cNvPr id="16514" name="Rectangle 275"/>
            <p:cNvSpPr>
              <a:spLocks noChangeArrowheads="1"/>
            </p:cNvSpPr>
            <p:nvPr/>
          </p:nvSpPr>
          <p:spPr bwMode="auto">
            <a:xfrm>
              <a:off x="3605"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6</a:t>
              </a:r>
            </a:p>
          </p:txBody>
        </p:sp>
      </p:grpSp>
      <p:grpSp>
        <p:nvGrpSpPr>
          <p:cNvPr id="8" name="Group 276"/>
          <p:cNvGrpSpPr>
            <a:grpSpLocks/>
          </p:cNvGrpSpPr>
          <p:nvPr/>
        </p:nvGrpSpPr>
        <p:grpSpPr bwMode="auto">
          <a:xfrm>
            <a:off x="7332663" y="5002213"/>
            <a:ext cx="90487" cy="304800"/>
            <a:chOff x="3729" y="3143"/>
            <a:chExt cx="57" cy="192"/>
          </a:xfrm>
        </p:grpSpPr>
        <p:sp>
          <p:nvSpPr>
            <p:cNvPr id="16511" name="Line 277"/>
            <p:cNvSpPr>
              <a:spLocks noChangeShapeType="1"/>
            </p:cNvSpPr>
            <p:nvPr/>
          </p:nvSpPr>
          <p:spPr bwMode="auto">
            <a:xfrm flipV="1">
              <a:off x="3755" y="3143"/>
              <a:ext cx="1" cy="24"/>
            </a:xfrm>
            <a:prstGeom prst="line">
              <a:avLst/>
            </a:prstGeom>
            <a:noFill/>
            <a:ln w="19050">
              <a:noFill/>
              <a:round/>
              <a:headEnd/>
              <a:tailEnd/>
            </a:ln>
          </p:spPr>
          <p:txBody>
            <a:bodyPr/>
            <a:lstStyle/>
            <a:p>
              <a:endParaRPr lang="da-DK"/>
            </a:p>
          </p:txBody>
        </p:sp>
        <p:sp>
          <p:nvSpPr>
            <p:cNvPr id="16512" name="Rectangle 278"/>
            <p:cNvSpPr>
              <a:spLocks noChangeArrowheads="1"/>
            </p:cNvSpPr>
            <p:nvPr/>
          </p:nvSpPr>
          <p:spPr bwMode="auto">
            <a:xfrm>
              <a:off x="3729"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7</a:t>
              </a:r>
            </a:p>
          </p:txBody>
        </p:sp>
      </p:grpSp>
      <p:grpSp>
        <p:nvGrpSpPr>
          <p:cNvPr id="9" name="Group 279"/>
          <p:cNvGrpSpPr>
            <a:grpSpLocks/>
          </p:cNvGrpSpPr>
          <p:nvPr/>
        </p:nvGrpSpPr>
        <p:grpSpPr bwMode="auto">
          <a:xfrm>
            <a:off x="7632700" y="5011738"/>
            <a:ext cx="90488" cy="304800"/>
            <a:chOff x="3855" y="3143"/>
            <a:chExt cx="57" cy="192"/>
          </a:xfrm>
        </p:grpSpPr>
        <p:sp>
          <p:nvSpPr>
            <p:cNvPr id="16509" name="Line 280"/>
            <p:cNvSpPr>
              <a:spLocks noChangeShapeType="1"/>
            </p:cNvSpPr>
            <p:nvPr/>
          </p:nvSpPr>
          <p:spPr bwMode="auto">
            <a:xfrm flipV="1">
              <a:off x="3883" y="3143"/>
              <a:ext cx="0" cy="24"/>
            </a:xfrm>
            <a:prstGeom prst="line">
              <a:avLst/>
            </a:prstGeom>
            <a:noFill/>
            <a:ln w="19050">
              <a:noFill/>
              <a:round/>
              <a:headEnd/>
              <a:tailEnd/>
            </a:ln>
          </p:spPr>
          <p:txBody>
            <a:bodyPr/>
            <a:lstStyle/>
            <a:p>
              <a:endParaRPr lang="da-DK"/>
            </a:p>
          </p:txBody>
        </p:sp>
        <p:sp>
          <p:nvSpPr>
            <p:cNvPr id="16510" name="Rectangle 281"/>
            <p:cNvSpPr>
              <a:spLocks noChangeArrowheads="1"/>
            </p:cNvSpPr>
            <p:nvPr/>
          </p:nvSpPr>
          <p:spPr bwMode="auto">
            <a:xfrm>
              <a:off x="3855" y="3199"/>
              <a:ext cx="57" cy="136"/>
            </a:xfrm>
            <a:prstGeom prst="rect">
              <a:avLst/>
            </a:prstGeom>
            <a:noFill/>
            <a:ln w="9525">
              <a:noFill/>
              <a:miter lim="800000"/>
              <a:headEnd/>
              <a:tailEnd/>
            </a:ln>
          </p:spPr>
          <p:txBody>
            <a:bodyPr wrap="none" lIns="0" tIns="0" rIns="0" bIns="0">
              <a:spAutoFit/>
            </a:bodyPr>
            <a:lstStyle/>
            <a:p>
              <a:pPr algn="ctr"/>
              <a:r>
                <a:rPr lang="en-US" sz="1400" b="1">
                  <a:solidFill>
                    <a:schemeClr val="bg1"/>
                  </a:solidFill>
                  <a:latin typeface="Times New Roman" pitchFamily="18" charset="0"/>
                  <a:cs typeface="Arial" pitchFamily="34" charset="0"/>
                </a:rPr>
                <a:t>8</a:t>
              </a:r>
            </a:p>
          </p:txBody>
        </p:sp>
      </p:grpSp>
      <p:sp>
        <p:nvSpPr>
          <p:cNvPr id="16501" name="Rectangle 283"/>
          <p:cNvSpPr>
            <a:spLocks noChangeArrowheads="1"/>
          </p:cNvSpPr>
          <p:nvPr/>
        </p:nvSpPr>
        <p:spPr bwMode="auto">
          <a:xfrm>
            <a:off x="6357938" y="4713288"/>
            <a:ext cx="1052512" cy="184150"/>
          </a:xfrm>
          <a:prstGeom prst="rect">
            <a:avLst/>
          </a:prstGeom>
          <a:noFill/>
          <a:ln w="9525">
            <a:noFill/>
            <a:miter lim="800000"/>
            <a:headEnd/>
            <a:tailEnd/>
          </a:ln>
        </p:spPr>
        <p:txBody>
          <a:bodyPr wrap="none" lIns="0" tIns="0" rIns="0" bIns="0">
            <a:spAutoFit/>
          </a:bodyPr>
          <a:lstStyle/>
          <a:p>
            <a:r>
              <a:rPr lang="en-US" sz="1200" b="1">
                <a:solidFill>
                  <a:schemeClr val="bg1"/>
                </a:solidFill>
                <a:latin typeface="Times New Roman" pitchFamily="18" charset="0"/>
                <a:cs typeface="Arial" pitchFamily="34" charset="0"/>
              </a:rPr>
              <a:t>Female  Present</a:t>
            </a:r>
            <a:endParaRPr lang="en-US" sz="1200">
              <a:solidFill>
                <a:schemeClr val="bg1"/>
              </a:solidFill>
              <a:latin typeface="Times New Roman" pitchFamily="18" charset="0"/>
              <a:cs typeface="Arial" pitchFamily="34" charset="0"/>
            </a:endParaRPr>
          </a:p>
        </p:txBody>
      </p:sp>
      <p:sp>
        <p:nvSpPr>
          <p:cNvPr id="16502" name="Line 284"/>
          <p:cNvSpPr>
            <a:spLocks noChangeShapeType="1"/>
          </p:cNvSpPr>
          <p:nvPr/>
        </p:nvSpPr>
        <p:spPr bwMode="auto">
          <a:xfrm>
            <a:off x="5818188" y="4603750"/>
            <a:ext cx="0" cy="104775"/>
          </a:xfrm>
          <a:prstGeom prst="line">
            <a:avLst/>
          </a:prstGeom>
          <a:noFill/>
          <a:ln w="25400">
            <a:solidFill>
              <a:schemeClr val="bg1"/>
            </a:solidFill>
            <a:round/>
            <a:headEnd/>
            <a:tailEnd/>
          </a:ln>
        </p:spPr>
        <p:txBody>
          <a:bodyPr/>
          <a:lstStyle/>
          <a:p>
            <a:endParaRPr lang="da-DK"/>
          </a:p>
        </p:txBody>
      </p:sp>
      <p:sp>
        <p:nvSpPr>
          <p:cNvPr id="16503" name="Line 285"/>
          <p:cNvSpPr>
            <a:spLocks noChangeShapeType="1"/>
          </p:cNvSpPr>
          <p:nvPr/>
        </p:nvSpPr>
        <p:spPr bwMode="auto">
          <a:xfrm>
            <a:off x="7713663" y="4603750"/>
            <a:ext cx="0" cy="104775"/>
          </a:xfrm>
          <a:prstGeom prst="line">
            <a:avLst/>
          </a:prstGeom>
          <a:noFill/>
          <a:ln w="25400">
            <a:solidFill>
              <a:schemeClr val="bg1"/>
            </a:solidFill>
            <a:round/>
            <a:headEnd/>
            <a:tailEnd/>
          </a:ln>
        </p:spPr>
        <p:txBody>
          <a:bodyPr/>
          <a:lstStyle/>
          <a:p>
            <a:endParaRPr lang="da-DK"/>
          </a:p>
        </p:txBody>
      </p:sp>
      <p:sp>
        <p:nvSpPr>
          <p:cNvPr id="16504" name="Line 286"/>
          <p:cNvSpPr>
            <a:spLocks noChangeShapeType="1"/>
          </p:cNvSpPr>
          <p:nvPr/>
        </p:nvSpPr>
        <p:spPr bwMode="auto">
          <a:xfrm>
            <a:off x="5818188" y="4699000"/>
            <a:ext cx="1905000" cy="0"/>
          </a:xfrm>
          <a:prstGeom prst="line">
            <a:avLst/>
          </a:prstGeom>
          <a:noFill/>
          <a:ln w="25400">
            <a:solidFill>
              <a:schemeClr val="bg1"/>
            </a:solidFill>
            <a:round/>
            <a:headEnd/>
            <a:tailEnd/>
          </a:ln>
        </p:spPr>
        <p:txBody>
          <a:bodyPr/>
          <a:lstStyle/>
          <a:p>
            <a:endParaRPr lang="da-DK"/>
          </a:p>
        </p:txBody>
      </p:sp>
      <p:pic>
        <p:nvPicPr>
          <p:cNvPr id="16505" name="Picture 179" descr="white nida"/>
          <p:cNvPicPr>
            <a:picLocks noChangeAspect="1" noChangeArrowheads="1"/>
          </p:cNvPicPr>
          <p:nvPr/>
        </p:nvPicPr>
        <p:blipFill>
          <a:blip r:embed="rId3" cstate="print"/>
          <a:srcRect/>
          <a:stretch>
            <a:fillRect/>
          </a:stretch>
        </p:blipFill>
        <p:spPr bwMode="auto">
          <a:xfrm>
            <a:off x="8359775" y="6511925"/>
            <a:ext cx="642938" cy="217488"/>
          </a:xfrm>
          <a:prstGeom prst="rect">
            <a:avLst/>
          </a:prstGeom>
          <a:noFill/>
          <a:ln w="9525">
            <a:noFill/>
            <a:miter lim="800000"/>
            <a:headEnd/>
            <a:tailEnd/>
          </a:ln>
        </p:spPr>
      </p:pic>
      <p:sp>
        <p:nvSpPr>
          <p:cNvPr id="16506" name="Line 4"/>
          <p:cNvSpPr>
            <a:spLocks noChangeShapeType="1"/>
          </p:cNvSpPr>
          <p:nvPr/>
        </p:nvSpPr>
        <p:spPr bwMode="auto">
          <a:xfrm>
            <a:off x="2141538" y="1223963"/>
            <a:ext cx="6705600" cy="0"/>
          </a:xfrm>
          <a:prstGeom prst="line">
            <a:avLst/>
          </a:prstGeom>
          <a:noFill/>
          <a:ln w="28575">
            <a:solidFill>
              <a:schemeClr val="bg1"/>
            </a:solidFill>
            <a:round/>
            <a:headEnd/>
            <a:tailEnd/>
          </a:ln>
        </p:spPr>
        <p:txBody>
          <a:bodyPr/>
          <a:lstStyle/>
          <a:p>
            <a:endParaRPr lang="da-DK"/>
          </a:p>
        </p:txBody>
      </p:sp>
      <p:sp>
        <p:nvSpPr>
          <p:cNvPr id="16507" name="Text Box 6"/>
          <p:cNvSpPr txBox="1">
            <a:spLocks noChangeArrowheads="1"/>
          </p:cNvSpPr>
          <p:nvPr/>
        </p:nvSpPr>
        <p:spPr bwMode="auto">
          <a:xfrm>
            <a:off x="1979613" y="188913"/>
            <a:ext cx="6253162" cy="1076325"/>
          </a:xfrm>
          <a:prstGeom prst="rect">
            <a:avLst/>
          </a:prstGeom>
          <a:noFill/>
          <a:ln w="9525" algn="ctr">
            <a:noFill/>
            <a:miter lim="800000"/>
            <a:headEnd/>
            <a:tailEnd/>
          </a:ln>
        </p:spPr>
        <p:txBody>
          <a:bodyPr wrap="none">
            <a:spAutoFit/>
          </a:bodyPr>
          <a:lstStyle/>
          <a:p>
            <a:pPr algn="ctr"/>
            <a:r>
              <a:rPr lang="da-DK" sz="3200">
                <a:solidFill>
                  <a:schemeClr val="bg1"/>
                </a:solidFill>
                <a:latin typeface="Calibri" pitchFamily="34" charset="0"/>
              </a:rPr>
              <a:t>Dopamin aktivitet i Nac ved naturlig </a:t>
            </a:r>
          </a:p>
          <a:p>
            <a:pPr algn="ctr"/>
            <a:r>
              <a:rPr lang="da-DK" sz="3200">
                <a:solidFill>
                  <a:schemeClr val="bg1"/>
                </a:solidFill>
                <a:latin typeface="Calibri" pitchFamily="34" charset="0"/>
              </a:rPr>
              <a:t>belønning</a:t>
            </a:r>
          </a:p>
        </p:txBody>
      </p:sp>
      <p:pic>
        <p:nvPicPr>
          <p:cNvPr id="16508" name="Picture 42"/>
          <p:cNvPicPr>
            <a:picLocks noChangeAspect="1" noChangeArrowheads="1"/>
          </p:cNvPicPr>
          <p:nvPr/>
        </p:nvPicPr>
        <p:blipFill>
          <a:blip r:embed="rId4" cstate="print"/>
          <a:srcRect/>
          <a:stretch>
            <a:fillRect/>
          </a:stretch>
        </p:blipFill>
        <p:spPr bwMode="auto">
          <a:xfrm>
            <a:off x="250825" y="260350"/>
            <a:ext cx="1225550" cy="1552575"/>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ktangel 3"/>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pPr eaLnBrk="0" hangingPunct="0"/>
            <a:endParaRPr lang="da-DK">
              <a:latin typeface="Helvetica" pitchFamily="34" charset="0"/>
            </a:endParaRPr>
          </a:p>
        </p:txBody>
      </p:sp>
      <p:grpSp>
        <p:nvGrpSpPr>
          <p:cNvPr id="2" name="Group 1563"/>
          <p:cNvGrpSpPr>
            <a:grpSpLocks/>
          </p:cNvGrpSpPr>
          <p:nvPr/>
        </p:nvGrpSpPr>
        <p:grpSpPr bwMode="auto">
          <a:xfrm>
            <a:off x="1619250" y="1557338"/>
            <a:ext cx="6738938" cy="3983037"/>
            <a:chOff x="318" y="879"/>
            <a:chExt cx="2444" cy="1548"/>
          </a:xfrm>
        </p:grpSpPr>
        <p:sp>
          <p:nvSpPr>
            <p:cNvPr id="18438" name="Line 4"/>
            <p:cNvSpPr>
              <a:spLocks noChangeShapeType="1"/>
            </p:cNvSpPr>
            <p:nvPr/>
          </p:nvSpPr>
          <p:spPr bwMode="auto">
            <a:xfrm>
              <a:off x="840" y="934"/>
              <a:ext cx="1" cy="1318"/>
            </a:xfrm>
            <a:prstGeom prst="line">
              <a:avLst/>
            </a:prstGeom>
            <a:noFill/>
            <a:ln w="19050">
              <a:solidFill>
                <a:srgbClr val="FFFFFF"/>
              </a:solidFill>
              <a:round/>
              <a:headEnd/>
              <a:tailEnd/>
            </a:ln>
          </p:spPr>
          <p:txBody>
            <a:bodyPr/>
            <a:lstStyle/>
            <a:p>
              <a:endParaRPr lang="da-DK"/>
            </a:p>
          </p:txBody>
        </p:sp>
        <p:sp>
          <p:nvSpPr>
            <p:cNvPr id="18439" name="Line 5"/>
            <p:cNvSpPr>
              <a:spLocks noChangeShapeType="1"/>
            </p:cNvSpPr>
            <p:nvPr/>
          </p:nvSpPr>
          <p:spPr bwMode="auto">
            <a:xfrm>
              <a:off x="808" y="2132"/>
              <a:ext cx="32" cy="1"/>
            </a:xfrm>
            <a:prstGeom prst="line">
              <a:avLst/>
            </a:prstGeom>
            <a:noFill/>
            <a:ln w="19050">
              <a:solidFill>
                <a:srgbClr val="FFFFFF"/>
              </a:solidFill>
              <a:round/>
              <a:headEnd/>
              <a:tailEnd/>
            </a:ln>
          </p:spPr>
          <p:txBody>
            <a:bodyPr/>
            <a:lstStyle/>
            <a:p>
              <a:endParaRPr lang="da-DK"/>
            </a:p>
          </p:txBody>
        </p:sp>
        <p:sp>
          <p:nvSpPr>
            <p:cNvPr id="18440" name="Line 6"/>
            <p:cNvSpPr>
              <a:spLocks noChangeShapeType="1"/>
            </p:cNvSpPr>
            <p:nvPr/>
          </p:nvSpPr>
          <p:spPr bwMode="auto">
            <a:xfrm>
              <a:off x="808" y="2012"/>
              <a:ext cx="32" cy="1"/>
            </a:xfrm>
            <a:prstGeom prst="line">
              <a:avLst/>
            </a:prstGeom>
            <a:noFill/>
            <a:ln w="19050">
              <a:solidFill>
                <a:srgbClr val="FFFFFF"/>
              </a:solidFill>
              <a:round/>
              <a:headEnd/>
              <a:tailEnd/>
            </a:ln>
          </p:spPr>
          <p:txBody>
            <a:bodyPr/>
            <a:lstStyle/>
            <a:p>
              <a:endParaRPr lang="da-DK"/>
            </a:p>
          </p:txBody>
        </p:sp>
        <p:sp>
          <p:nvSpPr>
            <p:cNvPr id="18441" name="Line 7"/>
            <p:cNvSpPr>
              <a:spLocks noChangeShapeType="1"/>
            </p:cNvSpPr>
            <p:nvPr/>
          </p:nvSpPr>
          <p:spPr bwMode="auto">
            <a:xfrm>
              <a:off x="808" y="1891"/>
              <a:ext cx="32" cy="1"/>
            </a:xfrm>
            <a:prstGeom prst="line">
              <a:avLst/>
            </a:prstGeom>
            <a:noFill/>
            <a:ln w="19050">
              <a:solidFill>
                <a:srgbClr val="FFFFFF"/>
              </a:solidFill>
              <a:round/>
              <a:headEnd/>
              <a:tailEnd/>
            </a:ln>
          </p:spPr>
          <p:txBody>
            <a:bodyPr/>
            <a:lstStyle/>
            <a:p>
              <a:endParaRPr lang="da-DK"/>
            </a:p>
          </p:txBody>
        </p:sp>
        <p:sp>
          <p:nvSpPr>
            <p:cNvPr id="18442" name="Line 8"/>
            <p:cNvSpPr>
              <a:spLocks noChangeShapeType="1"/>
            </p:cNvSpPr>
            <p:nvPr/>
          </p:nvSpPr>
          <p:spPr bwMode="auto">
            <a:xfrm>
              <a:off x="808" y="1772"/>
              <a:ext cx="32" cy="0"/>
            </a:xfrm>
            <a:prstGeom prst="line">
              <a:avLst/>
            </a:prstGeom>
            <a:noFill/>
            <a:ln w="19050">
              <a:solidFill>
                <a:srgbClr val="FFFFFF"/>
              </a:solidFill>
              <a:round/>
              <a:headEnd/>
              <a:tailEnd/>
            </a:ln>
          </p:spPr>
          <p:txBody>
            <a:bodyPr/>
            <a:lstStyle/>
            <a:p>
              <a:endParaRPr lang="da-DK"/>
            </a:p>
          </p:txBody>
        </p:sp>
        <p:sp>
          <p:nvSpPr>
            <p:cNvPr id="18443" name="Line 9"/>
            <p:cNvSpPr>
              <a:spLocks noChangeShapeType="1"/>
            </p:cNvSpPr>
            <p:nvPr/>
          </p:nvSpPr>
          <p:spPr bwMode="auto">
            <a:xfrm>
              <a:off x="808" y="1652"/>
              <a:ext cx="32" cy="0"/>
            </a:xfrm>
            <a:prstGeom prst="line">
              <a:avLst/>
            </a:prstGeom>
            <a:noFill/>
            <a:ln w="19050">
              <a:solidFill>
                <a:srgbClr val="FFFFFF"/>
              </a:solidFill>
              <a:round/>
              <a:headEnd/>
              <a:tailEnd/>
            </a:ln>
          </p:spPr>
          <p:txBody>
            <a:bodyPr/>
            <a:lstStyle/>
            <a:p>
              <a:endParaRPr lang="da-DK"/>
            </a:p>
          </p:txBody>
        </p:sp>
        <p:sp>
          <p:nvSpPr>
            <p:cNvPr id="18444" name="Line 10"/>
            <p:cNvSpPr>
              <a:spLocks noChangeShapeType="1"/>
            </p:cNvSpPr>
            <p:nvPr/>
          </p:nvSpPr>
          <p:spPr bwMode="auto">
            <a:xfrm>
              <a:off x="808" y="1535"/>
              <a:ext cx="32" cy="1"/>
            </a:xfrm>
            <a:prstGeom prst="line">
              <a:avLst/>
            </a:prstGeom>
            <a:noFill/>
            <a:ln w="19050">
              <a:solidFill>
                <a:srgbClr val="FFFFFF"/>
              </a:solidFill>
              <a:round/>
              <a:headEnd/>
              <a:tailEnd/>
            </a:ln>
          </p:spPr>
          <p:txBody>
            <a:bodyPr/>
            <a:lstStyle/>
            <a:p>
              <a:endParaRPr lang="da-DK"/>
            </a:p>
          </p:txBody>
        </p:sp>
        <p:sp>
          <p:nvSpPr>
            <p:cNvPr id="18445" name="Line 11"/>
            <p:cNvSpPr>
              <a:spLocks noChangeShapeType="1"/>
            </p:cNvSpPr>
            <p:nvPr/>
          </p:nvSpPr>
          <p:spPr bwMode="auto">
            <a:xfrm>
              <a:off x="808" y="1414"/>
              <a:ext cx="32" cy="1"/>
            </a:xfrm>
            <a:prstGeom prst="line">
              <a:avLst/>
            </a:prstGeom>
            <a:noFill/>
            <a:ln w="19050">
              <a:solidFill>
                <a:srgbClr val="FFFFFF"/>
              </a:solidFill>
              <a:round/>
              <a:headEnd/>
              <a:tailEnd/>
            </a:ln>
          </p:spPr>
          <p:txBody>
            <a:bodyPr/>
            <a:lstStyle/>
            <a:p>
              <a:endParaRPr lang="da-DK"/>
            </a:p>
          </p:txBody>
        </p:sp>
        <p:sp>
          <p:nvSpPr>
            <p:cNvPr id="18446" name="Line 12"/>
            <p:cNvSpPr>
              <a:spLocks noChangeShapeType="1"/>
            </p:cNvSpPr>
            <p:nvPr/>
          </p:nvSpPr>
          <p:spPr bwMode="auto">
            <a:xfrm>
              <a:off x="808" y="1294"/>
              <a:ext cx="32" cy="1"/>
            </a:xfrm>
            <a:prstGeom prst="line">
              <a:avLst/>
            </a:prstGeom>
            <a:noFill/>
            <a:ln w="19050">
              <a:solidFill>
                <a:srgbClr val="FFFFFF"/>
              </a:solidFill>
              <a:round/>
              <a:headEnd/>
              <a:tailEnd/>
            </a:ln>
          </p:spPr>
          <p:txBody>
            <a:bodyPr/>
            <a:lstStyle/>
            <a:p>
              <a:endParaRPr lang="da-DK"/>
            </a:p>
          </p:txBody>
        </p:sp>
        <p:sp>
          <p:nvSpPr>
            <p:cNvPr id="18447" name="Line 13"/>
            <p:cNvSpPr>
              <a:spLocks noChangeShapeType="1"/>
            </p:cNvSpPr>
            <p:nvPr/>
          </p:nvSpPr>
          <p:spPr bwMode="auto">
            <a:xfrm>
              <a:off x="808" y="1174"/>
              <a:ext cx="32" cy="1"/>
            </a:xfrm>
            <a:prstGeom prst="line">
              <a:avLst/>
            </a:prstGeom>
            <a:noFill/>
            <a:ln w="19050">
              <a:solidFill>
                <a:srgbClr val="FFFFFF"/>
              </a:solidFill>
              <a:round/>
              <a:headEnd/>
              <a:tailEnd/>
            </a:ln>
          </p:spPr>
          <p:txBody>
            <a:bodyPr/>
            <a:lstStyle/>
            <a:p>
              <a:endParaRPr lang="da-DK"/>
            </a:p>
          </p:txBody>
        </p:sp>
        <p:sp>
          <p:nvSpPr>
            <p:cNvPr id="18448" name="Line 14"/>
            <p:cNvSpPr>
              <a:spLocks noChangeShapeType="1"/>
            </p:cNvSpPr>
            <p:nvPr/>
          </p:nvSpPr>
          <p:spPr bwMode="auto">
            <a:xfrm>
              <a:off x="808" y="1054"/>
              <a:ext cx="32" cy="1"/>
            </a:xfrm>
            <a:prstGeom prst="line">
              <a:avLst/>
            </a:prstGeom>
            <a:noFill/>
            <a:ln w="19050">
              <a:solidFill>
                <a:srgbClr val="FFFFFF"/>
              </a:solidFill>
              <a:round/>
              <a:headEnd/>
              <a:tailEnd/>
            </a:ln>
          </p:spPr>
          <p:txBody>
            <a:bodyPr/>
            <a:lstStyle/>
            <a:p>
              <a:endParaRPr lang="da-DK"/>
            </a:p>
          </p:txBody>
        </p:sp>
        <p:sp>
          <p:nvSpPr>
            <p:cNvPr id="18449" name="Line 15"/>
            <p:cNvSpPr>
              <a:spLocks noChangeShapeType="1"/>
            </p:cNvSpPr>
            <p:nvPr/>
          </p:nvSpPr>
          <p:spPr bwMode="auto">
            <a:xfrm>
              <a:off x="808" y="934"/>
              <a:ext cx="32" cy="1"/>
            </a:xfrm>
            <a:prstGeom prst="line">
              <a:avLst/>
            </a:prstGeom>
            <a:noFill/>
            <a:ln w="19050">
              <a:solidFill>
                <a:srgbClr val="FFFFFF"/>
              </a:solidFill>
              <a:round/>
              <a:headEnd/>
              <a:tailEnd/>
            </a:ln>
          </p:spPr>
          <p:txBody>
            <a:bodyPr/>
            <a:lstStyle/>
            <a:p>
              <a:endParaRPr lang="da-DK"/>
            </a:p>
          </p:txBody>
        </p:sp>
        <p:sp>
          <p:nvSpPr>
            <p:cNvPr id="18450" name="Rectangle 16"/>
            <p:cNvSpPr>
              <a:spLocks noChangeArrowheads="1"/>
            </p:cNvSpPr>
            <p:nvPr/>
          </p:nvSpPr>
          <p:spPr bwMode="auto">
            <a:xfrm>
              <a:off x="697" y="2213"/>
              <a:ext cx="4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0</a:t>
              </a:r>
              <a:endParaRPr lang="en-US" sz="1200" b="1">
                <a:latin typeface="Times New Roman" pitchFamily="18" charset="0"/>
                <a:cs typeface="Arial" pitchFamily="34" charset="0"/>
              </a:endParaRPr>
            </a:p>
          </p:txBody>
        </p:sp>
        <p:sp>
          <p:nvSpPr>
            <p:cNvPr id="18451" name="Rectangle 17"/>
            <p:cNvSpPr>
              <a:spLocks noChangeArrowheads="1"/>
            </p:cNvSpPr>
            <p:nvPr/>
          </p:nvSpPr>
          <p:spPr bwMode="auto">
            <a:xfrm>
              <a:off x="580" y="2093"/>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100</a:t>
              </a:r>
              <a:endParaRPr lang="en-US" sz="1200" b="1">
                <a:latin typeface="Times New Roman" pitchFamily="18" charset="0"/>
                <a:cs typeface="Arial" pitchFamily="34" charset="0"/>
              </a:endParaRPr>
            </a:p>
          </p:txBody>
        </p:sp>
        <p:sp>
          <p:nvSpPr>
            <p:cNvPr id="18452" name="Rectangle 18"/>
            <p:cNvSpPr>
              <a:spLocks noChangeArrowheads="1"/>
            </p:cNvSpPr>
            <p:nvPr/>
          </p:nvSpPr>
          <p:spPr bwMode="auto">
            <a:xfrm>
              <a:off x="580" y="1973"/>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200</a:t>
              </a:r>
              <a:endParaRPr lang="en-US" sz="1200" b="1">
                <a:latin typeface="Times New Roman" pitchFamily="18" charset="0"/>
                <a:cs typeface="Arial" pitchFamily="34" charset="0"/>
              </a:endParaRPr>
            </a:p>
          </p:txBody>
        </p:sp>
        <p:sp>
          <p:nvSpPr>
            <p:cNvPr id="18453" name="Rectangle 19"/>
            <p:cNvSpPr>
              <a:spLocks noChangeArrowheads="1"/>
            </p:cNvSpPr>
            <p:nvPr/>
          </p:nvSpPr>
          <p:spPr bwMode="auto">
            <a:xfrm>
              <a:off x="580" y="1853"/>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300</a:t>
              </a:r>
              <a:endParaRPr lang="en-US" sz="1200" b="1">
                <a:latin typeface="Times New Roman" pitchFamily="18" charset="0"/>
                <a:cs typeface="Arial" pitchFamily="34" charset="0"/>
              </a:endParaRPr>
            </a:p>
          </p:txBody>
        </p:sp>
        <p:sp>
          <p:nvSpPr>
            <p:cNvPr id="18454" name="Rectangle 20"/>
            <p:cNvSpPr>
              <a:spLocks noChangeArrowheads="1"/>
            </p:cNvSpPr>
            <p:nvPr/>
          </p:nvSpPr>
          <p:spPr bwMode="auto">
            <a:xfrm>
              <a:off x="580" y="1733"/>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400</a:t>
              </a:r>
              <a:endParaRPr lang="en-US" sz="1200" b="1">
                <a:latin typeface="Times New Roman" pitchFamily="18" charset="0"/>
                <a:cs typeface="Arial" pitchFamily="34" charset="0"/>
              </a:endParaRPr>
            </a:p>
          </p:txBody>
        </p:sp>
        <p:sp>
          <p:nvSpPr>
            <p:cNvPr id="18455" name="Rectangle 21"/>
            <p:cNvSpPr>
              <a:spLocks noChangeArrowheads="1"/>
            </p:cNvSpPr>
            <p:nvPr/>
          </p:nvSpPr>
          <p:spPr bwMode="auto">
            <a:xfrm>
              <a:off x="580" y="1613"/>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500</a:t>
              </a:r>
              <a:endParaRPr lang="en-US" sz="1200" b="1">
                <a:latin typeface="Times New Roman" pitchFamily="18" charset="0"/>
                <a:cs typeface="Arial" pitchFamily="34" charset="0"/>
              </a:endParaRPr>
            </a:p>
          </p:txBody>
        </p:sp>
        <p:sp>
          <p:nvSpPr>
            <p:cNvPr id="18456" name="Rectangle 22"/>
            <p:cNvSpPr>
              <a:spLocks noChangeArrowheads="1"/>
            </p:cNvSpPr>
            <p:nvPr/>
          </p:nvSpPr>
          <p:spPr bwMode="auto">
            <a:xfrm>
              <a:off x="580" y="1495"/>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600</a:t>
              </a:r>
              <a:endParaRPr lang="en-US" sz="1200" b="1">
                <a:latin typeface="Times New Roman" pitchFamily="18" charset="0"/>
                <a:cs typeface="Arial" pitchFamily="34" charset="0"/>
              </a:endParaRPr>
            </a:p>
          </p:txBody>
        </p:sp>
        <p:sp>
          <p:nvSpPr>
            <p:cNvPr id="18457" name="Rectangle 23"/>
            <p:cNvSpPr>
              <a:spLocks noChangeArrowheads="1"/>
            </p:cNvSpPr>
            <p:nvPr/>
          </p:nvSpPr>
          <p:spPr bwMode="auto">
            <a:xfrm>
              <a:off x="580" y="1375"/>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700</a:t>
              </a:r>
              <a:endParaRPr lang="en-US" sz="1200" b="1">
                <a:latin typeface="Times New Roman" pitchFamily="18" charset="0"/>
                <a:cs typeface="Arial" pitchFamily="34" charset="0"/>
              </a:endParaRPr>
            </a:p>
          </p:txBody>
        </p:sp>
        <p:sp>
          <p:nvSpPr>
            <p:cNvPr id="18458" name="Rectangle 24"/>
            <p:cNvSpPr>
              <a:spLocks noChangeArrowheads="1"/>
            </p:cNvSpPr>
            <p:nvPr/>
          </p:nvSpPr>
          <p:spPr bwMode="auto">
            <a:xfrm>
              <a:off x="580" y="1255"/>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800</a:t>
              </a:r>
              <a:endParaRPr lang="en-US" sz="1200" b="1">
                <a:latin typeface="Times New Roman" pitchFamily="18" charset="0"/>
                <a:cs typeface="Arial" pitchFamily="34" charset="0"/>
              </a:endParaRPr>
            </a:p>
          </p:txBody>
        </p:sp>
        <p:sp>
          <p:nvSpPr>
            <p:cNvPr id="18459" name="Rectangle 25"/>
            <p:cNvSpPr>
              <a:spLocks noChangeArrowheads="1"/>
            </p:cNvSpPr>
            <p:nvPr/>
          </p:nvSpPr>
          <p:spPr bwMode="auto">
            <a:xfrm>
              <a:off x="580" y="1135"/>
              <a:ext cx="14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900</a:t>
              </a:r>
              <a:endParaRPr lang="en-US" sz="1200" b="1">
                <a:latin typeface="Times New Roman" pitchFamily="18" charset="0"/>
                <a:cs typeface="Arial" pitchFamily="34" charset="0"/>
              </a:endParaRPr>
            </a:p>
          </p:txBody>
        </p:sp>
        <p:sp>
          <p:nvSpPr>
            <p:cNvPr id="18460" name="Rectangle 26"/>
            <p:cNvSpPr>
              <a:spLocks noChangeArrowheads="1"/>
            </p:cNvSpPr>
            <p:nvPr/>
          </p:nvSpPr>
          <p:spPr bwMode="auto">
            <a:xfrm>
              <a:off x="519" y="1015"/>
              <a:ext cx="192"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1000</a:t>
              </a:r>
              <a:endParaRPr lang="en-US" sz="1200" b="1">
                <a:latin typeface="Times New Roman" pitchFamily="18" charset="0"/>
                <a:cs typeface="Arial" pitchFamily="34" charset="0"/>
              </a:endParaRPr>
            </a:p>
          </p:txBody>
        </p:sp>
        <p:sp>
          <p:nvSpPr>
            <p:cNvPr id="18461" name="Rectangle 27"/>
            <p:cNvSpPr>
              <a:spLocks noChangeArrowheads="1"/>
            </p:cNvSpPr>
            <p:nvPr/>
          </p:nvSpPr>
          <p:spPr bwMode="auto">
            <a:xfrm>
              <a:off x="519" y="895"/>
              <a:ext cx="192"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1100</a:t>
              </a:r>
              <a:endParaRPr lang="en-US" sz="1200" b="1">
                <a:latin typeface="Times New Roman" pitchFamily="18" charset="0"/>
                <a:cs typeface="Arial" pitchFamily="34" charset="0"/>
              </a:endParaRPr>
            </a:p>
          </p:txBody>
        </p:sp>
        <p:sp>
          <p:nvSpPr>
            <p:cNvPr id="18462" name="Line 28"/>
            <p:cNvSpPr>
              <a:spLocks noChangeShapeType="1"/>
            </p:cNvSpPr>
            <p:nvPr/>
          </p:nvSpPr>
          <p:spPr bwMode="auto">
            <a:xfrm>
              <a:off x="808" y="2252"/>
              <a:ext cx="32" cy="0"/>
            </a:xfrm>
            <a:prstGeom prst="line">
              <a:avLst/>
            </a:prstGeom>
            <a:noFill/>
            <a:ln w="19050">
              <a:solidFill>
                <a:srgbClr val="FFFFFF"/>
              </a:solidFill>
              <a:round/>
              <a:headEnd/>
              <a:tailEnd/>
            </a:ln>
          </p:spPr>
          <p:txBody>
            <a:bodyPr/>
            <a:lstStyle/>
            <a:p>
              <a:endParaRPr lang="da-DK"/>
            </a:p>
          </p:txBody>
        </p:sp>
        <p:sp>
          <p:nvSpPr>
            <p:cNvPr id="18463" name="Line 30"/>
            <p:cNvSpPr>
              <a:spLocks noChangeShapeType="1"/>
            </p:cNvSpPr>
            <p:nvPr/>
          </p:nvSpPr>
          <p:spPr bwMode="auto">
            <a:xfrm>
              <a:off x="982" y="2252"/>
              <a:ext cx="1711" cy="0"/>
            </a:xfrm>
            <a:prstGeom prst="line">
              <a:avLst/>
            </a:prstGeom>
            <a:noFill/>
            <a:ln w="19050">
              <a:solidFill>
                <a:srgbClr val="FFFFFF"/>
              </a:solidFill>
              <a:round/>
              <a:headEnd/>
              <a:tailEnd/>
            </a:ln>
          </p:spPr>
          <p:txBody>
            <a:bodyPr/>
            <a:lstStyle/>
            <a:p>
              <a:endParaRPr lang="da-DK"/>
            </a:p>
          </p:txBody>
        </p:sp>
        <p:sp>
          <p:nvSpPr>
            <p:cNvPr id="18464" name="Line 31"/>
            <p:cNvSpPr>
              <a:spLocks noChangeShapeType="1"/>
            </p:cNvSpPr>
            <p:nvPr/>
          </p:nvSpPr>
          <p:spPr bwMode="auto">
            <a:xfrm flipV="1">
              <a:off x="982" y="2252"/>
              <a:ext cx="1" cy="21"/>
            </a:xfrm>
            <a:prstGeom prst="line">
              <a:avLst/>
            </a:prstGeom>
            <a:noFill/>
            <a:ln w="19050">
              <a:solidFill>
                <a:srgbClr val="FFFFFF"/>
              </a:solidFill>
              <a:round/>
              <a:headEnd/>
              <a:tailEnd/>
            </a:ln>
          </p:spPr>
          <p:txBody>
            <a:bodyPr/>
            <a:lstStyle/>
            <a:p>
              <a:endParaRPr lang="da-DK"/>
            </a:p>
          </p:txBody>
        </p:sp>
        <p:sp>
          <p:nvSpPr>
            <p:cNvPr id="18465" name="Line 32"/>
            <p:cNvSpPr>
              <a:spLocks noChangeShapeType="1"/>
            </p:cNvSpPr>
            <p:nvPr/>
          </p:nvSpPr>
          <p:spPr bwMode="auto">
            <a:xfrm flipV="1">
              <a:off x="1096" y="2252"/>
              <a:ext cx="1" cy="21"/>
            </a:xfrm>
            <a:prstGeom prst="line">
              <a:avLst/>
            </a:prstGeom>
            <a:noFill/>
            <a:ln w="19050">
              <a:solidFill>
                <a:srgbClr val="FFFFFF"/>
              </a:solidFill>
              <a:round/>
              <a:headEnd/>
              <a:tailEnd/>
            </a:ln>
          </p:spPr>
          <p:txBody>
            <a:bodyPr/>
            <a:lstStyle/>
            <a:p>
              <a:endParaRPr lang="da-DK"/>
            </a:p>
          </p:txBody>
        </p:sp>
        <p:sp>
          <p:nvSpPr>
            <p:cNvPr id="18466" name="Line 33"/>
            <p:cNvSpPr>
              <a:spLocks noChangeShapeType="1"/>
            </p:cNvSpPr>
            <p:nvPr/>
          </p:nvSpPr>
          <p:spPr bwMode="auto">
            <a:xfrm flipV="1">
              <a:off x="1210" y="2252"/>
              <a:ext cx="1" cy="21"/>
            </a:xfrm>
            <a:prstGeom prst="line">
              <a:avLst/>
            </a:prstGeom>
            <a:noFill/>
            <a:ln w="19050">
              <a:solidFill>
                <a:srgbClr val="FFFFFF"/>
              </a:solidFill>
              <a:round/>
              <a:headEnd/>
              <a:tailEnd/>
            </a:ln>
          </p:spPr>
          <p:txBody>
            <a:bodyPr/>
            <a:lstStyle/>
            <a:p>
              <a:endParaRPr lang="da-DK"/>
            </a:p>
          </p:txBody>
        </p:sp>
        <p:sp>
          <p:nvSpPr>
            <p:cNvPr id="18467" name="Line 34"/>
            <p:cNvSpPr>
              <a:spLocks noChangeShapeType="1"/>
            </p:cNvSpPr>
            <p:nvPr/>
          </p:nvSpPr>
          <p:spPr bwMode="auto">
            <a:xfrm flipV="1">
              <a:off x="1324" y="2252"/>
              <a:ext cx="1" cy="21"/>
            </a:xfrm>
            <a:prstGeom prst="line">
              <a:avLst/>
            </a:prstGeom>
            <a:noFill/>
            <a:ln w="19050">
              <a:solidFill>
                <a:srgbClr val="FFFFFF"/>
              </a:solidFill>
              <a:round/>
              <a:headEnd/>
              <a:tailEnd/>
            </a:ln>
          </p:spPr>
          <p:txBody>
            <a:bodyPr/>
            <a:lstStyle/>
            <a:p>
              <a:endParaRPr lang="da-DK"/>
            </a:p>
          </p:txBody>
        </p:sp>
        <p:sp>
          <p:nvSpPr>
            <p:cNvPr id="18468" name="Line 35"/>
            <p:cNvSpPr>
              <a:spLocks noChangeShapeType="1"/>
            </p:cNvSpPr>
            <p:nvPr/>
          </p:nvSpPr>
          <p:spPr bwMode="auto">
            <a:xfrm flipV="1">
              <a:off x="1438" y="2252"/>
              <a:ext cx="1" cy="21"/>
            </a:xfrm>
            <a:prstGeom prst="line">
              <a:avLst/>
            </a:prstGeom>
            <a:noFill/>
            <a:ln w="19050">
              <a:solidFill>
                <a:srgbClr val="FFFFFF"/>
              </a:solidFill>
              <a:round/>
              <a:headEnd/>
              <a:tailEnd/>
            </a:ln>
          </p:spPr>
          <p:txBody>
            <a:bodyPr/>
            <a:lstStyle/>
            <a:p>
              <a:endParaRPr lang="da-DK"/>
            </a:p>
          </p:txBody>
        </p:sp>
        <p:sp>
          <p:nvSpPr>
            <p:cNvPr id="18469" name="Line 36"/>
            <p:cNvSpPr>
              <a:spLocks noChangeShapeType="1"/>
            </p:cNvSpPr>
            <p:nvPr/>
          </p:nvSpPr>
          <p:spPr bwMode="auto">
            <a:xfrm flipV="1">
              <a:off x="1552" y="2252"/>
              <a:ext cx="1" cy="21"/>
            </a:xfrm>
            <a:prstGeom prst="line">
              <a:avLst/>
            </a:prstGeom>
            <a:noFill/>
            <a:ln w="19050">
              <a:solidFill>
                <a:srgbClr val="FFFFFF"/>
              </a:solidFill>
              <a:round/>
              <a:headEnd/>
              <a:tailEnd/>
            </a:ln>
          </p:spPr>
          <p:txBody>
            <a:bodyPr/>
            <a:lstStyle/>
            <a:p>
              <a:endParaRPr lang="da-DK"/>
            </a:p>
          </p:txBody>
        </p:sp>
        <p:sp>
          <p:nvSpPr>
            <p:cNvPr id="18470" name="Line 37"/>
            <p:cNvSpPr>
              <a:spLocks noChangeShapeType="1"/>
            </p:cNvSpPr>
            <p:nvPr/>
          </p:nvSpPr>
          <p:spPr bwMode="auto">
            <a:xfrm flipV="1">
              <a:off x="1667" y="2252"/>
              <a:ext cx="1" cy="21"/>
            </a:xfrm>
            <a:prstGeom prst="line">
              <a:avLst/>
            </a:prstGeom>
            <a:noFill/>
            <a:ln w="19050">
              <a:solidFill>
                <a:srgbClr val="FFFFFF"/>
              </a:solidFill>
              <a:round/>
              <a:headEnd/>
              <a:tailEnd/>
            </a:ln>
          </p:spPr>
          <p:txBody>
            <a:bodyPr/>
            <a:lstStyle/>
            <a:p>
              <a:endParaRPr lang="da-DK"/>
            </a:p>
          </p:txBody>
        </p:sp>
        <p:sp>
          <p:nvSpPr>
            <p:cNvPr id="18471" name="Line 38"/>
            <p:cNvSpPr>
              <a:spLocks noChangeShapeType="1"/>
            </p:cNvSpPr>
            <p:nvPr/>
          </p:nvSpPr>
          <p:spPr bwMode="auto">
            <a:xfrm flipV="1">
              <a:off x="1780" y="2252"/>
              <a:ext cx="1" cy="21"/>
            </a:xfrm>
            <a:prstGeom prst="line">
              <a:avLst/>
            </a:prstGeom>
            <a:noFill/>
            <a:ln w="19050">
              <a:solidFill>
                <a:srgbClr val="FFFFFF"/>
              </a:solidFill>
              <a:round/>
              <a:headEnd/>
              <a:tailEnd/>
            </a:ln>
          </p:spPr>
          <p:txBody>
            <a:bodyPr/>
            <a:lstStyle/>
            <a:p>
              <a:endParaRPr lang="da-DK"/>
            </a:p>
          </p:txBody>
        </p:sp>
        <p:sp>
          <p:nvSpPr>
            <p:cNvPr id="18472" name="Line 39"/>
            <p:cNvSpPr>
              <a:spLocks noChangeShapeType="1"/>
            </p:cNvSpPr>
            <p:nvPr/>
          </p:nvSpPr>
          <p:spPr bwMode="auto">
            <a:xfrm flipV="1">
              <a:off x="1894" y="2252"/>
              <a:ext cx="1" cy="21"/>
            </a:xfrm>
            <a:prstGeom prst="line">
              <a:avLst/>
            </a:prstGeom>
            <a:noFill/>
            <a:ln w="19050">
              <a:solidFill>
                <a:srgbClr val="FFFFFF"/>
              </a:solidFill>
              <a:round/>
              <a:headEnd/>
              <a:tailEnd/>
            </a:ln>
          </p:spPr>
          <p:txBody>
            <a:bodyPr/>
            <a:lstStyle/>
            <a:p>
              <a:endParaRPr lang="da-DK"/>
            </a:p>
          </p:txBody>
        </p:sp>
        <p:sp>
          <p:nvSpPr>
            <p:cNvPr id="18473" name="Line 40"/>
            <p:cNvSpPr>
              <a:spLocks noChangeShapeType="1"/>
            </p:cNvSpPr>
            <p:nvPr/>
          </p:nvSpPr>
          <p:spPr bwMode="auto">
            <a:xfrm flipV="1">
              <a:off x="2009" y="2252"/>
              <a:ext cx="0" cy="21"/>
            </a:xfrm>
            <a:prstGeom prst="line">
              <a:avLst/>
            </a:prstGeom>
            <a:noFill/>
            <a:ln w="19050">
              <a:solidFill>
                <a:srgbClr val="FFFFFF"/>
              </a:solidFill>
              <a:round/>
              <a:headEnd/>
              <a:tailEnd/>
            </a:ln>
          </p:spPr>
          <p:txBody>
            <a:bodyPr/>
            <a:lstStyle/>
            <a:p>
              <a:endParaRPr lang="da-DK"/>
            </a:p>
          </p:txBody>
        </p:sp>
        <p:sp>
          <p:nvSpPr>
            <p:cNvPr id="18474" name="Line 41"/>
            <p:cNvSpPr>
              <a:spLocks noChangeShapeType="1"/>
            </p:cNvSpPr>
            <p:nvPr/>
          </p:nvSpPr>
          <p:spPr bwMode="auto">
            <a:xfrm flipV="1">
              <a:off x="2123" y="2252"/>
              <a:ext cx="1" cy="21"/>
            </a:xfrm>
            <a:prstGeom prst="line">
              <a:avLst/>
            </a:prstGeom>
            <a:noFill/>
            <a:ln w="19050">
              <a:solidFill>
                <a:srgbClr val="FFFFFF"/>
              </a:solidFill>
              <a:round/>
              <a:headEnd/>
              <a:tailEnd/>
            </a:ln>
          </p:spPr>
          <p:txBody>
            <a:bodyPr/>
            <a:lstStyle/>
            <a:p>
              <a:endParaRPr lang="da-DK"/>
            </a:p>
          </p:txBody>
        </p:sp>
        <p:sp>
          <p:nvSpPr>
            <p:cNvPr id="18475" name="Line 42"/>
            <p:cNvSpPr>
              <a:spLocks noChangeShapeType="1"/>
            </p:cNvSpPr>
            <p:nvPr/>
          </p:nvSpPr>
          <p:spPr bwMode="auto">
            <a:xfrm flipV="1">
              <a:off x="2236" y="2252"/>
              <a:ext cx="1" cy="21"/>
            </a:xfrm>
            <a:prstGeom prst="line">
              <a:avLst/>
            </a:prstGeom>
            <a:noFill/>
            <a:ln w="19050">
              <a:solidFill>
                <a:srgbClr val="FFFFFF"/>
              </a:solidFill>
              <a:round/>
              <a:headEnd/>
              <a:tailEnd/>
            </a:ln>
          </p:spPr>
          <p:txBody>
            <a:bodyPr/>
            <a:lstStyle/>
            <a:p>
              <a:endParaRPr lang="da-DK"/>
            </a:p>
          </p:txBody>
        </p:sp>
        <p:sp>
          <p:nvSpPr>
            <p:cNvPr id="18476" name="Line 43"/>
            <p:cNvSpPr>
              <a:spLocks noChangeShapeType="1"/>
            </p:cNvSpPr>
            <p:nvPr/>
          </p:nvSpPr>
          <p:spPr bwMode="auto">
            <a:xfrm flipV="1">
              <a:off x="2350" y="2252"/>
              <a:ext cx="1" cy="21"/>
            </a:xfrm>
            <a:prstGeom prst="line">
              <a:avLst/>
            </a:prstGeom>
            <a:noFill/>
            <a:ln w="19050">
              <a:solidFill>
                <a:srgbClr val="FFFFFF"/>
              </a:solidFill>
              <a:round/>
              <a:headEnd/>
              <a:tailEnd/>
            </a:ln>
          </p:spPr>
          <p:txBody>
            <a:bodyPr/>
            <a:lstStyle/>
            <a:p>
              <a:endParaRPr lang="da-DK"/>
            </a:p>
          </p:txBody>
        </p:sp>
        <p:sp>
          <p:nvSpPr>
            <p:cNvPr id="18477" name="Line 44"/>
            <p:cNvSpPr>
              <a:spLocks noChangeShapeType="1"/>
            </p:cNvSpPr>
            <p:nvPr/>
          </p:nvSpPr>
          <p:spPr bwMode="auto">
            <a:xfrm flipV="1">
              <a:off x="2465" y="2252"/>
              <a:ext cx="1" cy="21"/>
            </a:xfrm>
            <a:prstGeom prst="line">
              <a:avLst/>
            </a:prstGeom>
            <a:noFill/>
            <a:ln w="19050">
              <a:solidFill>
                <a:srgbClr val="FFFFFF"/>
              </a:solidFill>
              <a:round/>
              <a:headEnd/>
              <a:tailEnd/>
            </a:ln>
          </p:spPr>
          <p:txBody>
            <a:bodyPr/>
            <a:lstStyle/>
            <a:p>
              <a:endParaRPr lang="da-DK"/>
            </a:p>
          </p:txBody>
        </p:sp>
        <p:sp>
          <p:nvSpPr>
            <p:cNvPr id="18478" name="Line 45"/>
            <p:cNvSpPr>
              <a:spLocks noChangeShapeType="1"/>
            </p:cNvSpPr>
            <p:nvPr/>
          </p:nvSpPr>
          <p:spPr bwMode="auto">
            <a:xfrm flipV="1">
              <a:off x="2579" y="2252"/>
              <a:ext cx="1" cy="21"/>
            </a:xfrm>
            <a:prstGeom prst="line">
              <a:avLst/>
            </a:prstGeom>
            <a:noFill/>
            <a:ln w="19050">
              <a:solidFill>
                <a:srgbClr val="FFFFFF"/>
              </a:solidFill>
              <a:round/>
              <a:headEnd/>
              <a:tailEnd/>
            </a:ln>
          </p:spPr>
          <p:txBody>
            <a:bodyPr/>
            <a:lstStyle/>
            <a:p>
              <a:endParaRPr lang="da-DK"/>
            </a:p>
          </p:txBody>
        </p:sp>
        <p:sp>
          <p:nvSpPr>
            <p:cNvPr id="18479" name="Line 46"/>
            <p:cNvSpPr>
              <a:spLocks noChangeShapeType="1"/>
            </p:cNvSpPr>
            <p:nvPr/>
          </p:nvSpPr>
          <p:spPr bwMode="auto">
            <a:xfrm flipV="1">
              <a:off x="2693" y="2252"/>
              <a:ext cx="1" cy="21"/>
            </a:xfrm>
            <a:prstGeom prst="line">
              <a:avLst/>
            </a:prstGeom>
            <a:noFill/>
            <a:ln w="19050">
              <a:solidFill>
                <a:srgbClr val="FFFFFF"/>
              </a:solidFill>
              <a:round/>
              <a:headEnd/>
              <a:tailEnd/>
            </a:ln>
          </p:spPr>
          <p:txBody>
            <a:bodyPr/>
            <a:lstStyle/>
            <a:p>
              <a:endParaRPr lang="da-DK"/>
            </a:p>
          </p:txBody>
        </p:sp>
        <p:sp>
          <p:nvSpPr>
            <p:cNvPr id="18480" name="Rectangle 48"/>
            <p:cNvSpPr>
              <a:spLocks noChangeArrowheads="1"/>
            </p:cNvSpPr>
            <p:nvPr/>
          </p:nvSpPr>
          <p:spPr bwMode="auto">
            <a:xfrm>
              <a:off x="955" y="2312"/>
              <a:ext cx="4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0</a:t>
              </a:r>
              <a:endParaRPr lang="en-US" sz="1200" b="1">
                <a:latin typeface="Times New Roman" pitchFamily="18" charset="0"/>
                <a:cs typeface="Arial" pitchFamily="34" charset="0"/>
              </a:endParaRPr>
            </a:p>
          </p:txBody>
        </p:sp>
        <p:sp>
          <p:nvSpPr>
            <p:cNvPr id="18481" name="Rectangle 49"/>
            <p:cNvSpPr>
              <a:spLocks noChangeArrowheads="1"/>
            </p:cNvSpPr>
            <p:nvPr/>
          </p:nvSpPr>
          <p:spPr bwMode="auto">
            <a:xfrm>
              <a:off x="1300" y="2312"/>
              <a:ext cx="4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1</a:t>
              </a:r>
              <a:endParaRPr lang="en-US" sz="1200" b="1">
                <a:latin typeface="Times New Roman" pitchFamily="18" charset="0"/>
                <a:cs typeface="Arial" pitchFamily="34" charset="0"/>
              </a:endParaRPr>
            </a:p>
          </p:txBody>
        </p:sp>
        <p:sp>
          <p:nvSpPr>
            <p:cNvPr id="18482" name="Rectangle 50"/>
            <p:cNvSpPr>
              <a:spLocks noChangeArrowheads="1"/>
            </p:cNvSpPr>
            <p:nvPr/>
          </p:nvSpPr>
          <p:spPr bwMode="auto">
            <a:xfrm>
              <a:off x="1639" y="2312"/>
              <a:ext cx="4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2</a:t>
              </a:r>
              <a:endParaRPr lang="en-US" sz="1200" b="1">
                <a:latin typeface="Times New Roman" pitchFamily="18" charset="0"/>
                <a:cs typeface="Arial" pitchFamily="34" charset="0"/>
              </a:endParaRPr>
            </a:p>
          </p:txBody>
        </p:sp>
        <p:sp>
          <p:nvSpPr>
            <p:cNvPr id="18483" name="Rectangle 51"/>
            <p:cNvSpPr>
              <a:spLocks noChangeArrowheads="1"/>
            </p:cNvSpPr>
            <p:nvPr/>
          </p:nvSpPr>
          <p:spPr bwMode="auto">
            <a:xfrm>
              <a:off x="1980" y="2312"/>
              <a:ext cx="4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3</a:t>
              </a:r>
              <a:endParaRPr lang="en-US" sz="1200" b="1">
                <a:latin typeface="Times New Roman" pitchFamily="18" charset="0"/>
                <a:cs typeface="Arial" pitchFamily="34" charset="0"/>
              </a:endParaRPr>
            </a:p>
          </p:txBody>
        </p:sp>
        <p:sp>
          <p:nvSpPr>
            <p:cNvPr id="18484" name="Rectangle 52"/>
            <p:cNvSpPr>
              <a:spLocks noChangeArrowheads="1"/>
            </p:cNvSpPr>
            <p:nvPr/>
          </p:nvSpPr>
          <p:spPr bwMode="auto">
            <a:xfrm>
              <a:off x="2324" y="2312"/>
              <a:ext cx="4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4</a:t>
              </a:r>
              <a:endParaRPr lang="en-US" sz="1200" b="1">
                <a:latin typeface="Times New Roman" pitchFamily="18" charset="0"/>
                <a:cs typeface="Arial" pitchFamily="34" charset="0"/>
              </a:endParaRPr>
            </a:p>
          </p:txBody>
        </p:sp>
        <p:sp>
          <p:nvSpPr>
            <p:cNvPr id="18485" name="Rectangle 53"/>
            <p:cNvSpPr>
              <a:spLocks noChangeArrowheads="1"/>
            </p:cNvSpPr>
            <p:nvPr/>
          </p:nvSpPr>
          <p:spPr bwMode="auto">
            <a:xfrm>
              <a:off x="2594" y="2312"/>
              <a:ext cx="168"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5 hr</a:t>
              </a:r>
              <a:endParaRPr lang="en-US" sz="1200" b="1">
                <a:latin typeface="Times New Roman" pitchFamily="18" charset="0"/>
                <a:cs typeface="Arial" pitchFamily="34" charset="0"/>
              </a:endParaRPr>
            </a:p>
          </p:txBody>
        </p:sp>
        <p:sp>
          <p:nvSpPr>
            <p:cNvPr id="18486" name="Rectangle 55"/>
            <p:cNvSpPr>
              <a:spLocks noChangeArrowheads="1"/>
            </p:cNvSpPr>
            <p:nvPr/>
          </p:nvSpPr>
          <p:spPr bwMode="auto">
            <a:xfrm rot="-5400000">
              <a:off x="-126" y="1613"/>
              <a:ext cx="1042" cy="154"/>
            </a:xfrm>
            <a:prstGeom prst="rect">
              <a:avLst/>
            </a:prstGeom>
            <a:noFill/>
            <a:ln w="9525">
              <a:noFill/>
              <a:miter lim="800000"/>
              <a:headEnd/>
              <a:tailEnd/>
            </a:ln>
          </p:spPr>
          <p:txBody>
            <a:bodyPr wrap="none" lIns="0" tIns="0" rIns="0" bIns="0">
              <a:spAutoFit/>
            </a:bodyPr>
            <a:lstStyle/>
            <a:p>
              <a:r>
                <a:rPr lang="en-US" sz="1600" b="1">
                  <a:solidFill>
                    <a:srgbClr val="FFFFFF"/>
                  </a:solidFill>
                  <a:latin typeface="Times New Roman" pitchFamily="18" charset="0"/>
                  <a:cs typeface="Arial" pitchFamily="34" charset="0"/>
                </a:rPr>
                <a:t>% of Basal Release</a:t>
              </a:r>
              <a:endParaRPr lang="en-US" sz="1600" b="1">
                <a:latin typeface="Times New Roman" pitchFamily="18" charset="0"/>
                <a:cs typeface="Arial" pitchFamily="34" charset="0"/>
              </a:endParaRPr>
            </a:p>
          </p:txBody>
        </p:sp>
        <p:sp>
          <p:nvSpPr>
            <p:cNvPr id="18487" name="Line 56"/>
            <p:cNvSpPr>
              <a:spLocks noChangeShapeType="1"/>
            </p:cNvSpPr>
            <p:nvPr/>
          </p:nvSpPr>
          <p:spPr bwMode="auto">
            <a:xfrm flipV="1">
              <a:off x="983" y="1631"/>
              <a:ext cx="113" cy="501"/>
            </a:xfrm>
            <a:prstGeom prst="line">
              <a:avLst/>
            </a:prstGeom>
            <a:noFill/>
            <a:ln w="28575">
              <a:solidFill>
                <a:srgbClr val="FF9966"/>
              </a:solidFill>
              <a:round/>
              <a:headEnd/>
              <a:tailEnd/>
            </a:ln>
          </p:spPr>
          <p:txBody>
            <a:bodyPr/>
            <a:lstStyle/>
            <a:p>
              <a:endParaRPr lang="da-DK"/>
            </a:p>
          </p:txBody>
        </p:sp>
        <p:sp>
          <p:nvSpPr>
            <p:cNvPr id="18488" name="Oval 59"/>
            <p:cNvSpPr>
              <a:spLocks noChangeArrowheads="1"/>
            </p:cNvSpPr>
            <p:nvPr/>
          </p:nvSpPr>
          <p:spPr bwMode="auto">
            <a:xfrm>
              <a:off x="952" y="2107"/>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489" name="Line 62"/>
            <p:cNvSpPr>
              <a:spLocks noChangeShapeType="1"/>
            </p:cNvSpPr>
            <p:nvPr/>
          </p:nvSpPr>
          <p:spPr bwMode="auto">
            <a:xfrm flipV="1">
              <a:off x="1096" y="1054"/>
              <a:ext cx="114" cy="577"/>
            </a:xfrm>
            <a:prstGeom prst="line">
              <a:avLst/>
            </a:prstGeom>
            <a:noFill/>
            <a:ln w="28575">
              <a:solidFill>
                <a:srgbClr val="FF9966"/>
              </a:solidFill>
              <a:round/>
              <a:headEnd/>
              <a:tailEnd/>
            </a:ln>
          </p:spPr>
          <p:txBody>
            <a:bodyPr/>
            <a:lstStyle/>
            <a:p>
              <a:endParaRPr lang="da-DK"/>
            </a:p>
          </p:txBody>
        </p:sp>
        <p:sp>
          <p:nvSpPr>
            <p:cNvPr id="18490" name="Line 63"/>
            <p:cNvSpPr>
              <a:spLocks noChangeShapeType="1"/>
            </p:cNvSpPr>
            <p:nvPr/>
          </p:nvSpPr>
          <p:spPr bwMode="auto">
            <a:xfrm>
              <a:off x="1210" y="1054"/>
              <a:ext cx="115" cy="406"/>
            </a:xfrm>
            <a:prstGeom prst="line">
              <a:avLst/>
            </a:prstGeom>
            <a:noFill/>
            <a:ln w="28575">
              <a:solidFill>
                <a:srgbClr val="FF9966"/>
              </a:solidFill>
              <a:round/>
              <a:headEnd/>
              <a:tailEnd/>
            </a:ln>
          </p:spPr>
          <p:txBody>
            <a:bodyPr/>
            <a:lstStyle/>
            <a:p>
              <a:endParaRPr lang="da-DK"/>
            </a:p>
          </p:txBody>
        </p:sp>
        <p:sp>
          <p:nvSpPr>
            <p:cNvPr id="18491" name="Line 64"/>
            <p:cNvSpPr>
              <a:spLocks noChangeShapeType="1"/>
            </p:cNvSpPr>
            <p:nvPr/>
          </p:nvSpPr>
          <p:spPr bwMode="auto">
            <a:xfrm>
              <a:off x="1325" y="1460"/>
              <a:ext cx="114" cy="252"/>
            </a:xfrm>
            <a:prstGeom prst="line">
              <a:avLst/>
            </a:prstGeom>
            <a:noFill/>
            <a:ln w="28575">
              <a:solidFill>
                <a:srgbClr val="FF9966"/>
              </a:solidFill>
              <a:round/>
              <a:headEnd/>
              <a:tailEnd/>
            </a:ln>
          </p:spPr>
          <p:txBody>
            <a:bodyPr/>
            <a:lstStyle/>
            <a:p>
              <a:endParaRPr lang="da-DK"/>
            </a:p>
          </p:txBody>
        </p:sp>
        <p:sp>
          <p:nvSpPr>
            <p:cNvPr id="18492" name="Line 65"/>
            <p:cNvSpPr>
              <a:spLocks noChangeShapeType="1"/>
            </p:cNvSpPr>
            <p:nvPr/>
          </p:nvSpPr>
          <p:spPr bwMode="auto">
            <a:xfrm>
              <a:off x="1439" y="1712"/>
              <a:ext cx="114" cy="60"/>
            </a:xfrm>
            <a:prstGeom prst="line">
              <a:avLst/>
            </a:prstGeom>
            <a:noFill/>
            <a:ln w="28575">
              <a:solidFill>
                <a:srgbClr val="FF9966"/>
              </a:solidFill>
              <a:round/>
              <a:headEnd/>
              <a:tailEnd/>
            </a:ln>
          </p:spPr>
          <p:txBody>
            <a:bodyPr/>
            <a:lstStyle/>
            <a:p>
              <a:endParaRPr lang="da-DK"/>
            </a:p>
          </p:txBody>
        </p:sp>
        <p:sp>
          <p:nvSpPr>
            <p:cNvPr id="18493" name="Line 66"/>
            <p:cNvSpPr>
              <a:spLocks noChangeShapeType="1"/>
            </p:cNvSpPr>
            <p:nvPr/>
          </p:nvSpPr>
          <p:spPr bwMode="auto">
            <a:xfrm>
              <a:off x="1553" y="1772"/>
              <a:ext cx="114" cy="38"/>
            </a:xfrm>
            <a:prstGeom prst="line">
              <a:avLst/>
            </a:prstGeom>
            <a:noFill/>
            <a:ln w="28575">
              <a:solidFill>
                <a:srgbClr val="FF9966"/>
              </a:solidFill>
              <a:round/>
              <a:headEnd/>
              <a:tailEnd/>
            </a:ln>
          </p:spPr>
          <p:txBody>
            <a:bodyPr/>
            <a:lstStyle/>
            <a:p>
              <a:endParaRPr lang="da-DK"/>
            </a:p>
          </p:txBody>
        </p:sp>
        <p:sp>
          <p:nvSpPr>
            <p:cNvPr id="18494" name="Line 67"/>
            <p:cNvSpPr>
              <a:spLocks noChangeShapeType="1"/>
            </p:cNvSpPr>
            <p:nvPr/>
          </p:nvSpPr>
          <p:spPr bwMode="auto">
            <a:xfrm>
              <a:off x="1667" y="1810"/>
              <a:ext cx="114" cy="35"/>
            </a:xfrm>
            <a:prstGeom prst="line">
              <a:avLst/>
            </a:prstGeom>
            <a:noFill/>
            <a:ln w="28575">
              <a:solidFill>
                <a:srgbClr val="FF9966"/>
              </a:solidFill>
              <a:round/>
              <a:headEnd/>
              <a:tailEnd/>
            </a:ln>
          </p:spPr>
          <p:txBody>
            <a:bodyPr/>
            <a:lstStyle/>
            <a:p>
              <a:endParaRPr lang="da-DK"/>
            </a:p>
          </p:txBody>
        </p:sp>
        <p:sp>
          <p:nvSpPr>
            <p:cNvPr id="18495" name="Line 68"/>
            <p:cNvSpPr>
              <a:spLocks noChangeShapeType="1"/>
            </p:cNvSpPr>
            <p:nvPr/>
          </p:nvSpPr>
          <p:spPr bwMode="auto">
            <a:xfrm>
              <a:off x="1781" y="1845"/>
              <a:ext cx="114" cy="36"/>
            </a:xfrm>
            <a:prstGeom prst="line">
              <a:avLst/>
            </a:prstGeom>
            <a:noFill/>
            <a:ln w="28575">
              <a:solidFill>
                <a:srgbClr val="FF9966"/>
              </a:solidFill>
              <a:round/>
              <a:headEnd/>
              <a:tailEnd/>
            </a:ln>
          </p:spPr>
          <p:txBody>
            <a:bodyPr/>
            <a:lstStyle/>
            <a:p>
              <a:endParaRPr lang="da-DK"/>
            </a:p>
          </p:txBody>
        </p:sp>
        <p:sp>
          <p:nvSpPr>
            <p:cNvPr id="18496" name="Line 69"/>
            <p:cNvSpPr>
              <a:spLocks noChangeShapeType="1"/>
            </p:cNvSpPr>
            <p:nvPr/>
          </p:nvSpPr>
          <p:spPr bwMode="auto">
            <a:xfrm>
              <a:off x="1895" y="1881"/>
              <a:ext cx="114" cy="35"/>
            </a:xfrm>
            <a:prstGeom prst="line">
              <a:avLst/>
            </a:prstGeom>
            <a:noFill/>
            <a:ln w="28575">
              <a:solidFill>
                <a:srgbClr val="FF9966"/>
              </a:solidFill>
              <a:round/>
              <a:headEnd/>
              <a:tailEnd/>
            </a:ln>
          </p:spPr>
          <p:txBody>
            <a:bodyPr/>
            <a:lstStyle/>
            <a:p>
              <a:endParaRPr lang="da-DK"/>
            </a:p>
          </p:txBody>
        </p:sp>
        <p:sp>
          <p:nvSpPr>
            <p:cNvPr id="18497" name="Line 70"/>
            <p:cNvSpPr>
              <a:spLocks noChangeShapeType="1"/>
            </p:cNvSpPr>
            <p:nvPr/>
          </p:nvSpPr>
          <p:spPr bwMode="auto">
            <a:xfrm>
              <a:off x="2009" y="1916"/>
              <a:ext cx="114" cy="54"/>
            </a:xfrm>
            <a:prstGeom prst="line">
              <a:avLst/>
            </a:prstGeom>
            <a:noFill/>
            <a:ln w="28575">
              <a:solidFill>
                <a:srgbClr val="FF9966"/>
              </a:solidFill>
              <a:round/>
              <a:headEnd/>
              <a:tailEnd/>
            </a:ln>
          </p:spPr>
          <p:txBody>
            <a:bodyPr/>
            <a:lstStyle/>
            <a:p>
              <a:endParaRPr lang="da-DK"/>
            </a:p>
          </p:txBody>
        </p:sp>
        <p:sp>
          <p:nvSpPr>
            <p:cNvPr id="18498" name="Line 71"/>
            <p:cNvSpPr>
              <a:spLocks noChangeShapeType="1"/>
            </p:cNvSpPr>
            <p:nvPr/>
          </p:nvSpPr>
          <p:spPr bwMode="auto">
            <a:xfrm>
              <a:off x="2123" y="1970"/>
              <a:ext cx="114" cy="17"/>
            </a:xfrm>
            <a:prstGeom prst="line">
              <a:avLst/>
            </a:prstGeom>
            <a:noFill/>
            <a:ln w="28575">
              <a:solidFill>
                <a:srgbClr val="FF9966"/>
              </a:solidFill>
              <a:round/>
              <a:headEnd/>
              <a:tailEnd/>
            </a:ln>
          </p:spPr>
          <p:txBody>
            <a:bodyPr/>
            <a:lstStyle/>
            <a:p>
              <a:endParaRPr lang="da-DK"/>
            </a:p>
          </p:txBody>
        </p:sp>
        <p:sp>
          <p:nvSpPr>
            <p:cNvPr id="18499" name="Line 72"/>
            <p:cNvSpPr>
              <a:spLocks noChangeShapeType="1"/>
            </p:cNvSpPr>
            <p:nvPr/>
          </p:nvSpPr>
          <p:spPr bwMode="auto">
            <a:xfrm>
              <a:off x="2237" y="1987"/>
              <a:ext cx="114" cy="14"/>
            </a:xfrm>
            <a:prstGeom prst="line">
              <a:avLst/>
            </a:prstGeom>
            <a:noFill/>
            <a:ln w="28575">
              <a:solidFill>
                <a:srgbClr val="FF9966"/>
              </a:solidFill>
              <a:round/>
              <a:headEnd/>
              <a:tailEnd/>
            </a:ln>
          </p:spPr>
          <p:txBody>
            <a:bodyPr/>
            <a:lstStyle/>
            <a:p>
              <a:endParaRPr lang="da-DK"/>
            </a:p>
          </p:txBody>
        </p:sp>
        <p:sp>
          <p:nvSpPr>
            <p:cNvPr id="18500" name="Line 73"/>
            <p:cNvSpPr>
              <a:spLocks noChangeShapeType="1"/>
            </p:cNvSpPr>
            <p:nvPr/>
          </p:nvSpPr>
          <p:spPr bwMode="auto">
            <a:xfrm>
              <a:off x="2351" y="2001"/>
              <a:ext cx="115" cy="25"/>
            </a:xfrm>
            <a:prstGeom prst="line">
              <a:avLst/>
            </a:prstGeom>
            <a:noFill/>
            <a:ln w="28575">
              <a:solidFill>
                <a:srgbClr val="FF9966"/>
              </a:solidFill>
              <a:round/>
              <a:headEnd/>
              <a:tailEnd/>
            </a:ln>
          </p:spPr>
          <p:txBody>
            <a:bodyPr/>
            <a:lstStyle/>
            <a:p>
              <a:endParaRPr lang="da-DK"/>
            </a:p>
          </p:txBody>
        </p:sp>
        <p:sp>
          <p:nvSpPr>
            <p:cNvPr id="18501" name="Line 74"/>
            <p:cNvSpPr>
              <a:spLocks noChangeShapeType="1"/>
            </p:cNvSpPr>
            <p:nvPr/>
          </p:nvSpPr>
          <p:spPr bwMode="auto">
            <a:xfrm>
              <a:off x="2466" y="2026"/>
              <a:ext cx="113" cy="18"/>
            </a:xfrm>
            <a:prstGeom prst="line">
              <a:avLst/>
            </a:prstGeom>
            <a:noFill/>
            <a:ln w="28575">
              <a:solidFill>
                <a:srgbClr val="FF9966"/>
              </a:solidFill>
              <a:round/>
              <a:headEnd/>
              <a:tailEnd/>
            </a:ln>
          </p:spPr>
          <p:txBody>
            <a:bodyPr/>
            <a:lstStyle/>
            <a:p>
              <a:endParaRPr lang="da-DK"/>
            </a:p>
          </p:txBody>
        </p:sp>
        <p:sp>
          <p:nvSpPr>
            <p:cNvPr id="18502" name="Line 75"/>
            <p:cNvSpPr>
              <a:spLocks noChangeShapeType="1"/>
            </p:cNvSpPr>
            <p:nvPr/>
          </p:nvSpPr>
          <p:spPr bwMode="auto">
            <a:xfrm>
              <a:off x="2579" y="2044"/>
              <a:ext cx="116" cy="28"/>
            </a:xfrm>
            <a:prstGeom prst="line">
              <a:avLst/>
            </a:prstGeom>
            <a:noFill/>
            <a:ln w="28575">
              <a:solidFill>
                <a:srgbClr val="FF9966"/>
              </a:solidFill>
              <a:round/>
              <a:headEnd/>
              <a:tailEnd/>
            </a:ln>
          </p:spPr>
          <p:txBody>
            <a:bodyPr/>
            <a:lstStyle/>
            <a:p>
              <a:endParaRPr lang="da-DK"/>
            </a:p>
          </p:txBody>
        </p:sp>
        <p:sp>
          <p:nvSpPr>
            <p:cNvPr id="18503" name="Oval 103"/>
            <p:cNvSpPr>
              <a:spLocks noChangeArrowheads="1"/>
            </p:cNvSpPr>
            <p:nvPr/>
          </p:nvSpPr>
          <p:spPr bwMode="auto">
            <a:xfrm>
              <a:off x="1058" y="1606"/>
              <a:ext cx="70"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04" name="Oval 104"/>
            <p:cNvSpPr>
              <a:spLocks noChangeArrowheads="1"/>
            </p:cNvSpPr>
            <p:nvPr/>
          </p:nvSpPr>
          <p:spPr bwMode="auto">
            <a:xfrm>
              <a:off x="1172" y="1029"/>
              <a:ext cx="70"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05" name="Oval 105"/>
            <p:cNvSpPr>
              <a:spLocks noChangeArrowheads="1"/>
            </p:cNvSpPr>
            <p:nvPr/>
          </p:nvSpPr>
          <p:spPr bwMode="auto">
            <a:xfrm>
              <a:off x="1287" y="1435"/>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06" name="Oval 106"/>
            <p:cNvSpPr>
              <a:spLocks noChangeArrowheads="1"/>
            </p:cNvSpPr>
            <p:nvPr/>
          </p:nvSpPr>
          <p:spPr bwMode="auto">
            <a:xfrm>
              <a:off x="1400" y="1687"/>
              <a:ext cx="72" cy="45"/>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07" name="Oval 107"/>
            <p:cNvSpPr>
              <a:spLocks noChangeArrowheads="1"/>
            </p:cNvSpPr>
            <p:nvPr/>
          </p:nvSpPr>
          <p:spPr bwMode="auto">
            <a:xfrm>
              <a:off x="1515" y="1747"/>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08" name="Oval 108"/>
            <p:cNvSpPr>
              <a:spLocks noChangeArrowheads="1"/>
            </p:cNvSpPr>
            <p:nvPr/>
          </p:nvSpPr>
          <p:spPr bwMode="auto">
            <a:xfrm>
              <a:off x="1629" y="1785"/>
              <a:ext cx="70"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09" name="Oval 109"/>
            <p:cNvSpPr>
              <a:spLocks noChangeArrowheads="1"/>
            </p:cNvSpPr>
            <p:nvPr/>
          </p:nvSpPr>
          <p:spPr bwMode="auto">
            <a:xfrm>
              <a:off x="1743" y="1821"/>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0" name="Oval 110"/>
            <p:cNvSpPr>
              <a:spLocks noChangeArrowheads="1"/>
            </p:cNvSpPr>
            <p:nvPr/>
          </p:nvSpPr>
          <p:spPr bwMode="auto">
            <a:xfrm>
              <a:off x="1857" y="1856"/>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1" name="Oval 111"/>
            <p:cNvSpPr>
              <a:spLocks noChangeArrowheads="1"/>
            </p:cNvSpPr>
            <p:nvPr/>
          </p:nvSpPr>
          <p:spPr bwMode="auto">
            <a:xfrm>
              <a:off x="1971" y="1891"/>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2" name="Oval 112"/>
            <p:cNvSpPr>
              <a:spLocks noChangeArrowheads="1"/>
            </p:cNvSpPr>
            <p:nvPr/>
          </p:nvSpPr>
          <p:spPr bwMode="auto">
            <a:xfrm>
              <a:off x="2085" y="1945"/>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3" name="Oval 113"/>
            <p:cNvSpPr>
              <a:spLocks noChangeArrowheads="1"/>
            </p:cNvSpPr>
            <p:nvPr/>
          </p:nvSpPr>
          <p:spPr bwMode="auto">
            <a:xfrm>
              <a:off x="2200" y="1962"/>
              <a:ext cx="70"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4" name="Oval 114"/>
            <p:cNvSpPr>
              <a:spLocks noChangeArrowheads="1"/>
            </p:cNvSpPr>
            <p:nvPr/>
          </p:nvSpPr>
          <p:spPr bwMode="auto">
            <a:xfrm>
              <a:off x="2313" y="1977"/>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5" name="Oval 115"/>
            <p:cNvSpPr>
              <a:spLocks noChangeArrowheads="1"/>
            </p:cNvSpPr>
            <p:nvPr/>
          </p:nvSpPr>
          <p:spPr bwMode="auto">
            <a:xfrm>
              <a:off x="2427" y="2001"/>
              <a:ext cx="71"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6" name="Oval 116"/>
            <p:cNvSpPr>
              <a:spLocks noChangeArrowheads="1"/>
            </p:cNvSpPr>
            <p:nvPr/>
          </p:nvSpPr>
          <p:spPr bwMode="auto">
            <a:xfrm>
              <a:off x="2543" y="2019"/>
              <a:ext cx="69"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7" name="Oval 117"/>
            <p:cNvSpPr>
              <a:spLocks noChangeArrowheads="1"/>
            </p:cNvSpPr>
            <p:nvPr/>
          </p:nvSpPr>
          <p:spPr bwMode="auto">
            <a:xfrm>
              <a:off x="2657" y="2047"/>
              <a:ext cx="70" cy="46"/>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18" name="Line 148"/>
            <p:cNvSpPr>
              <a:spLocks noChangeShapeType="1"/>
            </p:cNvSpPr>
            <p:nvPr/>
          </p:nvSpPr>
          <p:spPr bwMode="auto">
            <a:xfrm>
              <a:off x="2075" y="1342"/>
              <a:ext cx="174" cy="0"/>
            </a:xfrm>
            <a:prstGeom prst="line">
              <a:avLst/>
            </a:prstGeom>
            <a:noFill/>
            <a:ln w="28575">
              <a:solidFill>
                <a:srgbClr val="FF9966"/>
              </a:solidFill>
              <a:round/>
              <a:headEnd/>
              <a:tailEnd/>
            </a:ln>
          </p:spPr>
          <p:txBody>
            <a:bodyPr/>
            <a:lstStyle/>
            <a:p>
              <a:endParaRPr lang="da-DK"/>
            </a:p>
          </p:txBody>
        </p:sp>
        <p:sp>
          <p:nvSpPr>
            <p:cNvPr id="18519" name="Oval 149"/>
            <p:cNvSpPr>
              <a:spLocks noChangeArrowheads="1"/>
            </p:cNvSpPr>
            <p:nvPr/>
          </p:nvSpPr>
          <p:spPr bwMode="auto">
            <a:xfrm>
              <a:off x="2129" y="1320"/>
              <a:ext cx="60" cy="39"/>
            </a:xfrm>
            <a:prstGeom prst="ellipse">
              <a:avLst/>
            </a:prstGeom>
            <a:solidFill>
              <a:srgbClr val="FF9966"/>
            </a:solidFill>
            <a:ln w="9525">
              <a:solidFill>
                <a:srgbClr val="FF9966"/>
              </a:solidFill>
              <a:round/>
              <a:headEnd/>
              <a:tailEnd/>
            </a:ln>
          </p:spPr>
          <p:txBody>
            <a:bodyPr/>
            <a:lstStyle/>
            <a:p>
              <a:endParaRPr lang="da-DK">
                <a:latin typeface="Calibri" pitchFamily="34" charset="0"/>
              </a:endParaRPr>
            </a:p>
          </p:txBody>
        </p:sp>
        <p:sp>
          <p:nvSpPr>
            <p:cNvPr id="18520" name="Rectangle 150"/>
            <p:cNvSpPr>
              <a:spLocks noChangeArrowheads="1"/>
            </p:cNvSpPr>
            <p:nvPr/>
          </p:nvSpPr>
          <p:spPr bwMode="auto">
            <a:xfrm>
              <a:off x="2275" y="1303"/>
              <a:ext cx="139"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DA</a:t>
              </a:r>
              <a:endParaRPr lang="en-US" sz="1200" b="1">
                <a:latin typeface="Times New Roman" pitchFamily="18" charset="0"/>
                <a:cs typeface="Arial" pitchFamily="34" charset="0"/>
              </a:endParaRPr>
            </a:p>
          </p:txBody>
        </p:sp>
        <p:sp>
          <p:nvSpPr>
            <p:cNvPr id="18521" name="Rectangle 157"/>
            <p:cNvSpPr>
              <a:spLocks noChangeArrowheads="1"/>
            </p:cNvSpPr>
            <p:nvPr/>
          </p:nvSpPr>
          <p:spPr bwMode="auto">
            <a:xfrm>
              <a:off x="897" y="879"/>
              <a:ext cx="474" cy="115"/>
            </a:xfrm>
            <a:prstGeom prst="rect">
              <a:avLst/>
            </a:prstGeom>
            <a:noFill/>
            <a:ln w="9525">
              <a:noFill/>
              <a:miter lim="800000"/>
              <a:headEnd/>
              <a:tailEnd/>
            </a:ln>
          </p:spPr>
          <p:txBody>
            <a:bodyPr wrap="none" lIns="0" tIns="0" rIns="0" bIns="0">
              <a:spAutoFit/>
            </a:bodyPr>
            <a:lstStyle/>
            <a:p>
              <a:r>
                <a:rPr lang="en-US" sz="1200" b="1">
                  <a:solidFill>
                    <a:srgbClr val="FFFFFF"/>
                  </a:solidFill>
                  <a:latin typeface="Times New Roman" pitchFamily="18" charset="0"/>
                  <a:cs typeface="Arial" pitchFamily="34" charset="0"/>
                </a:rPr>
                <a:t>Accumbens</a:t>
              </a:r>
              <a:endParaRPr lang="en-US" sz="1200" b="1">
                <a:latin typeface="Times New Roman" pitchFamily="18" charset="0"/>
                <a:cs typeface="Arial" pitchFamily="34" charset="0"/>
              </a:endParaRPr>
            </a:p>
          </p:txBody>
        </p:sp>
      </p:grpSp>
      <p:sp>
        <p:nvSpPr>
          <p:cNvPr id="18435" name="Text Box 158"/>
          <p:cNvSpPr txBox="1">
            <a:spLocks noChangeArrowheads="1"/>
          </p:cNvSpPr>
          <p:nvPr/>
        </p:nvSpPr>
        <p:spPr bwMode="auto">
          <a:xfrm>
            <a:off x="2867025" y="425450"/>
            <a:ext cx="4567238" cy="769938"/>
          </a:xfrm>
          <a:prstGeom prst="rect">
            <a:avLst/>
          </a:prstGeom>
          <a:noFill/>
          <a:ln w="9525">
            <a:noFill/>
            <a:miter lim="800000"/>
            <a:headEnd/>
            <a:tailEnd/>
          </a:ln>
        </p:spPr>
        <p:txBody>
          <a:bodyPr>
            <a:spAutoFit/>
          </a:bodyPr>
          <a:lstStyle/>
          <a:p>
            <a:r>
              <a:rPr lang="en-US" sz="4400" b="1">
                <a:solidFill>
                  <a:schemeClr val="bg1"/>
                </a:solidFill>
                <a:latin typeface="Times New Roman" pitchFamily="18" charset="0"/>
                <a:cs typeface="Arial" pitchFamily="34" charset="0"/>
              </a:rPr>
              <a:t>Amphetamin</a:t>
            </a:r>
          </a:p>
        </p:txBody>
      </p:sp>
      <p:pic>
        <p:nvPicPr>
          <p:cNvPr id="18436" name="Picture 179" descr="white nida"/>
          <p:cNvPicPr>
            <a:picLocks noChangeAspect="1" noChangeArrowheads="1"/>
          </p:cNvPicPr>
          <p:nvPr/>
        </p:nvPicPr>
        <p:blipFill>
          <a:blip r:embed="rId2" cstate="print"/>
          <a:srcRect/>
          <a:stretch>
            <a:fillRect/>
          </a:stretch>
        </p:blipFill>
        <p:spPr bwMode="auto">
          <a:xfrm>
            <a:off x="8359775" y="6511925"/>
            <a:ext cx="642938" cy="217488"/>
          </a:xfrm>
          <a:prstGeom prst="rect">
            <a:avLst/>
          </a:prstGeom>
          <a:noFill/>
          <a:ln w="9525">
            <a:noFill/>
            <a:miter lim="800000"/>
            <a:headEnd/>
            <a:tailEnd/>
          </a:ln>
        </p:spPr>
      </p:pic>
      <p:pic>
        <p:nvPicPr>
          <p:cNvPr id="18437" name="Picture 42"/>
          <p:cNvPicPr>
            <a:picLocks noChangeAspect="1" noChangeArrowheads="1"/>
          </p:cNvPicPr>
          <p:nvPr/>
        </p:nvPicPr>
        <p:blipFill>
          <a:blip r:embed="rId3" cstate="print"/>
          <a:srcRect/>
          <a:stretch>
            <a:fillRect/>
          </a:stretch>
        </p:blipFill>
        <p:spPr bwMode="auto">
          <a:xfrm>
            <a:off x="250825" y="260350"/>
            <a:ext cx="1225550" cy="1552575"/>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36385"/>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cxnSp>
        <p:nvCxnSpPr>
          <p:cNvPr id="12" name="Lige forbindelse 11"/>
          <p:cNvCxnSpPr/>
          <p:nvPr/>
        </p:nvCxnSpPr>
        <p:spPr>
          <a:xfrm>
            <a:off x="2141730" y="728700"/>
            <a:ext cx="6480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kstboks 12"/>
          <p:cNvSpPr txBox="1"/>
          <p:nvPr/>
        </p:nvSpPr>
        <p:spPr>
          <a:xfrm>
            <a:off x="2636785" y="188640"/>
            <a:ext cx="5130570" cy="523220"/>
          </a:xfrm>
          <a:prstGeom prst="rect">
            <a:avLst/>
          </a:prstGeom>
          <a:noFill/>
        </p:spPr>
        <p:txBody>
          <a:bodyPr wrap="square" rtlCol="0">
            <a:spAutoFit/>
          </a:bodyPr>
          <a:lstStyle/>
          <a:p>
            <a:pPr algn="ctr"/>
            <a:r>
              <a:rPr lang="da-DK" sz="2800" dirty="0">
                <a:solidFill>
                  <a:schemeClr val="bg1"/>
                </a:solidFill>
                <a:latin typeface="Arial" pitchFamily="34" charset="0"/>
                <a:cs typeface="Arial" pitchFamily="34" charset="0"/>
              </a:rPr>
              <a:t>Udvikling af afhængighed </a:t>
            </a:r>
          </a:p>
        </p:txBody>
      </p:sp>
      <p:pic>
        <p:nvPicPr>
          <p:cNvPr id="15" name="Picture 42"/>
          <p:cNvPicPr>
            <a:picLocks noChangeAspect="1" noChangeArrowheads="1"/>
          </p:cNvPicPr>
          <p:nvPr/>
        </p:nvPicPr>
        <p:blipFill>
          <a:blip r:embed="rId2" cstate="print"/>
          <a:srcRect/>
          <a:stretch>
            <a:fillRect/>
          </a:stretch>
        </p:blipFill>
        <p:spPr bwMode="auto">
          <a:xfrm>
            <a:off x="467544" y="260648"/>
            <a:ext cx="1152128" cy="1460898"/>
          </a:xfrm>
          <a:prstGeom prst="rect">
            <a:avLst/>
          </a:prstGeom>
          <a:noFill/>
          <a:ln w="9525">
            <a:noFill/>
            <a:miter lim="800000"/>
            <a:headEnd/>
            <a:tailEnd/>
          </a:ln>
        </p:spPr>
      </p:pic>
      <p:sp>
        <p:nvSpPr>
          <p:cNvPr id="18" name="Tekstboks 17"/>
          <p:cNvSpPr txBox="1"/>
          <p:nvPr/>
        </p:nvSpPr>
        <p:spPr>
          <a:xfrm>
            <a:off x="2321750" y="818710"/>
            <a:ext cx="5490610" cy="923330"/>
          </a:xfrm>
          <a:prstGeom prst="rect">
            <a:avLst/>
          </a:prstGeom>
          <a:noFill/>
        </p:spPr>
        <p:txBody>
          <a:bodyPr wrap="square" rtlCol="0">
            <a:spAutoFit/>
          </a:bodyPr>
          <a:lstStyle/>
          <a:p>
            <a:r>
              <a:rPr lang="da-DK" sz="1800" b="0" dirty="0">
                <a:solidFill>
                  <a:schemeClr val="bg1"/>
                </a:solidFill>
                <a:latin typeface="Arial" pitchFamily="34" charset="0"/>
                <a:ea typeface="Arial Unicode MS" pitchFamily="34" charset="-128"/>
                <a:cs typeface="Arial" pitchFamily="34" charset="0"/>
              </a:rPr>
              <a:t> I takt med at afhængigheden etableres </a:t>
            </a:r>
          </a:p>
          <a:p>
            <a:r>
              <a:rPr lang="da-DK" sz="1800" b="0" dirty="0">
                <a:solidFill>
                  <a:schemeClr val="bg1"/>
                </a:solidFill>
                <a:latin typeface="Arial" pitchFamily="34" charset="0"/>
                <a:ea typeface="Arial Unicode MS" pitchFamily="34" charset="-128"/>
                <a:cs typeface="Arial" pitchFamily="34" charset="0"/>
              </a:rPr>
              <a:t> mindskes afgiften af dopamin. Det bliver i højere </a:t>
            </a:r>
          </a:p>
          <a:p>
            <a:r>
              <a:rPr lang="da-DK" sz="1800" b="0" dirty="0">
                <a:solidFill>
                  <a:schemeClr val="bg1"/>
                </a:solidFill>
                <a:latin typeface="Arial" pitchFamily="34" charset="0"/>
                <a:ea typeface="Arial Unicode MS" pitchFamily="34" charset="-128"/>
                <a:cs typeface="Arial" pitchFamily="34" charset="0"/>
              </a:rPr>
              <a:t> grad den betingede refleks som styrer adfærden. </a:t>
            </a:r>
          </a:p>
        </p:txBody>
      </p:sp>
      <p:pic>
        <p:nvPicPr>
          <p:cNvPr id="21" name="Picture 98"/>
          <p:cNvPicPr>
            <a:picLocks noChangeAspect="1" noChangeArrowheads="1"/>
          </p:cNvPicPr>
          <p:nvPr/>
        </p:nvPicPr>
        <p:blipFill>
          <a:blip r:embed="rId3" cstate="print"/>
          <a:srcRect/>
          <a:stretch>
            <a:fillRect/>
          </a:stretch>
        </p:blipFill>
        <p:spPr bwMode="auto">
          <a:xfrm>
            <a:off x="1061610" y="2708920"/>
            <a:ext cx="1781175" cy="1230313"/>
          </a:xfrm>
          <a:prstGeom prst="rect">
            <a:avLst/>
          </a:prstGeom>
          <a:noFill/>
          <a:ln w="9525">
            <a:noFill/>
            <a:miter lim="800000"/>
            <a:headEnd/>
            <a:tailEnd/>
          </a:ln>
        </p:spPr>
      </p:pic>
      <p:pic>
        <p:nvPicPr>
          <p:cNvPr id="23" name="Picture 100"/>
          <p:cNvPicPr>
            <a:picLocks noChangeAspect="1" noChangeArrowheads="1"/>
          </p:cNvPicPr>
          <p:nvPr/>
        </p:nvPicPr>
        <p:blipFill>
          <a:blip r:embed="rId4" cstate="print"/>
          <a:srcRect/>
          <a:stretch>
            <a:fillRect/>
          </a:stretch>
        </p:blipFill>
        <p:spPr bwMode="auto">
          <a:xfrm>
            <a:off x="1151620" y="4959170"/>
            <a:ext cx="1781175" cy="1303337"/>
          </a:xfrm>
          <a:prstGeom prst="rect">
            <a:avLst/>
          </a:prstGeom>
          <a:noFill/>
          <a:ln w="9525">
            <a:noFill/>
            <a:miter lim="800000"/>
            <a:headEnd/>
            <a:tailEnd/>
          </a:ln>
        </p:spPr>
      </p:pic>
      <p:pic>
        <p:nvPicPr>
          <p:cNvPr id="24" name="Picture 107"/>
          <p:cNvPicPr>
            <a:picLocks noChangeAspect="1" noChangeArrowheads="1"/>
          </p:cNvPicPr>
          <p:nvPr/>
        </p:nvPicPr>
        <p:blipFill>
          <a:blip r:embed="rId5" cstate="print"/>
          <a:srcRect/>
          <a:stretch>
            <a:fillRect/>
          </a:stretch>
        </p:blipFill>
        <p:spPr bwMode="auto">
          <a:xfrm>
            <a:off x="5427095" y="2438890"/>
            <a:ext cx="2025224" cy="1980219"/>
          </a:xfrm>
          <a:prstGeom prst="rect">
            <a:avLst/>
          </a:prstGeom>
          <a:noFill/>
          <a:ln w="9525">
            <a:noFill/>
            <a:miter lim="800000"/>
            <a:headEnd/>
            <a:tailEnd/>
          </a:ln>
        </p:spPr>
      </p:pic>
      <p:pic>
        <p:nvPicPr>
          <p:cNvPr id="25" name="Picture 105"/>
          <p:cNvPicPr>
            <a:picLocks noChangeAspect="1" noChangeArrowheads="1"/>
          </p:cNvPicPr>
          <p:nvPr/>
        </p:nvPicPr>
        <p:blipFill>
          <a:blip r:embed="rId6" cstate="print"/>
          <a:srcRect/>
          <a:stretch>
            <a:fillRect/>
          </a:stretch>
        </p:blipFill>
        <p:spPr bwMode="auto">
          <a:xfrm>
            <a:off x="3131840" y="4374105"/>
            <a:ext cx="1935215" cy="2289148"/>
          </a:xfrm>
          <a:prstGeom prst="rect">
            <a:avLst/>
          </a:prstGeom>
          <a:noFill/>
          <a:ln w="9525">
            <a:noFill/>
            <a:miter lim="800000"/>
            <a:headEnd/>
            <a:tailEnd/>
          </a:ln>
        </p:spPr>
      </p:pic>
      <p:pic>
        <p:nvPicPr>
          <p:cNvPr id="26" name="Picture 109"/>
          <p:cNvPicPr>
            <a:picLocks noChangeAspect="1" noChangeArrowheads="1"/>
          </p:cNvPicPr>
          <p:nvPr/>
        </p:nvPicPr>
        <p:blipFill>
          <a:blip r:embed="rId7" cstate="print"/>
          <a:srcRect/>
          <a:stretch>
            <a:fillRect/>
          </a:stretch>
        </p:blipFill>
        <p:spPr bwMode="auto">
          <a:xfrm>
            <a:off x="5652120" y="4411347"/>
            <a:ext cx="1800200" cy="2110761"/>
          </a:xfrm>
          <a:prstGeom prst="rect">
            <a:avLst/>
          </a:prstGeom>
          <a:noFill/>
          <a:ln w="9525">
            <a:noFill/>
            <a:miter lim="800000"/>
            <a:headEnd/>
            <a:tailEnd/>
          </a:ln>
        </p:spPr>
      </p:pic>
      <p:sp>
        <p:nvSpPr>
          <p:cNvPr id="27" name="Tekstboks 26"/>
          <p:cNvSpPr txBox="1"/>
          <p:nvPr/>
        </p:nvSpPr>
        <p:spPr>
          <a:xfrm>
            <a:off x="1511660" y="2033845"/>
            <a:ext cx="867545" cy="338554"/>
          </a:xfrm>
          <a:prstGeom prst="rect">
            <a:avLst/>
          </a:prstGeom>
          <a:noFill/>
        </p:spPr>
        <p:txBody>
          <a:bodyPr wrap="none" rtlCol="0">
            <a:spAutoFit/>
          </a:bodyPr>
          <a:lstStyle/>
          <a:p>
            <a:r>
              <a:rPr lang="da-DK" sz="1600" b="1" dirty="0">
                <a:solidFill>
                  <a:srgbClr val="FF0000"/>
                </a:solidFill>
              </a:rPr>
              <a:t>Kokain</a:t>
            </a:r>
          </a:p>
        </p:txBody>
      </p:sp>
      <p:sp>
        <p:nvSpPr>
          <p:cNvPr id="28" name="Tekstboks 27"/>
          <p:cNvSpPr txBox="1"/>
          <p:nvPr/>
        </p:nvSpPr>
        <p:spPr>
          <a:xfrm>
            <a:off x="1466655" y="4554125"/>
            <a:ext cx="936475" cy="338554"/>
          </a:xfrm>
          <a:prstGeom prst="rect">
            <a:avLst/>
          </a:prstGeom>
          <a:noFill/>
        </p:spPr>
        <p:txBody>
          <a:bodyPr wrap="none" rtlCol="0">
            <a:spAutoFit/>
          </a:bodyPr>
          <a:lstStyle/>
          <a:p>
            <a:r>
              <a:rPr lang="da-DK" sz="1600" b="1" dirty="0">
                <a:solidFill>
                  <a:srgbClr val="FF0000"/>
                </a:solidFill>
              </a:rPr>
              <a:t>Alkohol</a:t>
            </a:r>
          </a:p>
        </p:txBody>
      </p:sp>
      <p:sp>
        <p:nvSpPr>
          <p:cNvPr id="29" name="Tekstboks 28"/>
          <p:cNvSpPr txBox="1"/>
          <p:nvPr/>
        </p:nvSpPr>
        <p:spPr>
          <a:xfrm>
            <a:off x="3491881" y="1988840"/>
            <a:ext cx="3735414" cy="338554"/>
          </a:xfrm>
          <a:prstGeom prst="rect">
            <a:avLst/>
          </a:prstGeom>
          <a:noFill/>
        </p:spPr>
        <p:txBody>
          <a:bodyPr wrap="square" rtlCol="0">
            <a:spAutoFit/>
          </a:bodyPr>
          <a:lstStyle/>
          <a:p>
            <a:r>
              <a:rPr lang="da-DK" sz="1600" dirty="0">
                <a:solidFill>
                  <a:schemeClr val="bg1"/>
                </a:solidFill>
              </a:rPr>
              <a:t>Kontrol                              Afhængig</a:t>
            </a:r>
          </a:p>
        </p:txBody>
      </p:sp>
      <p:pic>
        <p:nvPicPr>
          <p:cNvPr id="19" name="Picture 104"/>
          <p:cNvPicPr>
            <a:picLocks noChangeAspect="1" noChangeArrowheads="1"/>
          </p:cNvPicPr>
          <p:nvPr/>
        </p:nvPicPr>
        <p:blipFill>
          <a:blip r:embed="rId8" cstate="print"/>
          <a:srcRect/>
          <a:stretch>
            <a:fillRect/>
          </a:stretch>
        </p:blipFill>
        <p:spPr bwMode="auto">
          <a:xfrm>
            <a:off x="3131840" y="2348880"/>
            <a:ext cx="1895956" cy="216024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97426-A00F-FAA9-D9F5-A3A7396AAC41}"/>
            </a:ext>
          </a:extLst>
        </p:cNvPr>
        <p:cNvGrpSpPr/>
        <p:nvPr/>
      </p:nvGrpSpPr>
      <p:grpSpPr>
        <a:xfrm>
          <a:off x="0" y="0"/>
          <a:ext cx="0" cy="0"/>
          <a:chOff x="0" y="0"/>
          <a:chExt cx="0" cy="0"/>
        </a:xfrm>
      </p:grpSpPr>
      <p:graphicFrame>
        <p:nvGraphicFramePr>
          <p:cNvPr id="200706" name="Object 2">
            <a:extLst>
              <a:ext uri="{FF2B5EF4-FFF2-40B4-BE49-F238E27FC236}">
                <a16:creationId xmlns:a16="http://schemas.microsoft.com/office/drawing/2014/main" id="{F31A4E1E-9A27-066B-BCB0-5792DE5FCAEA}"/>
              </a:ext>
            </a:extLst>
          </p:cNvPr>
          <p:cNvGraphicFramePr>
            <a:graphicFrameLocks noChangeAspect="1"/>
          </p:cNvGraphicFramePr>
          <p:nvPr/>
        </p:nvGraphicFramePr>
        <p:xfrm>
          <a:off x="2276745" y="998730"/>
          <a:ext cx="5605462" cy="4419600"/>
        </p:xfrm>
        <a:graphic>
          <a:graphicData uri="http://schemas.openxmlformats.org/presentationml/2006/ole">
            <mc:AlternateContent xmlns:mc="http://schemas.openxmlformats.org/markup-compatibility/2006">
              <mc:Choice xmlns:v="urn:schemas-microsoft-com:vml" Requires="v">
                <p:oleObj name="Bitmapbillede" r:id="rId2" imgW="4657680" imgH="3514680" progId="Paint.Picture">
                  <p:embed/>
                </p:oleObj>
              </mc:Choice>
              <mc:Fallback>
                <p:oleObj name="Bitmapbillede" r:id="rId2" imgW="4657680" imgH="3514680" progId="Paint.Picture">
                  <p:embed/>
                  <p:pic>
                    <p:nvPicPr>
                      <p:cNvPr id="200706" name="Object 2">
                        <a:extLst>
                          <a:ext uri="{FF2B5EF4-FFF2-40B4-BE49-F238E27FC236}">
                            <a16:creationId xmlns:a16="http://schemas.microsoft.com/office/drawing/2014/main" id="{DBCD8F44-A22E-B645-0FF1-0BDEDB0AD252}"/>
                          </a:ext>
                        </a:extLst>
                      </p:cNvPr>
                      <p:cNvPicPr>
                        <a:picLocks noChangeAspect="1" noChangeArrowheads="1"/>
                      </p:cNvPicPr>
                      <p:nvPr/>
                    </p:nvPicPr>
                    <p:blipFill>
                      <a:blip r:embed="rId3"/>
                      <a:srcRect/>
                      <a:stretch>
                        <a:fillRect/>
                      </a:stretch>
                    </p:blipFill>
                    <p:spPr bwMode="auto">
                      <a:xfrm>
                        <a:off x="2276745" y="998730"/>
                        <a:ext cx="560546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973654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0" y="3208"/>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sz="1400" b="0" dirty="0">
              <a:solidFill>
                <a:schemeClr val="bg1"/>
              </a:solidFill>
            </a:endParaRPr>
          </a:p>
        </p:txBody>
      </p:sp>
      <p:sp>
        <p:nvSpPr>
          <p:cNvPr id="280579" name="Text Box 3"/>
          <p:cNvSpPr txBox="1">
            <a:spLocks noChangeArrowheads="1"/>
          </p:cNvSpPr>
          <p:nvPr/>
        </p:nvSpPr>
        <p:spPr bwMode="auto">
          <a:xfrm>
            <a:off x="3124557" y="352735"/>
            <a:ext cx="5184575" cy="584775"/>
          </a:xfrm>
          <a:prstGeom prst="rect">
            <a:avLst/>
          </a:prstGeom>
          <a:noFill/>
          <a:ln w="9525">
            <a:noFill/>
            <a:miter lim="800000"/>
            <a:headEnd/>
            <a:tailEnd/>
          </a:ln>
          <a:effectLst/>
        </p:spPr>
        <p:txBody>
          <a:bodyPr wrap="square">
            <a:spAutoFit/>
          </a:bodyPr>
          <a:lstStyle/>
          <a:p>
            <a:pPr>
              <a:spcBef>
                <a:spcPct val="50000"/>
              </a:spcBef>
            </a:pPr>
            <a:r>
              <a:rPr lang="da-DK" sz="3200" b="0" dirty="0">
                <a:solidFill>
                  <a:schemeClr val="bg1"/>
                </a:solidFill>
              </a:rPr>
              <a:t>        Betinget reflekset</a:t>
            </a:r>
          </a:p>
        </p:txBody>
      </p:sp>
      <p:sp>
        <p:nvSpPr>
          <p:cNvPr id="280580" name="Line 4"/>
          <p:cNvSpPr>
            <a:spLocks noChangeShapeType="1"/>
          </p:cNvSpPr>
          <p:nvPr/>
        </p:nvSpPr>
        <p:spPr bwMode="auto">
          <a:xfrm>
            <a:off x="2186735" y="937510"/>
            <a:ext cx="6461125" cy="0"/>
          </a:xfrm>
          <a:prstGeom prst="line">
            <a:avLst/>
          </a:prstGeom>
          <a:noFill/>
          <a:ln w="19050">
            <a:solidFill>
              <a:schemeClr val="bg1"/>
            </a:solidFill>
            <a:round/>
            <a:headEnd/>
            <a:tailEnd/>
          </a:ln>
          <a:effectLst/>
        </p:spPr>
        <p:txBody>
          <a:bodyPr/>
          <a:lstStyle/>
          <a:p>
            <a:endParaRPr lang="da-DK" sz="1800"/>
          </a:p>
        </p:txBody>
      </p:sp>
      <p:sp>
        <p:nvSpPr>
          <p:cNvPr id="280581" name="Text Box 5"/>
          <p:cNvSpPr txBox="1">
            <a:spLocks noChangeArrowheads="1"/>
          </p:cNvSpPr>
          <p:nvPr/>
        </p:nvSpPr>
        <p:spPr bwMode="auto">
          <a:xfrm>
            <a:off x="1961710" y="1068424"/>
            <a:ext cx="3631122" cy="1554272"/>
          </a:xfrm>
          <a:prstGeom prst="rect">
            <a:avLst/>
          </a:prstGeom>
          <a:noFill/>
          <a:ln w="9525">
            <a:noFill/>
            <a:miter lim="800000"/>
            <a:headEnd/>
            <a:tailEnd/>
          </a:ln>
          <a:effectLst/>
        </p:spPr>
        <p:txBody>
          <a:bodyPr wrap="none">
            <a:spAutoFit/>
          </a:bodyPr>
          <a:lstStyle/>
          <a:p>
            <a:pPr>
              <a:spcAft>
                <a:spcPts val="600"/>
              </a:spcAft>
            </a:pPr>
            <a:r>
              <a:rPr lang="da-DK" sz="2000" b="0" dirty="0">
                <a:solidFill>
                  <a:schemeClr val="bg1"/>
                </a:solidFill>
              </a:rPr>
              <a:t>På betingelse af at vi befinder </a:t>
            </a:r>
          </a:p>
          <a:p>
            <a:pPr>
              <a:spcAft>
                <a:spcPts val="600"/>
              </a:spcAft>
            </a:pPr>
            <a:r>
              <a:rPr lang="da-DK" sz="2000" b="0" dirty="0">
                <a:solidFill>
                  <a:schemeClr val="bg1"/>
                </a:solidFill>
              </a:rPr>
              <a:t>os et sted, hvor der er mad, </a:t>
            </a:r>
          </a:p>
          <a:p>
            <a:pPr>
              <a:spcAft>
                <a:spcPts val="600"/>
              </a:spcAft>
            </a:pPr>
            <a:r>
              <a:rPr lang="da-DK" sz="2000" b="0" dirty="0">
                <a:solidFill>
                  <a:schemeClr val="bg1"/>
                </a:solidFill>
              </a:rPr>
              <a:t>så stiger vores motivation for </a:t>
            </a:r>
          </a:p>
          <a:p>
            <a:pPr>
              <a:spcAft>
                <a:spcPts val="600"/>
              </a:spcAft>
            </a:pPr>
            <a:r>
              <a:rPr lang="da-DK" sz="2000" b="0" dirty="0">
                <a:solidFill>
                  <a:schemeClr val="bg1"/>
                </a:solidFill>
              </a:rPr>
              <a:t>at få noget at spise.  </a:t>
            </a:r>
          </a:p>
        </p:txBody>
      </p:sp>
      <p:pic>
        <p:nvPicPr>
          <p:cNvPr id="6" name="Picture 42"/>
          <p:cNvPicPr>
            <a:picLocks noChangeAspect="1" noChangeArrowheads="1"/>
          </p:cNvPicPr>
          <p:nvPr/>
        </p:nvPicPr>
        <p:blipFill>
          <a:blip r:embed="rId2" cstate="print"/>
          <a:srcRect/>
          <a:stretch>
            <a:fillRect/>
          </a:stretch>
        </p:blipFill>
        <p:spPr bwMode="auto">
          <a:xfrm>
            <a:off x="467544" y="260648"/>
            <a:ext cx="1152128" cy="1460898"/>
          </a:xfrm>
          <a:prstGeom prst="rect">
            <a:avLst/>
          </a:prstGeom>
          <a:noFill/>
          <a:ln w="9525">
            <a:noFill/>
            <a:miter lim="800000"/>
            <a:headEnd/>
            <a:tailEnd/>
          </a:ln>
        </p:spPr>
      </p:pic>
      <p:graphicFrame>
        <p:nvGraphicFramePr>
          <p:cNvPr id="7" name="Object 3">
            <a:extLst>
              <a:ext uri="{FF2B5EF4-FFF2-40B4-BE49-F238E27FC236}">
                <a16:creationId xmlns:a16="http://schemas.microsoft.com/office/drawing/2014/main" id="{A2120194-7A6B-4438-B94D-553AEF4AEC65}"/>
              </a:ext>
            </a:extLst>
          </p:cNvPr>
          <p:cNvGraphicFramePr>
            <a:graphicFrameLocks noChangeAspect="1"/>
          </p:cNvGraphicFramePr>
          <p:nvPr/>
        </p:nvGraphicFramePr>
        <p:xfrm>
          <a:off x="2726795" y="2837274"/>
          <a:ext cx="2540000" cy="3430587"/>
        </p:xfrm>
        <a:graphic>
          <a:graphicData uri="http://schemas.openxmlformats.org/presentationml/2006/ole">
            <mc:AlternateContent xmlns:mc="http://schemas.openxmlformats.org/markup-compatibility/2006">
              <mc:Choice xmlns:v="urn:schemas-microsoft-com:vml" Requires="v">
                <p:oleObj name="Image" r:id="rId3" imgW="5130159" imgH="7098413" progId="">
                  <p:embed/>
                </p:oleObj>
              </mc:Choice>
              <mc:Fallback>
                <p:oleObj name="Image" r:id="rId3" imgW="5130159" imgH="7098413" progId="">
                  <p:embed/>
                  <p:pic>
                    <p:nvPicPr>
                      <p:cNvPr id="7" name="Object 3">
                        <a:extLst>
                          <a:ext uri="{FF2B5EF4-FFF2-40B4-BE49-F238E27FC236}">
                            <a16:creationId xmlns:a16="http://schemas.microsoft.com/office/drawing/2014/main" id="{A2120194-7A6B-4438-B94D-553AEF4AE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795" y="2837274"/>
                        <a:ext cx="2540000" cy="3430587"/>
                      </a:xfrm>
                      <a:prstGeom prst="rect">
                        <a:avLst/>
                      </a:prstGeom>
                      <a:noFill/>
                      <a:ln>
                        <a:noFill/>
                      </a:ln>
                      <a:effectLst/>
                    </p:spPr>
                  </p:pic>
                </p:oleObj>
              </mc:Fallback>
            </mc:AlternateContent>
          </a:graphicData>
        </a:graphic>
      </p:graphicFrame>
      <p:sp>
        <p:nvSpPr>
          <p:cNvPr id="2" name="Tekstfelt 1">
            <a:extLst>
              <a:ext uri="{FF2B5EF4-FFF2-40B4-BE49-F238E27FC236}">
                <a16:creationId xmlns:a16="http://schemas.microsoft.com/office/drawing/2014/main" id="{5AA8C0E1-F9F4-4428-8823-12FC4C4F616F}"/>
              </a:ext>
            </a:extLst>
          </p:cNvPr>
          <p:cNvSpPr txBox="1"/>
          <p:nvPr/>
        </p:nvSpPr>
        <p:spPr>
          <a:xfrm>
            <a:off x="6237185" y="4194085"/>
            <a:ext cx="2655296" cy="1323439"/>
          </a:xfrm>
          <a:prstGeom prst="rect">
            <a:avLst/>
          </a:prstGeom>
          <a:noFill/>
        </p:spPr>
        <p:txBody>
          <a:bodyPr wrap="square" rtlCol="0">
            <a:spAutoFit/>
          </a:bodyPr>
          <a:lstStyle/>
          <a:p>
            <a:r>
              <a:rPr lang="da-DK" sz="2000" b="0" dirty="0">
                <a:solidFill>
                  <a:schemeClr val="bg1"/>
                </a:solidFill>
              </a:rPr>
              <a:t>Motivationen udløses ved at der af givet lidt dopamin til frontallapperne </a:t>
            </a:r>
          </a:p>
        </p:txBody>
      </p:sp>
      <p:sp>
        <p:nvSpPr>
          <p:cNvPr id="3" name="Pil: venstre 2">
            <a:extLst>
              <a:ext uri="{FF2B5EF4-FFF2-40B4-BE49-F238E27FC236}">
                <a16:creationId xmlns:a16="http://schemas.microsoft.com/office/drawing/2014/main" id="{0309674F-C4CB-45C6-B636-D21871D7C8D3}"/>
              </a:ext>
            </a:extLst>
          </p:cNvPr>
          <p:cNvSpPr/>
          <p:nvPr/>
        </p:nvSpPr>
        <p:spPr bwMode="auto">
          <a:xfrm rot="887415">
            <a:off x="5392344" y="4120627"/>
            <a:ext cx="859756" cy="191922"/>
          </a:xfrm>
          <a:prstGeom prst="leftArrow">
            <a:avLst>
              <a:gd name="adj1" fmla="val 50000"/>
              <a:gd name="adj2" fmla="val 5681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98736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da-DK" sz="1800" b="0">
                <a:solidFill>
                  <a:schemeClr val="bg1"/>
                </a:solidFill>
              </a:rPr>
              <a:t> </a:t>
            </a:r>
          </a:p>
        </p:txBody>
      </p:sp>
      <p:sp>
        <p:nvSpPr>
          <p:cNvPr id="236549" name="Line 5"/>
          <p:cNvSpPr>
            <a:spLocks noChangeShapeType="1"/>
          </p:cNvSpPr>
          <p:nvPr/>
        </p:nvSpPr>
        <p:spPr bwMode="auto">
          <a:xfrm>
            <a:off x="1466655" y="1133745"/>
            <a:ext cx="5905500" cy="0"/>
          </a:xfrm>
          <a:prstGeom prst="line">
            <a:avLst/>
          </a:prstGeom>
          <a:noFill/>
          <a:ln w="38100">
            <a:solidFill>
              <a:schemeClr val="bg1"/>
            </a:solidFill>
            <a:round/>
            <a:headEnd/>
            <a:tailEnd/>
          </a:ln>
          <a:effectLst/>
        </p:spPr>
        <p:txBody>
          <a:bodyPr/>
          <a:lstStyle/>
          <a:p>
            <a:endParaRPr lang="da-DK"/>
          </a:p>
        </p:txBody>
      </p:sp>
      <p:pic>
        <p:nvPicPr>
          <p:cNvPr id="6" name="Billede 5" descr="Relateret billede">
            <a:hlinkClick r:id="rId3"/>
          </p:cNvPr>
          <p:cNvPicPr/>
          <p:nvPr/>
        </p:nvPicPr>
        <p:blipFill>
          <a:blip r:embed="rId4" cstate="print"/>
          <a:srcRect/>
          <a:stretch>
            <a:fillRect/>
          </a:stretch>
        </p:blipFill>
        <p:spPr bwMode="auto">
          <a:xfrm>
            <a:off x="566555" y="1583795"/>
            <a:ext cx="4185465" cy="3150350"/>
          </a:xfrm>
          <a:prstGeom prst="rect">
            <a:avLst/>
          </a:prstGeom>
          <a:noFill/>
          <a:ln w="9525">
            <a:noFill/>
            <a:miter lim="800000"/>
            <a:headEnd/>
            <a:tailEnd/>
          </a:ln>
        </p:spPr>
      </p:pic>
      <p:sp>
        <p:nvSpPr>
          <p:cNvPr id="7" name="Tekstboks 6"/>
          <p:cNvSpPr txBox="1"/>
          <p:nvPr/>
        </p:nvSpPr>
        <p:spPr>
          <a:xfrm>
            <a:off x="5202070" y="3519010"/>
            <a:ext cx="3375375" cy="1015663"/>
          </a:xfrm>
          <a:prstGeom prst="rect">
            <a:avLst/>
          </a:prstGeom>
          <a:noFill/>
        </p:spPr>
        <p:txBody>
          <a:bodyPr wrap="square" rtlCol="0">
            <a:spAutoFit/>
          </a:bodyPr>
          <a:lstStyle/>
          <a:p>
            <a:r>
              <a:rPr lang="da-DK" sz="2000" dirty="0">
                <a:solidFill>
                  <a:schemeClr val="bg1"/>
                </a:solidFill>
              </a:rPr>
              <a:t>Mellem de to overflader findes et fedtlag som er hydrofob (vandafskyende)</a:t>
            </a:r>
          </a:p>
        </p:txBody>
      </p:sp>
      <p:sp>
        <p:nvSpPr>
          <p:cNvPr id="8" name="Tekstboks 7"/>
          <p:cNvSpPr txBox="1"/>
          <p:nvPr/>
        </p:nvSpPr>
        <p:spPr>
          <a:xfrm>
            <a:off x="656565" y="5364215"/>
            <a:ext cx="7470831" cy="1200329"/>
          </a:xfrm>
          <a:prstGeom prst="rect">
            <a:avLst/>
          </a:prstGeom>
          <a:noFill/>
        </p:spPr>
        <p:txBody>
          <a:bodyPr wrap="square" rtlCol="0">
            <a:spAutoFit/>
          </a:bodyPr>
          <a:lstStyle/>
          <a:p>
            <a:pPr algn="ctr"/>
            <a:r>
              <a:rPr lang="da-DK" sz="1800" dirty="0">
                <a:solidFill>
                  <a:schemeClr val="bg1"/>
                </a:solidFill>
              </a:rPr>
              <a:t>Alkohol er det eneste kendte organiske opløsningsmiddel, der både kan blande sig med vand og fedt </a:t>
            </a:r>
          </a:p>
          <a:p>
            <a:pPr algn="ctr"/>
            <a:endParaRPr lang="da-DK" sz="1800" dirty="0">
              <a:solidFill>
                <a:schemeClr val="bg1"/>
              </a:solidFill>
            </a:endParaRPr>
          </a:p>
          <a:p>
            <a:pPr algn="ctr"/>
            <a:r>
              <a:rPr lang="da-DK" sz="1800" dirty="0">
                <a:solidFill>
                  <a:schemeClr val="bg1"/>
                </a:solidFill>
              </a:rPr>
              <a:t>Alkohol er det eneste rusmiddel der påvirker alle celler i kroppen</a:t>
            </a:r>
          </a:p>
        </p:txBody>
      </p:sp>
      <p:sp>
        <p:nvSpPr>
          <p:cNvPr id="9" name="Tekstboks 8"/>
          <p:cNvSpPr txBox="1"/>
          <p:nvPr/>
        </p:nvSpPr>
        <p:spPr>
          <a:xfrm>
            <a:off x="5157065" y="1763815"/>
            <a:ext cx="3420380" cy="1323439"/>
          </a:xfrm>
          <a:prstGeom prst="rect">
            <a:avLst/>
          </a:prstGeom>
          <a:noFill/>
        </p:spPr>
        <p:txBody>
          <a:bodyPr wrap="square" rtlCol="0">
            <a:spAutoFit/>
          </a:bodyPr>
          <a:lstStyle/>
          <a:p>
            <a:r>
              <a:rPr lang="da-DK" sz="2000" dirty="0">
                <a:solidFill>
                  <a:schemeClr val="bg1"/>
                </a:solidFill>
              </a:rPr>
              <a:t>Den indre og ydre overflade af cellemembraner er hydrofile (tiltrækker vand)</a:t>
            </a:r>
            <a:endParaRPr lang="da-DK" sz="2000" dirty="0"/>
          </a:p>
        </p:txBody>
      </p:sp>
      <p:sp>
        <p:nvSpPr>
          <p:cNvPr id="10" name="Tekstboks 9"/>
          <p:cNvSpPr txBox="1"/>
          <p:nvPr/>
        </p:nvSpPr>
        <p:spPr>
          <a:xfrm>
            <a:off x="1016605" y="503675"/>
            <a:ext cx="7470831" cy="461665"/>
          </a:xfrm>
          <a:prstGeom prst="rect">
            <a:avLst/>
          </a:prstGeom>
          <a:noFill/>
        </p:spPr>
        <p:txBody>
          <a:bodyPr wrap="square" rtlCol="0">
            <a:spAutoFit/>
          </a:bodyPr>
          <a:lstStyle/>
          <a:p>
            <a:r>
              <a:rPr lang="da-DK" dirty="0">
                <a:solidFill>
                  <a:schemeClr val="bg1"/>
                </a:solidFill>
              </a:rPr>
              <a:t>Alkohol passerer frit ind og ud af alle celler</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sz="1800" b="0">
              <a:solidFill>
                <a:schemeClr val="bg1"/>
              </a:solidFill>
            </a:endParaRPr>
          </a:p>
        </p:txBody>
      </p:sp>
      <p:sp>
        <p:nvSpPr>
          <p:cNvPr id="173059" name="Text Box 3"/>
          <p:cNvSpPr txBox="1">
            <a:spLocks noChangeArrowheads="1"/>
          </p:cNvSpPr>
          <p:nvPr/>
        </p:nvSpPr>
        <p:spPr bwMode="auto">
          <a:xfrm>
            <a:off x="4076700" y="368300"/>
            <a:ext cx="4321175" cy="646331"/>
          </a:xfrm>
          <a:prstGeom prst="rect">
            <a:avLst/>
          </a:prstGeom>
          <a:noFill/>
          <a:ln w="9525">
            <a:noFill/>
            <a:miter lim="800000"/>
            <a:headEnd/>
            <a:tailEnd/>
          </a:ln>
          <a:effectLst/>
        </p:spPr>
        <p:txBody>
          <a:bodyPr>
            <a:spAutoFit/>
          </a:bodyPr>
          <a:lstStyle/>
          <a:p>
            <a:pPr>
              <a:spcBef>
                <a:spcPct val="50000"/>
              </a:spcBef>
            </a:pPr>
            <a:r>
              <a:rPr lang="da-DK" sz="3600" b="1" dirty="0">
                <a:solidFill>
                  <a:schemeClr val="bg1"/>
                </a:solidFill>
                <a:latin typeface="Arial" pitchFamily="34" charset="0"/>
                <a:cs typeface="Arial" pitchFamily="34" charset="0"/>
              </a:rPr>
              <a:t>Nerveceller </a:t>
            </a:r>
          </a:p>
        </p:txBody>
      </p:sp>
      <p:sp>
        <p:nvSpPr>
          <p:cNvPr id="173060" name="Line 4"/>
          <p:cNvSpPr>
            <a:spLocks noChangeShapeType="1"/>
          </p:cNvSpPr>
          <p:nvPr/>
        </p:nvSpPr>
        <p:spPr bwMode="auto">
          <a:xfrm>
            <a:off x="2411413" y="1223963"/>
            <a:ext cx="6461125" cy="0"/>
          </a:xfrm>
          <a:prstGeom prst="line">
            <a:avLst/>
          </a:prstGeom>
          <a:noFill/>
          <a:ln w="19050">
            <a:solidFill>
              <a:schemeClr val="bg1"/>
            </a:solidFill>
            <a:round/>
            <a:headEnd/>
            <a:tailEnd/>
          </a:ln>
          <a:effectLst/>
        </p:spPr>
        <p:txBody>
          <a:bodyPr/>
          <a:lstStyle/>
          <a:p>
            <a:endParaRPr lang="da-DK"/>
          </a:p>
        </p:txBody>
      </p:sp>
      <p:graphicFrame>
        <p:nvGraphicFramePr>
          <p:cNvPr id="173061" name="Object 5"/>
          <p:cNvGraphicFramePr>
            <a:graphicFrameLocks noChangeAspect="1"/>
          </p:cNvGraphicFramePr>
          <p:nvPr/>
        </p:nvGraphicFramePr>
        <p:xfrm>
          <a:off x="395536" y="233363"/>
          <a:ext cx="1389063" cy="2070100"/>
        </p:xfrm>
        <a:graphic>
          <a:graphicData uri="http://schemas.openxmlformats.org/presentationml/2006/ole">
            <mc:AlternateContent xmlns:mc="http://schemas.openxmlformats.org/markup-compatibility/2006">
              <mc:Choice xmlns:v="urn:schemas-microsoft-com:vml" Requires="v">
                <p:oleObj name="Image" r:id="rId2" imgW="2439024" imgH="3633839" progId="">
                  <p:embed/>
                </p:oleObj>
              </mc:Choice>
              <mc:Fallback>
                <p:oleObj name="Image" r:id="rId2" imgW="2439024" imgH="3633839" progId="">
                  <p:embed/>
                  <p:pic>
                    <p:nvPicPr>
                      <p:cNvPr id="17306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3363"/>
                        <a:ext cx="1389063"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3063" name="Picture 7" descr="Synapsesimpel1"/>
          <p:cNvPicPr>
            <a:picLocks noChangeAspect="1" noChangeArrowheads="1"/>
          </p:cNvPicPr>
          <p:nvPr/>
        </p:nvPicPr>
        <p:blipFill>
          <a:blip r:embed="rId4" cstate="print"/>
          <a:srcRect/>
          <a:stretch>
            <a:fillRect/>
          </a:stretch>
        </p:blipFill>
        <p:spPr bwMode="auto">
          <a:xfrm>
            <a:off x="1979712" y="1391526"/>
            <a:ext cx="6958485" cy="5061809"/>
          </a:xfrm>
          <a:prstGeom prst="rect">
            <a:avLst/>
          </a:prstGeom>
          <a:noFill/>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da-DK" sz="2400" b="1" dirty="0">
                <a:latin typeface="Arial" pitchFamily="34" charset="0"/>
                <a:cs typeface="Arial" pitchFamily="34" charset="0"/>
              </a:rPr>
              <a:t>40</a:t>
            </a:r>
          </a:p>
        </p:txBody>
      </p:sp>
      <p:sp>
        <p:nvSpPr>
          <p:cNvPr id="12" name="Line 4"/>
          <p:cNvSpPr>
            <a:spLocks noChangeShapeType="1"/>
          </p:cNvSpPr>
          <p:nvPr/>
        </p:nvSpPr>
        <p:spPr bwMode="auto">
          <a:xfrm>
            <a:off x="2141730" y="1313765"/>
            <a:ext cx="6000750" cy="0"/>
          </a:xfrm>
          <a:prstGeom prst="line">
            <a:avLst/>
          </a:prstGeom>
          <a:noFill/>
          <a:ln w="9525">
            <a:solidFill>
              <a:schemeClr val="bg1"/>
            </a:solidFill>
            <a:round/>
            <a:headEnd/>
            <a:tailEnd/>
          </a:ln>
          <a:effectLst/>
        </p:spPr>
        <p:txBody>
          <a:bodyPr/>
          <a:lstStyle/>
          <a:p>
            <a:endParaRPr lang="da-DK" sz="2400" b="1">
              <a:latin typeface="Arial" pitchFamily="34" charset="0"/>
              <a:cs typeface="Arial" pitchFamily="34" charset="0"/>
            </a:endParaRPr>
          </a:p>
        </p:txBody>
      </p:sp>
      <p:pic>
        <p:nvPicPr>
          <p:cNvPr id="10" name="Picture 41"/>
          <p:cNvPicPr>
            <a:picLocks noChangeAspect="1" noChangeArrowheads="1"/>
          </p:cNvPicPr>
          <p:nvPr/>
        </p:nvPicPr>
        <p:blipFill>
          <a:blip r:embed="rId2" cstate="print"/>
          <a:srcRect/>
          <a:stretch>
            <a:fillRect/>
          </a:stretch>
        </p:blipFill>
        <p:spPr bwMode="auto">
          <a:xfrm>
            <a:off x="44707" y="149678"/>
            <a:ext cx="1421948" cy="1614137"/>
          </a:xfrm>
          <a:prstGeom prst="rect">
            <a:avLst/>
          </a:prstGeom>
          <a:noFill/>
          <a:ln w="9525">
            <a:noFill/>
            <a:miter lim="800000"/>
            <a:headEnd/>
            <a:tailEnd/>
          </a:ln>
        </p:spPr>
      </p:pic>
      <p:sp>
        <p:nvSpPr>
          <p:cNvPr id="14" name="Text Box 4"/>
          <p:cNvSpPr txBox="1">
            <a:spLocks noChangeArrowheads="1"/>
          </p:cNvSpPr>
          <p:nvPr/>
        </p:nvSpPr>
        <p:spPr>
          <a:xfrm>
            <a:off x="2231740" y="278650"/>
            <a:ext cx="5285421"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a-DK" b="0" dirty="0">
                <a:solidFill>
                  <a:schemeClr val="bg1"/>
                </a:solidFill>
                <a:latin typeface="+mj-lt"/>
                <a:ea typeface="+mj-ea"/>
                <a:cs typeface="+mj-cs"/>
              </a:rPr>
              <a:t>The Lancet, vol. 376, november 2010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a-DK" b="0" i="0" u="none" strike="noStrike" kern="1200" cap="none" spc="0" normalizeH="0" baseline="0" noProof="0" dirty="0">
                <a:ln>
                  <a:noFill/>
                </a:ln>
                <a:solidFill>
                  <a:schemeClr val="bg1"/>
                </a:solidFill>
                <a:effectLst/>
                <a:uLnTx/>
                <a:uFillTx/>
                <a:latin typeface="+mj-lt"/>
                <a:ea typeface="+mj-ea"/>
                <a:cs typeface="+mj-cs"/>
              </a:rPr>
              <a:t>Professor David</a:t>
            </a:r>
            <a:r>
              <a:rPr kumimoji="0" lang="da-DK" b="0" i="0" u="none" strike="noStrike" kern="1200" cap="none" spc="0" normalizeH="0" noProof="0" dirty="0">
                <a:ln>
                  <a:noFill/>
                </a:ln>
                <a:solidFill>
                  <a:schemeClr val="bg1"/>
                </a:solidFill>
                <a:effectLst/>
                <a:uLnTx/>
                <a:uFillTx/>
                <a:latin typeface="+mj-lt"/>
                <a:ea typeface="+mj-ea"/>
                <a:cs typeface="+mj-cs"/>
              </a:rPr>
              <a:t> </a:t>
            </a:r>
            <a:r>
              <a:rPr kumimoji="0" lang="da-DK" b="0" i="0" u="none" strike="noStrike" kern="1200" cap="none" spc="0" normalizeH="0" noProof="0" dirty="0" err="1">
                <a:ln>
                  <a:noFill/>
                </a:ln>
                <a:solidFill>
                  <a:schemeClr val="bg1"/>
                </a:solidFill>
                <a:effectLst/>
                <a:uLnTx/>
                <a:uFillTx/>
                <a:latin typeface="+mj-lt"/>
                <a:ea typeface="+mj-ea"/>
                <a:cs typeface="+mj-cs"/>
              </a:rPr>
              <a:t>Nutt</a:t>
            </a:r>
            <a:endParaRPr kumimoji="0" lang="da-DK" b="0" i="0" u="none" strike="noStrike" kern="1200" cap="none" spc="0" normalizeH="0" baseline="0" noProof="0" dirty="0">
              <a:ln>
                <a:noFill/>
              </a:ln>
              <a:solidFill>
                <a:schemeClr val="bg1"/>
              </a:solidFill>
              <a:effectLst/>
              <a:uLnTx/>
              <a:uFillTx/>
              <a:latin typeface="+mj-lt"/>
              <a:ea typeface="+mj-ea"/>
              <a:cs typeface="+mj-cs"/>
            </a:endParaRPr>
          </a:p>
        </p:txBody>
      </p:sp>
      <p:pic>
        <p:nvPicPr>
          <p:cNvPr id="11" name="Billede 10" descr="alcohol harm Lancet.JPG"/>
          <p:cNvPicPr>
            <a:picLocks noChangeAspect="1"/>
          </p:cNvPicPr>
          <p:nvPr/>
        </p:nvPicPr>
        <p:blipFill>
          <a:blip r:embed="rId3" cstate="print"/>
          <a:stretch>
            <a:fillRect/>
          </a:stretch>
        </p:blipFill>
        <p:spPr>
          <a:xfrm>
            <a:off x="431540" y="1898830"/>
            <a:ext cx="8510299" cy="479456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da-DK" sz="1800" b="0">
                <a:solidFill>
                  <a:schemeClr val="bg1"/>
                </a:solidFill>
              </a:rPr>
              <a:t> </a:t>
            </a:r>
          </a:p>
        </p:txBody>
      </p:sp>
      <p:pic>
        <p:nvPicPr>
          <p:cNvPr id="6" name="Pladsholder til ind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88640"/>
            <a:ext cx="8052914" cy="6390710"/>
          </a:xfrm>
          <a:prstGeom prst="rect">
            <a:avLst/>
          </a:prstGeom>
          <a:solidFill>
            <a:schemeClr val="bg1"/>
          </a:solidFill>
        </p:spPr>
      </p:pic>
      <p:sp>
        <p:nvSpPr>
          <p:cNvPr id="7" name="Venstre klammeparentes 6"/>
          <p:cNvSpPr/>
          <p:nvPr/>
        </p:nvSpPr>
        <p:spPr bwMode="auto">
          <a:xfrm>
            <a:off x="4617005" y="548680"/>
            <a:ext cx="180020" cy="157517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8" name="Tekstboks 7"/>
          <p:cNvSpPr txBox="1"/>
          <p:nvPr/>
        </p:nvSpPr>
        <p:spPr>
          <a:xfrm>
            <a:off x="3491880" y="1178750"/>
            <a:ext cx="1395155" cy="276999"/>
          </a:xfrm>
          <a:prstGeom prst="rect">
            <a:avLst/>
          </a:prstGeom>
          <a:noFill/>
        </p:spPr>
        <p:txBody>
          <a:bodyPr wrap="square" rtlCol="0">
            <a:spAutoFit/>
          </a:bodyPr>
          <a:lstStyle/>
          <a:p>
            <a:r>
              <a:rPr lang="da-DK" sz="1200" b="0" dirty="0"/>
              <a:t>Harm to </a:t>
            </a:r>
            <a:r>
              <a:rPr lang="da-DK" sz="1200" b="0" dirty="0" err="1"/>
              <a:t>users</a:t>
            </a:r>
            <a:endParaRPr lang="da-DK" sz="1200" b="0" dirty="0"/>
          </a:p>
        </p:txBody>
      </p:sp>
    </p:spTree>
    <p:extLst>
      <p:ext uri="{BB962C8B-B14F-4D97-AF65-F5344CB8AC3E}">
        <p14:creationId xmlns:p14="http://schemas.microsoft.com/office/powerpoint/2010/main" val="10282442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da-DK" sz="1800" b="0">
              <a:solidFill>
                <a:schemeClr val="bg1"/>
              </a:solidFill>
            </a:endParaRPr>
          </a:p>
        </p:txBody>
      </p:sp>
      <p:sp>
        <p:nvSpPr>
          <p:cNvPr id="3076" name="Line 4"/>
          <p:cNvSpPr>
            <a:spLocks noChangeShapeType="1"/>
          </p:cNvSpPr>
          <p:nvPr/>
        </p:nvSpPr>
        <p:spPr bwMode="auto">
          <a:xfrm>
            <a:off x="2411413" y="1223963"/>
            <a:ext cx="6461125" cy="0"/>
          </a:xfrm>
          <a:prstGeom prst="line">
            <a:avLst/>
          </a:prstGeom>
          <a:noFill/>
          <a:ln w="19050">
            <a:solidFill>
              <a:schemeClr val="bg1"/>
            </a:solidFill>
            <a:round/>
            <a:headEnd/>
            <a:tailEnd/>
          </a:ln>
        </p:spPr>
        <p:txBody>
          <a:bodyPr/>
          <a:lstStyle/>
          <a:p>
            <a:endParaRPr lang="da-DK"/>
          </a:p>
        </p:txBody>
      </p:sp>
      <p:graphicFrame>
        <p:nvGraphicFramePr>
          <p:cNvPr id="3074" name="Object 2"/>
          <p:cNvGraphicFramePr>
            <a:graphicFrameLocks noChangeAspect="1"/>
          </p:cNvGraphicFramePr>
          <p:nvPr/>
        </p:nvGraphicFramePr>
        <p:xfrm>
          <a:off x="431800" y="233363"/>
          <a:ext cx="1389063" cy="2070100"/>
        </p:xfrm>
        <a:graphic>
          <a:graphicData uri="http://schemas.openxmlformats.org/presentationml/2006/ole">
            <mc:AlternateContent xmlns:mc="http://schemas.openxmlformats.org/markup-compatibility/2006">
              <mc:Choice xmlns:v="urn:schemas-microsoft-com:vml" Requires="v">
                <p:oleObj name="Image" r:id="rId2" imgW="2439024" imgH="3633839" progId="">
                  <p:embed/>
                </p:oleObj>
              </mc:Choice>
              <mc:Fallback>
                <p:oleObj name="Image" r:id="rId2" imgW="2439024" imgH="3633839"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33363"/>
                        <a:ext cx="1389063"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3" descr="E:\mjgrow9ca_01.jpg"/>
          <p:cNvPicPr>
            <a:picLocks noChangeAspect="1" noChangeArrowheads="1"/>
          </p:cNvPicPr>
          <p:nvPr/>
        </p:nvPicPr>
        <p:blipFill>
          <a:blip r:embed="rId4" cstate="print"/>
          <a:srcRect/>
          <a:stretch>
            <a:fillRect/>
          </a:stretch>
        </p:blipFill>
        <p:spPr bwMode="auto">
          <a:xfrm>
            <a:off x="1905000" y="1428750"/>
            <a:ext cx="3440113" cy="2355850"/>
          </a:xfrm>
          <a:prstGeom prst="rect">
            <a:avLst/>
          </a:prstGeom>
          <a:noFill/>
          <a:ln w="9525">
            <a:noFill/>
            <a:miter lim="800000"/>
            <a:headEnd/>
            <a:tailEnd/>
          </a:ln>
        </p:spPr>
      </p:pic>
      <p:pic>
        <p:nvPicPr>
          <p:cNvPr id="3078" name="Picture 4" descr="E:\mjgrow9ca_02.jpg"/>
          <p:cNvPicPr>
            <a:picLocks noChangeAspect="1" noChangeArrowheads="1"/>
          </p:cNvPicPr>
          <p:nvPr/>
        </p:nvPicPr>
        <p:blipFill>
          <a:blip r:embed="rId5" cstate="print"/>
          <a:srcRect/>
          <a:stretch>
            <a:fillRect/>
          </a:stretch>
        </p:blipFill>
        <p:spPr bwMode="auto">
          <a:xfrm>
            <a:off x="3816350" y="3384550"/>
            <a:ext cx="3146425" cy="2305050"/>
          </a:xfrm>
          <a:prstGeom prst="rect">
            <a:avLst/>
          </a:prstGeom>
          <a:noFill/>
          <a:ln w="9525">
            <a:noFill/>
            <a:miter lim="800000"/>
            <a:headEnd/>
            <a:tailEnd/>
          </a:ln>
        </p:spPr>
      </p:pic>
      <p:pic>
        <p:nvPicPr>
          <p:cNvPr id="3079" name="Picture 5" descr="E:\mjgrow9ca_03.jpg"/>
          <p:cNvPicPr>
            <a:picLocks noChangeAspect="1" noChangeArrowheads="1"/>
          </p:cNvPicPr>
          <p:nvPr/>
        </p:nvPicPr>
        <p:blipFill>
          <a:blip r:embed="rId6" cstate="print"/>
          <a:srcRect/>
          <a:stretch>
            <a:fillRect/>
          </a:stretch>
        </p:blipFill>
        <p:spPr bwMode="auto">
          <a:xfrm>
            <a:off x="6572250" y="4318000"/>
            <a:ext cx="2360613" cy="2349500"/>
          </a:xfrm>
          <a:prstGeom prst="rect">
            <a:avLst/>
          </a:prstGeom>
          <a:noFill/>
          <a:ln w="9525">
            <a:noFill/>
            <a:miter lim="800000"/>
            <a:headEnd/>
            <a:tailEnd/>
          </a:ln>
        </p:spPr>
      </p:pic>
      <p:sp>
        <p:nvSpPr>
          <p:cNvPr id="3080" name="Tekstboks 9"/>
          <p:cNvSpPr txBox="1">
            <a:spLocks noChangeArrowheads="1"/>
          </p:cNvSpPr>
          <p:nvPr/>
        </p:nvSpPr>
        <p:spPr bwMode="auto">
          <a:xfrm>
            <a:off x="2482850" y="317500"/>
            <a:ext cx="6223000" cy="707886"/>
          </a:xfrm>
          <a:prstGeom prst="rect">
            <a:avLst/>
          </a:prstGeom>
          <a:noFill/>
          <a:ln w="9525">
            <a:noFill/>
            <a:miter lim="800000"/>
            <a:headEnd/>
            <a:tailEnd/>
          </a:ln>
        </p:spPr>
        <p:txBody>
          <a:bodyPr>
            <a:spAutoFit/>
          </a:bodyPr>
          <a:lstStyle/>
          <a:p>
            <a:r>
              <a:rPr lang="da-DK" sz="4000" dirty="0">
                <a:solidFill>
                  <a:schemeClr val="bg1"/>
                </a:solidFill>
              </a:rPr>
              <a:t>         Cannabinol</a:t>
            </a:r>
            <a:endParaRPr lang="da-DK" sz="6600" dirty="0">
              <a:solidFill>
                <a:schemeClr val="bg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da-DK" sz="1800" b="0">
                <a:solidFill>
                  <a:schemeClr val="bg1"/>
                </a:solidFill>
              </a:rPr>
              <a:t> </a:t>
            </a:r>
          </a:p>
        </p:txBody>
      </p:sp>
      <p:sp>
        <p:nvSpPr>
          <p:cNvPr id="236549" name="Line 5"/>
          <p:cNvSpPr>
            <a:spLocks noChangeShapeType="1"/>
          </p:cNvSpPr>
          <p:nvPr/>
        </p:nvSpPr>
        <p:spPr bwMode="auto">
          <a:xfrm>
            <a:off x="2366755" y="1763815"/>
            <a:ext cx="5905500" cy="0"/>
          </a:xfrm>
          <a:prstGeom prst="line">
            <a:avLst/>
          </a:prstGeom>
          <a:noFill/>
          <a:ln w="38100">
            <a:solidFill>
              <a:schemeClr val="bg1"/>
            </a:solidFill>
            <a:round/>
            <a:headEnd/>
            <a:tailEnd/>
          </a:ln>
          <a:effectLst/>
        </p:spPr>
        <p:txBody>
          <a:bodyPr/>
          <a:lstStyle/>
          <a:p>
            <a:endParaRPr lang="da-DK"/>
          </a:p>
        </p:txBody>
      </p:sp>
      <p:sp>
        <p:nvSpPr>
          <p:cNvPr id="236550" name="Text Box 6"/>
          <p:cNvSpPr txBox="1">
            <a:spLocks noChangeArrowheads="1"/>
          </p:cNvSpPr>
          <p:nvPr/>
        </p:nvSpPr>
        <p:spPr bwMode="auto">
          <a:xfrm>
            <a:off x="2951820" y="818710"/>
            <a:ext cx="4429418" cy="4278094"/>
          </a:xfrm>
          <a:prstGeom prst="rect">
            <a:avLst/>
          </a:prstGeom>
          <a:noFill/>
          <a:ln w="9525">
            <a:noFill/>
            <a:miter lim="800000"/>
            <a:headEnd/>
            <a:tailEnd/>
          </a:ln>
          <a:effectLst/>
        </p:spPr>
        <p:txBody>
          <a:bodyPr wrap="none">
            <a:spAutoFit/>
          </a:bodyPr>
          <a:lstStyle/>
          <a:p>
            <a:r>
              <a:rPr lang="da-DK" sz="4000" dirty="0">
                <a:solidFill>
                  <a:schemeClr val="bg1"/>
                </a:solidFill>
              </a:rPr>
              <a:t>Skadeligt forbrug</a:t>
            </a:r>
          </a:p>
          <a:p>
            <a:endParaRPr lang="da-DK" sz="3600" dirty="0">
              <a:solidFill>
                <a:schemeClr val="bg1"/>
              </a:solidFill>
            </a:endParaRPr>
          </a:p>
          <a:p>
            <a:r>
              <a:rPr lang="da-DK" sz="3600" dirty="0">
                <a:solidFill>
                  <a:schemeClr val="bg1"/>
                </a:solidFill>
              </a:rPr>
              <a:t> </a:t>
            </a:r>
          </a:p>
          <a:p>
            <a:r>
              <a:rPr lang="da-DK" sz="3200" b="0" dirty="0">
                <a:solidFill>
                  <a:schemeClr val="bg1"/>
                </a:solidFill>
              </a:rPr>
              <a:t>Det skader os:</a:t>
            </a:r>
          </a:p>
          <a:p>
            <a:r>
              <a:rPr lang="da-DK" sz="3200" b="0" dirty="0">
                <a:solidFill>
                  <a:schemeClr val="bg1"/>
                </a:solidFill>
              </a:rPr>
              <a:t>	fysisk  helbred </a:t>
            </a:r>
          </a:p>
          <a:p>
            <a:r>
              <a:rPr lang="da-DK" sz="3200" b="0" dirty="0">
                <a:solidFill>
                  <a:schemeClr val="bg1"/>
                </a:solidFill>
              </a:rPr>
              <a:t>	psykisk  helbred</a:t>
            </a:r>
          </a:p>
          <a:p>
            <a:r>
              <a:rPr lang="da-DK" sz="3200" b="0" dirty="0">
                <a:solidFill>
                  <a:schemeClr val="bg1"/>
                </a:solidFill>
              </a:rPr>
              <a:t>	socialt </a:t>
            </a:r>
          </a:p>
          <a:p>
            <a:r>
              <a:rPr lang="da-DK" sz="3200" b="0" dirty="0">
                <a:solidFill>
                  <a:schemeClr val="bg1"/>
                </a:solidFill>
              </a:rPr>
              <a:t>	økonomisk</a:t>
            </a:r>
            <a:endParaRPr lang="da-DK" sz="3600" b="0" dirty="0">
              <a:solidFill>
                <a:schemeClr val="bg1"/>
              </a:solidFill>
            </a:endParaRPr>
          </a:p>
        </p:txBody>
      </p:sp>
      <p:pic>
        <p:nvPicPr>
          <p:cNvPr id="6" name="Picture 3" descr="valmuedr"/>
          <p:cNvPicPr>
            <a:picLocks noChangeAspect="1" noChangeArrowheads="1"/>
          </p:cNvPicPr>
          <p:nvPr/>
        </p:nvPicPr>
        <p:blipFill>
          <a:blip r:embed="rId2" cstate="print"/>
          <a:srcRect/>
          <a:stretch>
            <a:fillRect/>
          </a:stretch>
        </p:blipFill>
        <p:spPr bwMode="auto">
          <a:xfrm>
            <a:off x="341530" y="323655"/>
            <a:ext cx="1739900" cy="2573338"/>
          </a:xfrm>
          <a:prstGeom prst="rect">
            <a:avLst/>
          </a:prstGeom>
          <a:noFill/>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sz="1800"/>
          </a:p>
        </p:txBody>
      </p:sp>
      <p:sp>
        <p:nvSpPr>
          <p:cNvPr id="275459" name="Text Box 3"/>
          <p:cNvSpPr txBox="1">
            <a:spLocks noChangeArrowheads="1"/>
          </p:cNvSpPr>
          <p:nvPr/>
        </p:nvSpPr>
        <p:spPr bwMode="auto">
          <a:xfrm>
            <a:off x="3086835" y="1403775"/>
            <a:ext cx="7174726" cy="4939814"/>
          </a:xfrm>
          <a:prstGeom prst="rect">
            <a:avLst/>
          </a:prstGeom>
          <a:noFill/>
          <a:ln w="9525">
            <a:noFill/>
            <a:miter lim="800000"/>
            <a:headEnd/>
            <a:tailEnd/>
          </a:ln>
          <a:effectLst/>
        </p:spPr>
        <p:txBody>
          <a:bodyPr wrap="square">
            <a:spAutoFit/>
          </a:bodyPr>
          <a:lstStyle/>
          <a:p>
            <a:pPr>
              <a:lnSpc>
                <a:spcPct val="125000"/>
              </a:lnSpc>
              <a:buFont typeface="Wingdings" pitchFamily="2" charset="2"/>
              <a:buNone/>
            </a:pPr>
            <a:r>
              <a:rPr lang="da-DK" sz="2800" dirty="0">
                <a:solidFill>
                  <a:schemeClr val="bg1"/>
                </a:solidFill>
              </a:rPr>
              <a:t>Cannabinol består af 85 </a:t>
            </a:r>
          </a:p>
          <a:p>
            <a:pPr>
              <a:lnSpc>
                <a:spcPct val="125000"/>
              </a:lnSpc>
              <a:buFont typeface="Wingdings" pitchFamily="2" charset="2"/>
              <a:buNone/>
            </a:pPr>
            <a:r>
              <a:rPr lang="da-DK" sz="2800" dirty="0">
                <a:solidFill>
                  <a:schemeClr val="bg1"/>
                </a:solidFill>
              </a:rPr>
              <a:t>forskellige </a:t>
            </a:r>
            <a:r>
              <a:rPr lang="da-DK" sz="2800" dirty="0" err="1">
                <a:solidFill>
                  <a:schemeClr val="bg1"/>
                </a:solidFill>
              </a:rPr>
              <a:t>cannabinoler</a:t>
            </a:r>
            <a:r>
              <a:rPr lang="da-DK" sz="2800" dirty="0">
                <a:solidFill>
                  <a:schemeClr val="bg1"/>
                </a:solidFill>
              </a:rPr>
              <a:t>, </a:t>
            </a:r>
          </a:p>
          <a:p>
            <a:pPr>
              <a:lnSpc>
                <a:spcPct val="125000"/>
              </a:lnSpc>
              <a:buFont typeface="Wingdings" pitchFamily="2" charset="2"/>
              <a:buNone/>
            </a:pPr>
            <a:r>
              <a:rPr lang="da-DK" sz="2800" dirty="0">
                <a:solidFill>
                  <a:schemeClr val="bg1"/>
                </a:solidFill>
              </a:rPr>
              <a:t>hvor de vigtigste er:</a:t>
            </a:r>
          </a:p>
          <a:p>
            <a:pPr>
              <a:lnSpc>
                <a:spcPct val="125000"/>
              </a:lnSpc>
              <a:buFont typeface="Wingdings" pitchFamily="2" charset="2"/>
              <a:buNone/>
            </a:pPr>
            <a:r>
              <a:rPr lang="da-DK" sz="2800" dirty="0">
                <a:solidFill>
                  <a:schemeClr val="bg1"/>
                </a:solidFill>
              </a:rPr>
              <a:t> </a:t>
            </a:r>
          </a:p>
          <a:p>
            <a:pPr>
              <a:lnSpc>
                <a:spcPct val="125000"/>
              </a:lnSpc>
              <a:buFont typeface="Wingdings" pitchFamily="2" charset="2"/>
              <a:buNone/>
            </a:pPr>
            <a:r>
              <a:rPr lang="da-DK" sz="2800" dirty="0">
                <a:solidFill>
                  <a:schemeClr val="bg1"/>
                </a:solidFill>
              </a:rPr>
              <a:t> 1.  THC = Tetra-hydro-cannabinol</a:t>
            </a:r>
          </a:p>
          <a:p>
            <a:pPr>
              <a:lnSpc>
                <a:spcPct val="125000"/>
              </a:lnSpc>
              <a:buFont typeface="Wingdings" pitchFamily="2" charset="2"/>
              <a:buNone/>
            </a:pPr>
            <a:r>
              <a:rPr lang="da-DK" sz="2800" dirty="0">
                <a:solidFill>
                  <a:schemeClr val="bg1"/>
                </a:solidFill>
              </a:rPr>
              <a:t> </a:t>
            </a:r>
          </a:p>
          <a:p>
            <a:pPr>
              <a:lnSpc>
                <a:spcPct val="125000"/>
              </a:lnSpc>
              <a:buFont typeface="Wingdings" pitchFamily="2" charset="2"/>
              <a:buNone/>
            </a:pPr>
            <a:r>
              <a:rPr lang="da-DK" sz="2800" dirty="0">
                <a:solidFill>
                  <a:schemeClr val="bg1"/>
                </a:solidFill>
              </a:rPr>
              <a:t> 2.   CBD = Cannabidinol        </a:t>
            </a:r>
          </a:p>
          <a:p>
            <a:pPr>
              <a:lnSpc>
                <a:spcPct val="125000"/>
              </a:lnSpc>
              <a:buFont typeface="Wingdings" pitchFamily="2" charset="2"/>
              <a:buNone/>
            </a:pPr>
            <a:r>
              <a:rPr lang="da-DK" sz="2800" dirty="0">
                <a:solidFill>
                  <a:schemeClr val="bg1"/>
                </a:solidFill>
              </a:rPr>
              <a:t>     </a:t>
            </a:r>
          </a:p>
          <a:p>
            <a:pPr>
              <a:lnSpc>
                <a:spcPct val="125000"/>
              </a:lnSpc>
              <a:buFont typeface="Wingdings" pitchFamily="2" charset="2"/>
              <a:buNone/>
            </a:pPr>
            <a:r>
              <a:rPr lang="da-DK" sz="2800" dirty="0">
                <a:solidFill>
                  <a:schemeClr val="bg1"/>
                </a:solidFill>
              </a:rPr>
              <a:t>      </a:t>
            </a:r>
          </a:p>
        </p:txBody>
      </p:sp>
      <p:sp>
        <p:nvSpPr>
          <p:cNvPr id="275460" name="Text Box 4"/>
          <p:cNvSpPr txBox="1">
            <a:spLocks noChangeArrowheads="1"/>
          </p:cNvSpPr>
          <p:nvPr/>
        </p:nvSpPr>
        <p:spPr bwMode="auto">
          <a:xfrm>
            <a:off x="4617005" y="143635"/>
            <a:ext cx="2164375" cy="584775"/>
          </a:xfrm>
          <a:prstGeom prst="rect">
            <a:avLst/>
          </a:prstGeom>
          <a:noFill/>
          <a:ln w="9525">
            <a:noFill/>
            <a:miter lim="800000"/>
            <a:headEnd/>
            <a:tailEnd/>
          </a:ln>
          <a:effectLst/>
        </p:spPr>
        <p:txBody>
          <a:bodyPr wrap="none">
            <a:spAutoFit/>
          </a:bodyPr>
          <a:lstStyle/>
          <a:p>
            <a:r>
              <a:rPr lang="da-DK" sz="3200" dirty="0" err="1">
                <a:solidFill>
                  <a:schemeClr val="bg1"/>
                </a:solidFill>
              </a:rPr>
              <a:t>Cannabidiol</a:t>
            </a:r>
            <a:endParaRPr lang="da-DK" sz="3200" dirty="0">
              <a:solidFill>
                <a:schemeClr val="bg1"/>
              </a:solidFill>
            </a:endParaRPr>
          </a:p>
        </p:txBody>
      </p:sp>
      <p:sp>
        <p:nvSpPr>
          <p:cNvPr id="275461" name="Line 5"/>
          <p:cNvSpPr>
            <a:spLocks noChangeShapeType="1"/>
          </p:cNvSpPr>
          <p:nvPr/>
        </p:nvSpPr>
        <p:spPr bwMode="auto">
          <a:xfrm>
            <a:off x="2906713" y="773113"/>
            <a:ext cx="5761037" cy="0"/>
          </a:xfrm>
          <a:prstGeom prst="line">
            <a:avLst/>
          </a:prstGeom>
          <a:noFill/>
          <a:ln w="9525">
            <a:solidFill>
              <a:schemeClr val="bg1"/>
            </a:solidFill>
            <a:round/>
            <a:headEnd/>
            <a:tailEnd/>
          </a:ln>
          <a:effectLst/>
        </p:spPr>
        <p:txBody>
          <a:bodyPr/>
          <a:lstStyle/>
          <a:p>
            <a:endParaRPr lang="da-DK"/>
          </a:p>
        </p:txBody>
      </p:sp>
      <p:graphicFrame>
        <p:nvGraphicFramePr>
          <p:cNvPr id="275462" name="Object 6"/>
          <p:cNvGraphicFramePr>
            <a:graphicFrameLocks noChangeAspect="1"/>
          </p:cNvGraphicFramePr>
          <p:nvPr/>
        </p:nvGraphicFramePr>
        <p:xfrm>
          <a:off x="0" y="0"/>
          <a:ext cx="3086100" cy="6858000"/>
        </p:xfrm>
        <a:graphic>
          <a:graphicData uri="http://schemas.openxmlformats.org/presentationml/2006/ole">
            <mc:AlternateContent xmlns:mc="http://schemas.openxmlformats.org/markup-compatibility/2006">
              <mc:Choice xmlns:v="urn:schemas-microsoft-com:vml" Requires="v">
                <p:oleObj name="Image" r:id="rId2" imgW="1664211" imgH="2835366" progId="">
                  <p:embed/>
                </p:oleObj>
              </mc:Choice>
              <mc:Fallback>
                <p:oleObj name="Image" r:id="rId2" imgW="1664211" imgH="2835366"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86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sz="1800" b="0">
              <a:solidFill>
                <a:schemeClr val="bg1"/>
              </a:solidFill>
            </a:endParaRPr>
          </a:p>
        </p:txBody>
      </p:sp>
      <p:sp>
        <p:nvSpPr>
          <p:cNvPr id="139267" name="Text Box 3"/>
          <p:cNvSpPr txBox="1">
            <a:spLocks noChangeArrowheads="1"/>
          </p:cNvSpPr>
          <p:nvPr/>
        </p:nvSpPr>
        <p:spPr bwMode="auto">
          <a:xfrm>
            <a:off x="3086100" y="368300"/>
            <a:ext cx="5310188" cy="579438"/>
          </a:xfrm>
          <a:prstGeom prst="rect">
            <a:avLst/>
          </a:prstGeom>
          <a:noFill/>
          <a:ln w="9525">
            <a:noFill/>
            <a:miter lim="800000"/>
            <a:headEnd/>
            <a:tailEnd/>
          </a:ln>
          <a:effectLst/>
        </p:spPr>
        <p:txBody>
          <a:bodyPr>
            <a:spAutoFit/>
          </a:bodyPr>
          <a:lstStyle/>
          <a:p>
            <a:pPr>
              <a:spcBef>
                <a:spcPct val="50000"/>
              </a:spcBef>
            </a:pPr>
            <a:r>
              <a:rPr lang="da-DK" sz="3200">
                <a:solidFill>
                  <a:schemeClr val="bg1"/>
                </a:solidFill>
              </a:rPr>
              <a:t>Cannabinoide receptorer</a:t>
            </a:r>
          </a:p>
        </p:txBody>
      </p:sp>
      <p:sp>
        <p:nvSpPr>
          <p:cNvPr id="139268" name="Line 4"/>
          <p:cNvSpPr>
            <a:spLocks noChangeShapeType="1"/>
          </p:cNvSpPr>
          <p:nvPr/>
        </p:nvSpPr>
        <p:spPr bwMode="auto">
          <a:xfrm>
            <a:off x="2411413" y="1223963"/>
            <a:ext cx="6461125" cy="0"/>
          </a:xfrm>
          <a:prstGeom prst="line">
            <a:avLst/>
          </a:prstGeom>
          <a:noFill/>
          <a:ln w="19050">
            <a:solidFill>
              <a:schemeClr val="bg1"/>
            </a:solidFill>
            <a:round/>
            <a:headEnd/>
            <a:tailEnd/>
          </a:ln>
          <a:effectLst/>
        </p:spPr>
        <p:txBody>
          <a:bodyPr/>
          <a:lstStyle/>
          <a:p>
            <a:endParaRPr lang="da-DK"/>
          </a:p>
        </p:txBody>
      </p:sp>
      <p:graphicFrame>
        <p:nvGraphicFramePr>
          <p:cNvPr id="139269" name="Object 5"/>
          <p:cNvGraphicFramePr>
            <a:graphicFrameLocks noChangeAspect="1"/>
          </p:cNvGraphicFramePr>
          <p:nvPr/>
        </p:nvGraphicFramePr>
        <p:xfrm>
          <a:off x="431800" y="233363"/>
          <a:ext cx="1389063" cy="2070100"/>
        </p:xfrm>
        <a:graphic>
          <a:graphicData uri="http://schemas.openxmlformats.org/presentationml/2006/ole">
            <mc:AlternateContent xmlns:mc="http://schemas.openxmlformats.org/markup-compatibility/2006">
              <mc:Choice xmlns:v="urn:schemas-microsoft-com:vml" Requires="v">
                <p:oleObj name="Image" r:id="rId2" imgW="2439024" imgH="3633839" progId="">
                  <p:embed/>
                </p:oleObj>
              </mc:Choice>
              <mc:Fallback>
                <p:oleObj name="Image" r:id="rId2" imgW="2439024" imgH="3633839"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33363"/>
                        <a:ext cx="1389063"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9270" name="Text Box 6"/>
          <p:cNvSpPr txBox="1">
            <a:spLocks noChangeArrowheads="1"/>
          </p:cNvSpPr>
          <p:nvPr/>
        </p:nvSpPr>
        <p:spPr bwMode="auto">
          <a:xfrm>
            <a:off x="2996825" y="1223755"/>
            <a:ext cx="5237331" cy="6001643"/>
          </a:xfrm>
          <a:prstGeom prst="rect">
            <a:avLst/>
          </a:prstGeom>
          <a:noFill/>
          <a:ln w="9525">
            <a:noFill/>
            <a:miter lim="800000"/>
            <a:headEnd/>
            <a:tailEnd/>
          </a:ln>
          <a:effectLst/>
        </p:spPr>
        <p:txBody>
          <a:bodyPr wrap="none">
            <a:spAutoFit/>
          </a:bodyPr>
          <a:lstStyle/>
          <a:p>
            <a:r>
              <a:rPr lang="da-DK" sz="3600" b="0" dirty="0">
                <a:solidFill>
                  <a:schemeClr val="bg1"/>
                </a:solidFill>
              </a:rPr>
              <a:t>CB</a:t>
            </a:r>
            <a:r>
              <a:rPr lang="da-DK" sz="3600" b="0" baseline="-25000" dirty="0">
                <a:solidFill>
                  <a:schemeClr val="bg1"/>
                </a:solidFill>
              </a:rPr>
              <a:t>1</a:t>
            </a:r>
            <a:endParaRPr lang="da-DK" sz="3600" b="0" dirty="0">
              <a:solidFill>
                <a:schemeClr val="bg1"/>
              </a:solidFill>
            </a:endParaRPr>
          </a:p>
          <a:p>
            <a:r>
              <a:rPr lang="da-DK" sz="2800" b="0" dirty="0">
                <a:solidFill>
                  <a:schemeClr val="bg1"/>
                </a:solidFill>
              </a:rPr>
              <a:t>	</a:t>
            </a:r>
            <a:r>
              <a:rPr lang="da-DK" b="0" dirty="0">
                <a:solidFill>
                  <a:schemeClr val="bg1"/>
                </a:solidFill>
              </a:rPr>
              <a:t>Frontale </a:t>
            </a:r>
            <a:r>
              <a:rPr lang="da-DK" b="0" dirty="0" err="1">
                <a:solidFill>
                  <a:schemeClr val="bg1"/>
                </a:solidFill>
              </a:rPr>
              <a:t>cortex</a:t>
            </a:r>
            <a:r>
              <a:rPr lang="da-DK" b="0" dirty="0">
                <a:solidFill>
                  <a:schemeClr val="bg1"/>
                </a:solidFill>
              </a:rPr>
              <a:t> </a:t>
            </a:r>
          </a:p>
          <a:p>
            <a:r>
              <a:rPr lang="da-DK" b="0" dirty="0">
                <a:solidFill>
                  <a:schemeClr val="bg1"/>
                </a:solidFill>
              </a:rPr>
              <a:t>		</a:t>
            </a:r>
            <a:r>
              <a:rPr lang="da-DK" sz="2000" b="0" dirty="0">
                <a:solidFill>
                  <a:schemeClr val="bg1"/>
                </a:solidFill>
              </a:rPr>
              <a:t>Følelser</a:t>
            </a:r>
          </a:p>
          <a:p>
            <a:r>
              <a:rPr lang="da-DK" sz="2000" b="0" dirty="0">
                <a:solidFill>
                  <a:schemeClr val="bg1"/>
                </a:solidFill>
              </a:rPr>
              <a:t>		Kognitiv funktion</a:t>
            </a:r>
          </a:p>
          <a:p>
            <a:r>
              <a:rPr lang="da-DK" b="0" dirty="0">
                <a:solidFill>
                  <a:schemeClr val="bg1"/>
                </a:solidFill>
              </a:rPr>
              <a:t>	</a:t>
            </a:r>
            <a:r>
              <a:rPr lang="da-DK" b="0" dirty="0" err="1">
                <a:solidFill>
                  <a:schemeClr val="bg1"/>
                </a:solidFill>
              </a:rPr>
              <a:t>Hippocampus</a:t>
            </a:r>
            <a:endParaRPr lang="da-DK" b="0" dirty="0">
              <a:solidFill>
                <a:schemeClr val="bg1"/>
              </a:solidFill>
            </a:endParaRPr>
          </a:p>
          <a:p>
            <a:r>
              <a:rPr lang="da-DK" b="0" dirty="0">
                <a:solidFill>
                  <a:schemeClr val="bg1"/>
                </a:solidFill>
              </a:rPr>
              <a:t>		</a:t>
            </a:r>
            <a:r>
              <a:rPr lang="da-DK" sz="2000" b="0" dirty="0">
                <a:solidFill>
                  <a:schemeClr val="bg1"/>
                </a:solidFill>
              </a:rPr>
              <a:t>Hukommelse</a:t>
            </a:r>
            <a:endParaRPr lang="da-DK" b="0" dirty="0">
              <a:solidFill>
                <a:schemeClr val="bg1"/>
              </a:solidFill>
            </a:endParaRPr>
          </a:p>
          <a:p>
            <a:r>
              <a:rPr lang="da-DK" b="0" dirty="0">
                <a:solidFill>
                  <a:schemeClr val="bg1"/>
                </a:solidFill>
              </a:rPr>
              <a:t>	</a:t>
            </a:r>
            <a:r>
              <a:rPr lang="da-DK" b="0" dirty="0" err="1">
                <a:solidFill>
                  <a:schemeClr val="bg1"/>
                </a:solidFill>
              </a:rPr>
              <a:t>Cerebellum</a:t>
            </a:r>
            <a:endParaRPr lang="da-DK" b="0" dirty="0">
              <a:solidFill>
                <a:schemeClr val="bg1"/>
              </a:solidFill>
            </a:endParaRPr>
          </a:p>
          <a:p>
            <a:r>
              <a:rPr lang="da-DK" b="0" dirty="0">
                <a:solidFill>
                  <a:schemeClr val="bg1"/>
                </a:solidFill>
              </a:rPr>
              <a:t>		</a:t>
            </a:r>
            <a:r>
              <a:rPr lang="da-DK" sz="2000" b="0" dirty="0">
                <a:solidFill>
                  <a:schemeClr val="bg1"/>
                </a:solidFill>
              </a:rPr>
              <a:t>Koordination af bevægelser </a:t>
            </a:r>
            <a:endParaRPr lang="da-DK" b="0" dirty="0">
              <a:solidFill>
                <a:schemeClr val="bg1"/>
              </a:solidFill>
            </a:endParaRPr>
          </a:p>
          <a:p>
            <a:r>
              <a:rPr lang="da-DK" b="0" dirty="0">
                <a:solidFill>
                  <a:schemeClr val="bg1"/>
                </a:solidFill>
              </a:rPr>
              <a:t>	Perifere autonome fibre</a:t>
            </a:r>
          </a:p>
          <a:p>
            <a:r>
              <a:rPr lang="da-DK" b="0" dirty="0">
                <a:solidFill>
                  <a:schemeClr val="bg1"/>
                </a:solidFill>
              </a:rPr>
              <a:t>		</a:t>
            </a:r>
            <a:r>
              <a:rPr lang="da-DK" sz="2000" b="0" dirty="0">
                <a:solidFill>
                  <a:schemeClr val="bg1"/>
                </a:solidFill>
              </a:rPr>
              <a:t>Øget puls</a:t>
            </a:r>
          </a:p>
          <a:p>
            <a:r>
              <a:rPr lang="da-DK" sz="2000" b="0" dirty="0">
                <a:solidFill>
                  <a:schemeClr val="bg1"/>
                </a:solidFill>
              </a:rPr>
              <a:t>	</a:t>
            </a:r>
            <a:r>
              <a:rPr lang="da-DK" b="0" dirty="0" err="1">
                <a:solidFill>
                  <a:schemeClr val="bg1"/>
                </a:solidFill>
              </a:rPr>
              <a:t>Limbiske</a:t>
            </a:r>
            <a:r>
              <a:rPr lang="da-DK" b="0" dirty="0">
                <a:solidFill>
                  <a:schemeClr val="bg1"/>
                </a:solidFill>
              </a:rPr>
              <a:t> system</a:t>
            </a:r>
            <a:endParaRPr lang="da-DK" sz="2000" b="0" dirty="0">
              <a:solidFill>
                <a:schemeClr val="bg1"/>
              </a:solidFill>
            </a:endParaRPr>
          </a:p>
          <a:p>
            <a:r>
              <a:rPr lang="da-DK" sz="2000" b="0" dirty="0">
                <a:solidFill>
                  <a:schemeClr val="bg1"/>
                </a:solidFill>
              </a:rPr>
              <a:t>		psykoser</a:t>
            </a:r>
            <a:endParaRPr lang="da-DK" b="0" dirty="0">
              <a:solidFill>
                <a:schemeClr val="bg1"/>
              </a:solidFill>
            </a:endParaRPr>
          </a:p>
          <a:p>
            <a:r>
              <a:rPr lang="da-DK" sz="3600" b="0" dirty="0">
                <a:solidFill>
                  <a:schemeClr val="bg1"/>
                </a:solidFill>
              </a:rPr>
              <a:t>CB</a:t>
            </a:r>
            <a:r>
              <a:rPr lang="da-DK" sz="3600" b="0" baseline="-25000" dirty="0">
                <a:solidFill>
                  <a:schemeClr val="bg1"/>
                </a:solidFill>
              </a:rPr>
              <a:t>2</a:t>
            </a:r>
            <a:endParaRPr lang="da-DK" sz="3600" b="0" dirty="0">
              <a:solidFill>
                <a:schemeClr val="bg1"/>
              </a:solidFill>
            </a:endParaRPr>
          </a:p>
          <a:p>
            <a:r>
              <a:rPr lang="da-DK" b="0" dirty="0">
                <a:solidFill>
                  <a:schemeClr val="bg1"/>
                </a:solidFill>
              </a:rPr>
              <a:t>	Immunsystemet </a:t>
            </a:r>
            <a:endParaRPr lang="da-DK" sz="2800" b="0" baseline="-25000" dirty="0">
              <a:solidFill>
                <a:schemeClr val="bg1"/>
              </a:solidFill>
            </a:endParaRPr>
          </a:p>
          <a:p>
            <a:endParaRPr lang="da-DK" sz="2800" dirty="0">
              <a:solidFill>
                <a:schemeClr val="bg1"/>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da-DK" sz="1800" dirty="0"/>
              <a:t> </a:t>
            </a:r>
            <a:endParaRPr lang="da-DK" sz="1800" b="0" dirty="0">
              <a:solidFill>
                <a:schemeClr val="bg1"/>
              </a:solidFill>
            </a:endParaRPr>
          </a:p>
        </p:txBody>
      </p:sp>
      <p:sp>
        <p:nvSpPr>
          <p:cNvPr id="139267" name="Text Box 3"/>
          <p:cNvSpPr txBox="1">
            <a:spLocks noChangeArrowheads="1"/>
          </p:cNvSpPr>
          <p:nvPr/>
        </p:nvSpPr>
        <p:spPr bwMode="auto">
          <a:xfrm>
            <a:off x="3851185" y="368300"/>
            <a:ext cx="2476010" cy="579438"/>
          </a:xfrm>
          <a:prstGeom prst="rect">
            <a:avLst/>
          </a:prstGeom>
          <a:noFill/>
          <a:ln w="9525">
            <a:noFill/>
            <a:miter lim="800000"/>
            <a:headEnd/>
            <a:tailEnd/>
          </a:ln>
          <a:effectLst/>
        </p:spPr>
        <p:txBody>
          <a:bodyPr wrap="square">
            <a:spAutoFit/>
          </a:bodyPr>
          <a:lstStyle/>
          <a:p>
            <a:pPr>
              <a:spcBef>
                <a:spcPct val="50000"/>
              </a:spcBef>
            </a:pPr>
            <a:r>
              <a:rPr lang="da-DK" sz="3200" dirty="0">
                <a:solidFill>
                  <a:schemeClr val="bg1"/>
                </a:solidFill>
              </a:rPr>
              <a:t>Anandamid</a:t>
            </a:r>
          </a:p>
        </p:txBody>
      </p:sp>
      <p:sp>
        <p:nvSpPr>
          <p:cNvPr id="139268" name="Line 4"/>
          <p:cNvSpPr>
            <a:spLocks noChangeShapeType="1"/>
          </p:cNvSpPr>
          <p:nvPr/>
        </p:nvSpPr>
        <p:spPr bwMode="auto">
          <a:xfrm>
            <a:off x="2411413" y="1223963"/>
            <a:ext cx="6461125" cy="0"/>
          </a:xfrm>
          <a:prstGeom prst="line">
            <a:avLst/>
          </a:prstGeom>
          <a:noFill/>
          <a:ln w="19050">
            <a:solidFill>
              <a:schemeClr val="bg1"/>
            </a:solidFill>
            <a:round/>
            <a:headEnd/>
            <a:tailEnd/>
          </a:ln>
          <a:effectLst/>
        </p:spPr>
        <p:txBody>
          <a:bodyPr/>
          <a:lstStyle/>
          <a:p>
            <a:endParaRPr lang="da-DK"/>
          </a:p>
        </p:txBody>
      </p:sp>
      <p:graphicFrame>
        <p:nvGraphicFramePr>
          <p:cNvPr id="139269" name="Object 5"/>
          <p:cNvGraphicFramePr>
            <a:graphicFrameLocks noChangeAspect="1"/>
          </p:cNvGraphicFramePr>
          <p:nvPr/>
        </p:nvGraphicFramePr>
        <p:xfrm>
          <a:off x="431800" y="233363"/>
          <a:ext cx="1389063" cy="2070100"/>
        </p:xfrm>
        <a:graphic>
          <a:graphicData uri="http://schemas.openxmlformats.org/presentationml/2006/ole">
            <mc:AlternateContent xmlns:mc="http://schemas.openxmlformats.org/markup-compatibility/2006">
              <mc:Choice xmlns:v="urn:schemas-microsoft-com:vml" Requires="v">
                <p:oleObj name="Image" r:id="rId2" imgW="2439024" imgH="3633839" progId="">
                  <p:embed/>
                </p:oleObj>
              </mc:Choice>
              <mc:Fallback>
                <p:oleObj name="Image" r:id="rId2" imgW="2439024" imgH="3633839"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33363"/>
                        <a:ext cx="1389063"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9270" name="Text Box 6"/>
          <p:cNvSpPr txBox="1">
            <a:spLocks noChangeArrowheads="1"/>
          </p:cNvSpPr>
          <p:nvPr/>
        </p:nvSpPr>
        <p:spPr bwMode="auto">
          <a:xfrm>
            <a:off x="2384876" y="1403775"/>
            <a:ext cx="5652509" cy="2517612"/>
          </a:xfrm>
          <a:prstGeom prst="rect">
            <a:avLst/>
          </a:prstGeom>
          <a:noFill/>
          <a:ln w="9525">
            <a:noFill/>
            <a:miter lim="800000"/>
            <a:headEnd/>
            <a:tailEnd/>
          </a:ln>
          <a:effectLst/>
        </p:spPr>
        <p:txBody>
          <a:bodyPr wrap="none">
            <a:spAutoFit/>
          </a:bodyPr>
          <a:lstStyle/>
          <a:p>
            <a:r>
              <a:rPr lang="da-DK" sz="2800" b="0" dirty="0">
                <a:solidFill>
                  <a:schemeClr val="bg1"/>
                </a:solidFill>
              </a:rPr>
              <a:t>Det kemiske stof hjernen selv </a:t>
            </a:r>
          </a:p>
          <a:p>
            <a:r>
              <a:rPr lang="da-DK" sz="2800" b="0" dirty="0">
                <a:solidFill>
                  <a:schemeClr val="bg1"/>
                </a:solidFill>
              </a:rPr>
              <a:t>laver der kan aktivere CB</a:t>
            </a:r>
            <a:r>
              <a:rPr lang="da-DK" sz="2800" b="0" baseline="-25000" dirty="0">
                <a:solidFill>
                  <a:schemeClr val="bg1"/>
                </a:solidFill>
              </a:rPr>
              <a:t>1</a:t>
            </a:r>
            <a:r>
              <a:rPr lang="da-DK" sz="2800" b="0" dirty="0">
                <a:solidFill>
                  <a:schemeClr val="bg1"/>
                </a:solidFill>
              </a:rPr>
              <a:t> og CB</a:t>
            </a:r>
            <a:r>
              <a:rPr lang="da-DK" sz="2800" b="0" baseline="-25000" dirty="0">
                <a:solidFill>
                  <a:schemeClr val="bg1"/>
                </a:solidFill>
              </a:rPr>
              <a:t>2 </a:t>
            </a:r>
            <a:endParaRPr lang="da-DK" sz="2800" b="0" dirty="0">
              <a:solidFill>
                <a:schemeClr val="bg1"/>
              </a:solidFill>
            </a:endParaRPr>
          </a:p>
          <a:p>
            <a:r>
              <a:rPr lang="da-DK" sz="2800" b="0" dirty="0">
                <a:solidFill>
                  <a:schemeClr val="bg1"/>
                </a:solidFill>
              </a:rPr>
              <a:t>receptorerne hedder </a:t>
            </a:r>
          </a:p>
          <a:p>
            <a:pPr>
              <a:lnSpc>
                <a:spcPct val="20000"/>
              </a:lnSpc>
            </a:pPr>
            <a:endParaRPr lang="da-DK" sz="2800" b="0" dirty="0">
              <a:solidFill>
                <a:schemeClr val="bg1"/>
              </a:solidFill>
            </a:endParaRPr>
          </a:p>
          <a:p>
            <a:pPr algn="ctr"/>
            <a:r>
              <a:rPr lang="da-DK" sz="4000" b="0" dirty="0">
                <a:solidFill>
                  <a:schemeClr val="bg1"/>
                </a:solidFill>
              </a:rPr>
              <a:t>Anandamid</a:t>
            </a:r>
            <a:r>
              <a:rPr lang="da-DK" sz="2800" dirty="0">
                <a:solidFill>
                  <a:schemeClr val="bg1"/>
                </a:solidFill>
              </a:rPr>
              <a:t> </a:t>
            </a:r>
            <a:r>
              <a:rPr lang="da-DK" dirty="0">
                <a:solidFill>
                  <a:schemeClr val="bg1"/>
                </a:solidFill>
              </a:rPr>
              <a:t>	</a:t>
            </a:r>
            <a:endParaRPr lang="da-DK" sz="2800" baseline="-25000" dirty="0">
              <a:solidFill>
                <a:schemeClr val="bg1"/>
              </a:solidFill>
            </a:endParaRPr>
          </a:p>
          <a:p>
            <a:endParaRPr lang="da-DK" sz="2800" dirty="0">
              <a:solidFill>
                <a:schemeClr val="bg1"/>
              </a:solidFill>
            </a:endParaRPr>
          </a:p>
        </p:txBody>
      </p:sp>
      <p:pic>
        <p:nvPicPr>
          <p:cNvPr id="7" name="Billede 6"/>
          <p:cNvPicPr/>
          <p:nvPr/>
        </p:nvPicPr>
        <p:blipFill>
          <a:blip r:embed="rId4" cstate="print"/>
          <a:srcRect/>
          <a:stretch>
            <a:fillRect/>
          </a:stretch>
        </p:blipFill>
        <p:spPr bwMode="auto">
          <a:xfrm>
            <a:off x="5112060" y="4509120"/>
            <a:ext cx="2385265" cy="1541942"/>
          </a:xfrm>
          <a:prstGeom prst="rect">
            <a:avLst/>
          </a:prstGeom>
          <a:noFill/>
          <a:ln w="9525">
            <a:noFill/>
            <a:miter lim="800000"/>
            <a:headEnd/>
            <a:tailEnd/>
          </a:ln>
        </p:spPr>
      </p:pic>
      <p:sp>
        <p:nvSpPr>
          <p:cNvPr id="8" name="Tekstboks 7"/>
          <p:cNvSpPr txBox="1"/>
          <p:nvPr/>
        </p:nvSpPr>
        <p:spPr>
          <a:xfrm>
            <a:off x="3896925" y="6174305"/>
            <a:ext cx="4725525" cy="461665"/>
          </a:xfrm>
          <a:prstGeom prst="rect">
            <a:avLst/>
          </a:prstGeom>
          <a:solidFill>
            <a:schemeClr val="accent2">
              <a:lumMod val="50000"/>
            </a:schemeClr>
          </a:solidFill>
        </p:spPr>
        <p:txBody>
          <a:bodyPr wrap="square" rtlCol="0">
            <a:spAutoFit/>
          </a:bodyPr>
          <a:lstStyle/>
          <a:p>
            <a:r>
              <a:rPr lang="da-DK" i="1" dirty="0">
                <a:solidFill>
                  <a:schemeClr val="bg1"/>
                </a:solidFill>
              </a:rPr>
              <a:t>  </a:t>
            </a:r>
            <a:r>
              <a:rPr lang="da-DK" i="1" dirty="0" err="1">
                <a:solidFill>
                  <a:schemeClr val="bg1"/>
                </a:solidFill>
              </a:rPr>
              <a:t>N</a:t>
            </a:r>
            <a:r>
              <a:rPr lang="da-DK" dirty="0" err="1">
                <a:solidFill>
                  <a:schemeClr val="bg1"/>
                </a:solidFill>
              </a:rPr>
              <a:t>-arachidonoylethanolamine</a:t>
            </a:r>
            <a:endParaRPr lang="da-DK"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ChangeArrowheads="1"/>
          </p:cNvSpPr>
          <p:nvPr/>
        </p:nvSpPr>
        <p:spPr bwMode="auto">
          <a:xfrm>
            <a:off x="0" y="0"/>
            <a:ext cx="9144000" cy="1179513"/>
          </a:xfrm>
          <a:prstGeom prst="rect">
            <a:avLst/>
          </a:prstGeom>
          <a:solidFill>
            <a:schemeClr val="tx1"/>
          </a:solidFill>
          <a:ln w="9525">
            <a:solidFill>
              <a:schemeClr val="tx1"/>
            </a:solidFill>
            <a:miter lim="800000"/>
            <a:headEnd/>
            <a:tailEnd/>
          </a:ln>
          <a:effectLst/>
        </p:spPr>
        <p:txBody>
          <a:bodyPr wrap="none" anchor="ctr"/>
          <a:lstStyle/>
          <a:p>
            <a:endParaRPr lang="da-DK"/>
          </a:p>
        </p:txBody>
      </p:sp>
      <p:sp>
        <p:nvSpPr>
          <p:cNvPr id="316419" name="Rectangle 3"/>
          <p:cNvSpPr>
            <a:spLocks noChangeArrowheads="1"/>
          </p:cNvSpPr>
          <p:nvPr/>
        </p:nvSpPr>
        <p:spPr bwMode="auto">
          <a:xfrm>
            <a:off x="0" y="5454650"/>
            <a:ext cx="9144000" cy="1403350"/>
          </a:xfrm>
          <a:prstGeom prst="rect">
            <a:avLst/>
          </a:prstGeom>
          <a:solidFill>
            <a:schemeClr val="tx1"/>
          </a:solidFill>
          <a:ln w="9525">
            <a:solidFill>
              <a:schemeClr val="tx1"/>
            </a:solidFill>
            <a:miter lim="800000"/>
            <a:headEnd/>
            <a:tailEnd/>
          </a:ln>
          <a:effectLst/>
        </p:spPr>
        <p:txBody>
          <a:bodyPr wrap="none" anchor="ctr"/>
          <a:lstStyle/>
          <a:p>
            <a:endParaRPr lang="da-DK"/>
          </a:p>
        </p:txBody>
      </p:sp>
      <p:graphicFrame>
        <p:nvGraphicFramePr>
          <p:cNvPr id="316420" name="Object 4"/>
          <p:cNvGraphicFramePr>
            <a:graphicFrameLocks noChangeAspect="1"/>
          </p:cNvGraphicFramePr>
          <p:nvPr/>
        </p:nvGraphicFramePr>
        <p:xfrm>
          <a:off x="0" y="515938"/>
          <a:ext cx="9144000" cy="5827712"/>
        </p:xfrm>
        <a:graphic>
          <a:graphicData uri="http://schemas.openxmlformats.org/presentationml/2006/ole">
            <mc:AlternateContent xmlns:mc="http://schemas.openxmlformats.org/markup-compatibility/2006">
              <mc:Choice xmlns:v="urn:schemas-microsoft-com:vml" Requires="v">
                <p:oleObj name="Image" r:id="rId2" imgW="1991489" imgH="1268974" progId="">
                  <p:embed/>
                </p:oleObj>
              </mc:Choice>
              <mc:Fallback>
                <p:oleObj name="Image" r:id="rId2" imgW="1991489" imgH="1268974"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5938"/>
                        <a:ext cx="9144000" cy="582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6421" name="Rectangle 5"/>
          <p:cNvSpPr>
            <a:spLocks noChangeArrowheads="1"/>
          </p:cNvSpPr>
          <p:nvPr/>
        </p:nvSpPr>
        <p:spPr bwMode="auto">
          <a:xfrm>
            <a:off x="6192180" y="1429216"/>
            <a:ext cx="2070230" cy="4810083"/>
          </a:xfrm>
          <a:prstGeom prst="rect">
            <a:avLst/>
          </a:prstGeom>
          <a:solidFill>
            <a:schemeClr val="tx1"/>
          </a:solidFill>
          <a:ln w="9525">
            <a:solidFill>
              <a:schemeClr val="tx1"/>
            </a:solidFill>
            <a:miter lim="800000"/>
            <a:headEnd/>
            <a:tailEnd/>
          </a:ln>
          <a:effectLst/>
        </p:spPr>
        <p:txBody>
          <a:bodyPr wrap="none" anchor="ctr"/>
          <a:lstStyle/>
          <a:p>
            <a:pPr algn="ctr"/>
            <a:endParaRPr lang="da-DK">
              <a:solidFill>
                <a:schemeClr val="bg1"/>
              </a:solidFill>
            </a:endParaRPr>
          </a:p>
        </p:txBody>
      </p:sp>
      <p:sp>
        <p:nvSpPr>
          <p:cNvPr id="316422" name="Text Box 6"/>
          <p:cNvSpPr txBox="1">
            <a:spLocks noChangeArrowheads="1"/>
          </p:cNvSpPr>
          <p:nvPr/>
        </p:nvSpPr>
        <p:spPr bwMode="auto">
          <a:xfrm>
            <a:off x="6417205" y="1572099"/>
            <a:ext cx="1830950" cy="4524315"/>
          </a:xfrm>
          <a:prstGeom prst="rect">
            <a:avLst/>
          </a:prstGeom>
          <a:noFill/>
          <a:ln w="9525">
            <a:noFill/>
            <a:miter lim="800000"/>
            <a:headEnd/>
            <a:tailEnd/>
          </a:ln>
          <a:effectLst/>
        </p:spPr>
        <p:txBody>
          <a:bodyPr wrap="none">
            <a:spAutoFit/>
          </a:bodyPr>
          <a:lstStyle/>
          <a:p>
            <a:r>
              <a:rPr lang="da-DK" b="0" dirty="0">
                <a:solidFill>
                  <a:schemeClr val="bg1"/>
                </a:solidFill>
              </a:rPr>
              <a:t>Pot</a:t>
            </a:r>
          </a:p>
          <a:p>
            <a:r>
              <a:rPr lang="da-DK" b="0" dirty="0">
                <a:solidFill>
                  <a:schemeClr val="bg1"/>
                </a:solidFill>
              </a:rPr>
              <a:t>Skunk</a:t>
            </a:r>
          </a:p>
          <a:p>
            <a:r>
              <a:rPr lang="da-DK" b="0" dirty="0">
                <a:solidFill>
                  <a:schemeClr val="bg1"/>
                </a:solidFill>
              </a:rPr>
              <a:t>Hash </a:t>
            </a:r>
          </a:p>
          <a:p>
            <a:r>
              <a:rPr lang="da-DK" b="0" dirty="0">
                <a:solidFill>
                  <a:schemeClr val="bg1"/>
                </a:solidFill>
              </a:rPr>
              <a:t>Nol</a:t>
            </a:r>
          </a:p>
          <a:p>
            <a:r>
              <a:rPr lang="da-DK" b="0" dirty="0">
                <a:solidFill>
                  <a:schemeClr val="bg1"/>
                </a:solidFill>
              </a:rPr>
              <a:t>Smør </a:t>
            </a:r>
          </a:p>
          <a:p>
            <a:endParaRPr lang="da-DK" b="0" dirty="0">
              <a:solidFill>
                <a:schemeClr val="bg1"/>
              </a:solidFill>
            </a:endParaRPr>
          </a:p>
          <a:p>
            <a:r>
              <a:rPr lang="da-DK" b="0" dirty="0">
                <a:solidFill>
                  <a:schemeClr val="bg1"/>
                </a:solidFill>
              </a:rPr>
              <a:t>Joint</a:t>
            </a:r>
          </a:p>
          <a:p>
            <a:r>
              <a:rPr lang="da-DK" b="0" dirty="0" err="1">
                <a:solidFill>
                  <a:schemeClr val="bg1"/>
                </a:solidFill>
              </a:rPr>
              <a:t>Thillum</a:t>
            </a:r>
            <a:endParaRPr lang="da-DK" b="0" dirty="0">
              <a:solidFill>
                <a:schemeClr val="bg1"/>
              </a:solidFill>
            </a:endParaRPr>
          </a:p>
          <a:p>
            <a:r>
              <a:rPr lang="da-DK" b="0" dirty="0" err="1">
                <a:solidFill>
                  <a:schemeClr val="bg1"/>
                </a:solidFill>
              </a:rPr>
              <a:t>Tju-bang</a:t>
            </a:r>
            <a:endParaRPr lang="da-DK" b="0" dirty="0">
              <a:solidFill>
                <a:schemeClr val="bg1"/>
              </a:solidFill>
            </a:endParaRPr>
          </a:p>
          <a:p>
            <a:r>
              <a:rPr lang="da-DK" b="0" dirty="0">
                <a:solidFill>
                  <a:schemeClr val="bg1"/>
                </a:solidFill>
              </a:rPr>
              <a:t>Bong</a:t>
            </a:r>
          </a:p>
          <a:p>
            <a:r>
              <a:rPr lang="da-DK" b="0" dirty="0">
                <a:solidFill>
                  <a:schemeClr val="bg1"/>
                </a:solidFill>
              </a:rPr>
              <a:t>Spand</a:t>
            </a:r>
          </a:p>
          <a:p>
            <a:r>
              <a:rPr lang="da-DK" b="0" dirty="0">
                <a:solidFill>
                  <a:schemeClr val="bg1"/>
                </a:solidFill>
              </a:rPr>
              <a:t>Kongelunge</a:t>
            </a:r>
          </a:p>
        </p:txBody>
      </p:sp>
      <p:pic>
        <p:nvPicPr>
          <p:cNvPr id="7" name="Billede 6" descr="http://hjemmedyrker.dk/wp-content/uploads/2012/05/350Cannabis.jpg">
            <a:hlinkClick r:id="rId4"/>
          </p:cNvPr>
          <p:cNvPicPr/>
          <p:nvPr/>
        </p:nvPicPr>
        <p:blipFill>
          <a:blip r:embed="rId5" cstate="print"/>
          <a:srcRect/>
          <a:stretch>
            <a:fillRect/>
          </a:stretch>
        </p:blipFill>
        <p:spPr bwMode="auto">
          <a:xfrm>
            <a:off x="1151620" y="4869161"/>
            <a:ext cx="2070230" cy="1395154"/>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ktangel 10"/>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cxnSp>
        <p:nvCxnSpPr>
          <p:cNvPr id="3" name="Lige forbindelse 2"/>
          <p:cNvCxnSpPr/>
          <p:nvPr/>
        </p:nvCxnSpPr>
        <p:spPr>
          <a:xfrm>
            <a:off x="428596" y="1000108"/>
            <a:ext cx="8429684" cy="0"/>
          </a:xfrm>
          <a:prstGeom prst="line">
            <a:avLst/>
          </a:prstGeom>
          <a:ln>
            <a:solidFill>
              <a:schemeClr val="bg1"/>
            </a:solidFill>
            <a:headEnd w="lg" len="med"/>
          </a:ln>
        </p:spPr>
        <p:style>
          <a:lnRef idx="1">
            <a:schemeClr val="accent1"/>
          </a:lnRef>
          <a:fillRef idx="0">
            <a:schemeClr val="accent1"/>
          </a:fillRef>
          <a:effectRef idx="0">
            <a:schemeClr val="accent1"/>
          </a:effectRef>
          <a:fontRef idx="minor">
            <a:schemeClr val="tx1"/>
          </a:fontRef>
        </p:style>
      </p:cxnSp>
      <p:cxnSp>
        <p:nvCxnSpPr>
          <p:cNvPr id="4" name="Lige forbindelse 3"/>
          <p:cNvCxnSpPr/>
          <p:nvPr/>
        </p:nvCxnSpPr>
        <p:spPr>
          <a:xfrm>
            <a:off x="428596" y="6429396"/>
            <a:ext cx="8429684" cy="0"/>
          </a:xfrm>
          <a:prstGeom prst="line">
            <a:avLst/>
          </a:prstGeom>
          <a:ln>
            <a:solidFill>
              <a:schemeClr val="bg1"/>
            </a:solidFill>
            <a:headEnd w="lg" len="med"/>
          </a:ln>
        </p:spPr>
        <p:style>
          <a:lnRef idx="1">
            <a:schemeClr val="accent1"/>
          </a:lnRef>
          <a:fillRef idx="0">
            <a:schemeClr val="accent1"/>
          </a:fillRef>
          <a:effectRef idx="0">
            <a:schemeClr val="accent1"/>
          </a:effectRef>
          <a:fontRef idx="minor">
            <a:schemeClr val="tx1"/>
          </a:fontRef>
        </p:style>
      </p:cxnSp>
      <p:sp>
        <p:nvSpPr>
          <p:cNvPr id="5" name="Tekstboks 4"/>
          <p:cNvSpPr txBox="1"/>
          <p:nvPr/>
        </p:nvSpPr>
        <p:spPr>
          <a:xfrm>
            <a:off x="1928794" y="214290"/>
            <a:ext cx="6786610" cy="424732"/>
          </a:xfrm>
          <a:prstGeom prst="rect">
            <a:avLst/>
          </a:prstGeom>
          <a:noFill/>
        </p:spPr>
        <p:txBody>
          <a:bodyPr wrap="square" rtlCol="0">
            <a:spAutoFit/>
          </a:bodyPr>
          <a:lstStyle/>
          <a:p>
            <a:pPr marL="862013" indent="-741363">
              <a:lnSpc>
                <a:spcPct val="90000"/>
              </a:lnSpc>
            </a:pPr>
            <a:r>
              <a:rPr lang="da-DK" dirty="0">
                <a:solidFill>
                  <a:schemeClr val="bg1"/>
                </a:solidFill>
              </a:rPr>
              <a:t>Afhængighed er som andre sygdomme</a:t>
            </a:r>
          </a:p>
        </p:txBody>
      </p:sp>
      <p:sp>
        <p:nvSpPr>
          <p:cNvPr id="6" name="Text Box 24"/>
          <p:cNvSpPr txBox="1">
            <a:spLocks noChangeArrowheads="1"/>
          </p:cNvSpPr>
          <p:nvPr/>
        </p:nvSpPr>
        <p:spPr bwMode="auto">
          <a:xfrm>
            <a:off x="714348" y="1142984"/>
            <a:ext cx="8143932" cy="1200329"/>
          </a:xfrm>
          <a:prstGeom prst="rect">
            <a:avLst/>
          </a:prstGeom>
          <a:noFill/>
          <a:ln w="9525">
            <a:noFill/>
            <a:miter lim="800000"/>
            <a:headEnd/>
            <a:tailEnd/>
          </a:ln>
        </p:spPr>
        <p:txBody>
          <a:bodyPr wrap="square">
            <a:spAutoFit/>
          </a:bodyPr>
          <a:lstStyle/>
          <a:p>
            <a:pPr marL="2233613" lvl="3" indent="-741363">
              <a:lnSpc>
                <a:spcPct val="90000"/>
              </a:lnSpc>
              <a:buFont typeface="Arial" pitchFamily="34" charset="0"/>
              <a:buChar char="•"/>
            </a:pPr>
            <a:r>
              <a:rPr lang="da-DK" sz="2000" dirty="0">
                <a:solidFill>
                  <a:schemeClr val="bg1"/>
                </a:solidFill>
              </a:rPr>
              <a:t>Det kan forebygges </a:t>
            </a:r>
          </a:p>
          <a:p>
            <a:pPr marL="2233613" lvl="3" indent="-741363">
              <a:lnSpc>
                <a:spcPct val="90000"/>
              </a:lnSpc>
              <a:buFont typeface="Arial" pitchFamily="34" charset="0"/>
              <a:buChar char="•"/>
            </a:pPr>
            <a:r>
              <a:rPr lang="da-DK" sz="2000" dirty="0">
                <a:solidFill>
                  <a:schemeClr val="bg1"/>
                </a:solidFill>
              </a:rPr>
              <a:t>Det kan behandles</a:t>
            </a:r>
          </a:p>
          <a:p>
            <a:pPr marL="2233613" lvl="3" indent="-741363">
              <a:lnSpc>
                <a:spcPct val="90000"/>
              </a:lnSpc>
              <a:buFont typeface="Arial" pitchFamily="34" charset="0"/>
              <a:buChar char="•"/>
            </a:pPr>
            <a:r>
              <a:rPr lang="da-DK" sz="2000" dirty="0">
                <a:solidFill>
                  <a:schemeClr val="bg1"/>
                </a:solidFill>
              </a:rPr>
              <a:t>Der ses ændre i biologiske forhold </a:t>
            </a:r>
          </a:p>
          <a:p>
            <a:pPr marL="2233613" lvl="3" indent="-741363">
              <a:lnSpc>
                <a:spcPct val="90000"/>
              </a:lnSpc>
              <a:buFont typeface="Arial" pitchFamily="34" charset="0"/>
              <a:buChar char="•"/>
            </a:pPr>
            <a:r>
              <a:rPr lang="da-DK" sz="2000" dirty="0">
                <a:solidFill>
                  <a:schemeClr val="bg1"/>
                </a:solidFill>
              </a:rPr>
              <a:t>Hvis ubehandlet kan det vare hele livet</a:t>
            </a:r>
          </a:p>
        </p:txBody>
      </p:sp>
      <p:grpSp>
        <p:nvGrpSpPr>
          <p:cNvPr id="2" name="Group 22"/>
          <p:cNvGrpSpPr>
            <a:grpSpLocks/>
          </p:cNvGrpSpPr>
          <p:nvPr/>
        </p:nvGrpSpPr>
        <p:grpSpPr bwMode="auto">
          <a:xfrm>
            <a:off x="323528" y="2636912"/>
            <a:ext cx="8447088" cy="2669123"/>
            <a:chOff x="237" y="1837"/>
            <a:chExt cx="5321" cy="1581"/>
          </a:xfrm>
        </p:grpSpPr>
        <p:sp>
          <p:nvSpPr>
            <p:cNvPr id="8" name="Text Box 7"/>
            <p:cNvSpPr txBox="1">
              <a:spLocks noChangeArrowheads="1"/>
            </p:cNvSpPr>
            <p:nvPr/>
          </p:nvSpPr>
          <p:spPr bwMode="auto">
            <a:xfrm>
              <a:off x="2851" y="2291"/>
              <a:ext cx="116" cy="201"/>
            </a:xfrm>
            <a:prstGeom prst="rect">
              <a:avLst/>
            </a:prstGeom>
            <a:noFill/>
            <a:ln w="9525">
              <a:noFill/>
              <a:miter lim="800000"/>
              <a:headEnd/>
              <a:tailEnd/>
            </a:ln>
          </p:spPr>
          <p:txBody>
            <a:bodyPr wrap="none">
              <a:spAutoFit/>
            </a:bodyPr>
            <a:lstStyle/>
            <a:p>
              <a:endParaRPr lang="da-DK" sz="1600" b="1">
                <a:solidFill>
                  <a:schemeClr val="bg1"/>
                </a:solidFill>
                <a:latin typeface="Times" pitchFamily="18" charset="0"/>
                <a:ea typeface="Osaka" pitchFamily="48" charset="-128"/>
              </a:endParaRPr>
            </a:p>
          </p:txBody>
        </p:sp>
        <p:sp>
          <p:nvSpPr>
            <p:cNvPr id="9" name="Freeform 10"/>
            <p:cNvSpPr>
              <a:spLocks/>
            </p:cNvSpPr>
            <p:nvPr/>
          </p:nvSpPr>
          <p:spPr bwMode="auto">
            <a:xfrm>
              <a:off x="985" y="2455"/>
              <a:ext cx="28" cy="25"/>
            </a:xfrm>
            <a:custGeom>
              <a:avLst/>
              <a:gdLst>
                <a:gd name="T0" fmla="*/ 11 w 35"/>
                <a:gd name="T1" fmla="*/ 0 h 31"/>
                <a:gd name="T2" fmla="*/ 5 w 35"/>
                <a:gd name="T3" fmla="*/ 3 h 31"/>
                <a:gd name="T4" fmla="*/ 4 w 35"/>
                <a:gd name="T5" fmla="*/ 13 h 31"/>
                <a:gd name="T6" fmla="*/ 11 w 35"/>
                <a:gd name="T7" fmla="*/ 0 h 31"/>
                <a:gd name="T8" fmla="*/ 0 60000 65536"/>
                <a:gd name="T9" fmla="*/ 0 60000 65536"/>
                <a:gd name="T10" fmla="*/ 0 60000 65536"/>
                <a:gd name="T11" fmla="*/ 0 60000 65536"/>
                <a:gd name="T12" fmla="*/ 0 w 35"/>
                <a:gd name="T13" fmla="*/ 0 h 31"/>
                <a:gd name="T14" fmla="*/ 35 w 35"/>
                <a:gd name="T15" fmla="*/ 31 h 31"/>
              </a:gdLst>
              <a:ahLst/>
              <a:cxnLst>
                <a:cxn ang="T8">
                  <a:pos x="T0" y="T1"/>
                </a:cxn>
                <a:cxn ang="T9">
                  <a:pos x="T2" y="T3"/>
                </a:cxn>
                <a:cxn ang="T10">
                  <a:pos x="T4" y="T5"/>
                </a:cxn>
                <a:cxn ang="T11">
                  <a:pos x="T6" y="T7"/>
                </a:cxn>
              </a:cxnLst>
              <a:rect l="T12" t="T13" r="T14" b="T15"/>
              <a:pathLst>
                <a:path w="35" h="31">
                  <a:moveTo>
                    <a:pt x="29" y="0"/>
                  </a:moveTo>
                  <a:cubicBezTo>
                    <a:pt x="15" y="5"/>
                    <a:pt x="21" y="2"/>
                    <a:pt x="11" y="8"/>
                  </a:cubicBezTo>
                  <a:cubicBezTo>
                    <a:pt x="6" y="22"/>
                    <a:pt x="0" y="25"/>
                    <a:pt x="10" y="31"/>
                  </a:cubicBezTo>
                  <a:cubicBezTo>
                    <a:pt x="23" y="29"/>
                    <a:pt x="35" y="13"/>
                    <a:pt x="29" y="0"/>
                  </a:cubicBezTo>
                  <a:close/>
                </a:path>
              </a:pathLst>
            </a:custGeom>
            <a:solidFill>
              <a:srgbClr val="0000FF">
                <a:alpha val="50195"/>
              </a:srgbClr>
            </a:solidFill>
            <a:ln w="9525">
              <a:noFill/>
              <a:round/>
              <a:headEnd/>
              <a:tailEnd/>
            </a:ln>
          </p:spPr>
          <p:txBody>
            <a:bodyPr/>
            <a:lstStyle/>
            <a:p>
              <a:endParaRPr lang="da-DK" sz="1800">
                <a:solidFill>
                  <a:schemeClr val="bg1"/>
                </a:solidFill>
              </a:endParaRPr>
            </a:p>
          </p:txBody>
        </p:sp>
        <p:sp>
          <p:nvSpPr>
            <p:cNvPr id="10" name="Text Box 26"/>
            <p:cNvSpPr txBox="1">
              <a:spLocks noChangeArrowheads="1"/>
            </p:cNvSpPr>
            <p:nvPr/>
          </p:nvSpPr>
          <p:spPr bwMode="auto">
            <a:xfrm>
              <a:off x="545" y="1837"/>
              <a:ext cx="1635" cy="334"/>
            </a:xfrm>
            <a:prstGeom prst="rect">
              <a:avLst/>
            </a:prstGeom>
            <a:noFill/>
            <a:ln w="9525">
              <a:noFill/>
              <a:miter lim="800000"/>
              <a:headEnd/>
              <a:tailEnd/>
            </a:ln>
          </p:spPr>
          <p:txBody>
            <a:bodyPr wrap="none">
              <a:spAutoFit/>
            </a:bodyPr>
            <a:lstStyle/>
            <a:p>
              <a:pPr algn="ctr">
                <a:lnSpc>
                  <a:spcPct val="85000"/>
                </a:lnSpc>
              </a:pPr>
              <a:r>
                <a:rPr lang="en-US" sz="1800">
                  <a:solidFill>
                    <a:schemeClr val="bg1"/>
                  </a:solidFill>
                  <a:ea typeface="Osaka" pitchFamily="48" charset="-128"/>
                </a:rPr>
                <a:t>Nedsat metabolisme</a:t>
              </a:r>
            </a:p>
            <a:p>
              <a:pPr algn="ctr">
                <a:lnSpc>
                  <a:spcPct val="85000"/>
                </a:lnSpc>
              </a:pPr>
              <a:r>
                <a:rPr lang="en-US" sz="1800">
                  <a:solidFill>
                    <a:schemeClr val="bg1"/>
                  </a:solidFill>
                  <a:ea typeface="Osaka" pitchFamily="48" charset="-128"/>
                </a:rPr>
                <a:t>hos alkoholmisbruger</a:t>
              </a:r>
            </a:p>
          </p:txBody>
        </p:sp>
        <p:pic>
          <p:nvPicPr>
            <p:cNvPr id="12" name="Picture 36"/>
            <p:cNvPicPr>
              <a:picLocks noChangeAspect="1" noChangeArrowheads="1"/>
            </p:cNvPicPr>
            <p:nvPr/>
          </p:nvPicPr>
          <p:blipFill>
            <a:blip r:embed="rId3" cstate="print"/>
            <a:srcRect/>
            <a:stretch>
              <a:fillRect/>
            </a:stretch>
          </p:blipFill>
          <p:spPr bwMode="auto">
            <a:xfrm>
              <a:off x="2790" y="2218"/>
              <a:ext cx="216" cy="1200"/>
            </a:xfrm>
            <a:prstGeom prst="rect">
              <a:avLst/>
            </a:prstGeom>
            <a:noFill/>
            <a:ln w="9525">
              <a:noFill/>
              <a:miter lim="800000"/>
              <a:headEnd/>
              <a:tailEnd/>
            </a:ln>
          </p:spPr>
        </p:pic>
        <p:pic>
          <p:nvPicPr>
            <p:cNvPr id="13" name="Picture 41"/>
            <p:cNvPicPr>
              <a:picLocks noChangeAspect="1" noChangeArrowheads="1"/>
            </p:cNvPicPr>
            <p:nvPr/>
          </p:nvPicPr>
          <p:blipFill>
            <a:blip r:embed="rId4" cstate="print"/>
            <a:srcRect/>
            <a:stretch>
              <a:fillRect/>
            </a:stretch>
          </p:blipFill>
          <p:spPr bwMode="auto">
            <a:xfrm>
              <a:off x="237" y="2218"/>
              <a:ext cx="1068" cy="1140"/>
            </a:xfrm>
            <a:prstGeom prst="rect">
              <a:avLst/>
            </a:prstGeom>
            <a:noFill/>
            <a:ln w="9525">
              <a:noFill/>
              <a:miter lim="800000"/>
              <a:headEnd/>
              <a:tailEnd/>
            </a:ln>
          </p:spPr>
        </p:pic>
        <p:pic>
          <p:nvPicPr>
            <p:cNvPr id="14" name="Picture 42"/>
            <p:cNvPicPr>
              <a:picLocks noChangeAspect="1" noChangeArrowheads="1"/>
            </p:cNvPicPr>
            <p:nvPr/>
          </p:nvPicPr>
          <p:blipFill>
            <a:blip r:embed="rId5" cstate="print"/>
            <a:srcRect/>
            <a:stretch>
              <a:fillRect/>
            </a:stretch>
          </p:blipFill>
          <p:spPr bwMode="auto">
            <a:xfrm>
              <a:off x="1497" y="2218"/>
              <a:ext cx="1056" cy="1152"/>
            </a:xfrm>
            <a:prstGeom prst="rect">
              <a:avLst/>
            </a:prstGeom>
            <a:noFill/>
            <a:ln w="9525">
              <a:noFill/>
              <a:miter lim="800000"/>
              <a:headEnd/>
              <a:tailEnd/>
            </a:ln>
          </p:spPr>
        </p:pic>
        <p:pic>
          <p:nvPicPr>
            <p:cNvPr id="15" name="Picture 43"/>
            <p:cNvPicPr>
              <a:picLocks noChangeAspect="1" noChangeArrowheads="1"/>
            </p:cNvPicPr>
            <p:nvPr/>
          </p:nvPicPr>
          <p:blipFill>
            <a:blip r:embed="rId6" cstate="print"/>
            <a:srcRect l="3999" r="3999"/>
            <a:stretch>
              <a:fillRect/>
            </a:stretch>
          </p:blipFill>
          <p:spPr bwMode="auto">
            <a:xfrm>
              <a:off x="3252" y="2218"/>
              <a:ext cx="1140" cy="1164"/>
            </a:xfrm>
            <a:prstGeom prst="rect">
              <a:avLst/>
            </a:prstGeom>
            <a:noFill/>
            <a:ln w="9525">
              <a:noFill/>
              <a:miter lim="800000"/>
              <a:headEnd/>
              <a:tailEnd/>
            </a:ln>
          </p:spPr>
        </p:pic>
        <p:pic>
          <p:nvPicPr>
            <p:cNvPr id="16" name="Picture 44"/>
            <p:cNvPicPr>
              <a:picLocks noChangeAspect="1" noChangeArrowheads="1"/>
            </p:cNvPicPr>
            <p:nvPr/>
          </p:nvPicPr>
          <p:blipFill>
            <a:blip r:embed="rId7" cstate="print"/>
            <a:srcRect l="5302" r="7208"/>
            <a:stretch>
              <a:fillRect/>
            </a:stretch>
          </p:blipFill>
          <p:spPr bwMode="auto">
            <a:xfrm>
              <a:off x="4467" y="2218"/>
              <a:ext cx="1091" cy="1158"/>
            </a:xfrm>
            <a:prstGeom prst="rect">
              <a:avLst/>
            </a:prstGeom>
            <a:noFill/>
            <a:ln w="9525">
              <a:noFill/>
              <a:miter lim="800000"/>
              <a:headEnd/>
              <a:tailEnd/>
            </a:ln>
          </p:spPr>
        </p:pic>
      </p:grpSp>
      <p:sp>
        <p:nvSpPr>
          <p:cNvPr id="18" name="Tekstboks 17"/>
          <p:cNvSpPr txBox="1"/>
          <p:nvPr/>
        </p:nvSpPr>
        <p:spPr>
          <a:xfrm>
            <a:off x="714348" y="5286388"/>
            <a:ext cx="8643966" cy="338554"/>
          </a:xfrm>
          <a:prstGeom prst="rect">
            <a:avLst/>
          </a:prstGeom>
          <a:noFill/>
        </p:spPr>
        <p:txBody>
          <a:bodyPr wrap="square" rtlCol="0">
            <a:spAutoFit/>
          </a:bodyPr>
          <a:lstStyle/>
          <a:p>
            <a:r>
              <a:rPr lang="da-DK" sz="1600" dirty="0">
                <a:solidFill>
                  <a:schemeClr val="bg1"/>
                </a:solidFill>
              </a:rPr>
              <a:t>Rask                     Alkoholmisbruger                     Rask                      </a:t>
            </a:r>
            <a:r>
              <a:rPr lang="da-DK" sz="1600" dirty="0" err="1">
                <a:solidFill>
                  <a:schemeClr val="bg1"/>
                </a:solidFill>
              </a:rPr>
              <a:t>Hjertepatien</a:t>
            </a:r>
            <a:r>
              <a:rPr lang="da-DK" sz="1600" dirty="0">
                <a:solidFill>
                  <a:schemeClr val="bg1"/>
                </a:solidFill>
              </a:rPr>
              <a:t>           </a:t>
            </a:r>
          </a:p>
        </p:txBody>
      </p:sp>
      <p:sp>
        <p:nvSpPr>
          <p:cNvPr id="19" name="Text Box 26"/>
          <p:cNvSpPr txBox="1">
            <a:spLocks noChangeArrowheads="1"/>
          </p:cNvSpPr>
          <p:nvPr/>
        </p:nvSpPr>
        <p:spPr bwMode="auto">
          <a:xfrm>
            <a:off x="5698525" y="2753925"/>
            <a:ext cx="2428870" cy="563231"/>
          </a:xfrm>
          <a:prstGeom prst="rect">
            <a:avLst/>
          </a:prstGeom>
          <a:noFill/>
          <a:ln w="9525">
            <a:noFill/>
            <a:miter lim="800000"/>
            <a:headEnd/>
            <a:tailEnd/>
          </a:ln>
        </p:spPr>
        <p:txBody>
          <a:bodyPr wrap="none">
            <a:spAutoFit/>
          </a:bodyPr>
          <a:lstStyle/>
          <a:p>
            <a:pPr algn="ctr">
              <a:lnSpc>
                <a:spcPct val="85000"/>
              </a:lnSpc>
            </a:pPr>
            <a:r>
              <a:rPr lang="en-US" sz="1800">
                <a:solidFill>
                  <a:schemeClr val="bg1"/>
                </a:solidFill>
                <a:ea typeface="Osaka" pitchFamily="48" charset="-128"/>
              </a:rPr>
              <a:t>Nedsat metabolisme</a:t>
            </a:r>
          </a:p>
          <a:p>
            <a:pPr algn="ctr">
              <a:lnSpc>
                <a:spcPct val="85000"/>
              </a:lnSpc>
            </a:pPr>
            <a:r>
              <a:rPr lang="en-US" sz="1800">
                <a:solidFill>
                  <a:schemeClr val="bg1"/>
                </a:solidFill>
                <a:ea typeface="Osaka" pitchFamily="48" charset="-128"/>
              </a:rPr>
              <a:t>hos hjertepatient</a:t>
            </a:r>
          </a:p>
        </p:txBody>
      </p:sp>
    </p:spTree>
    <p:extLst>
      <p:ext uri="{BB962C8B-B14F-4D97-AF65-F5344CB8AC3E}">
        <p14:creationId xmlns:p14="http://schemas.microsoft.com/office/powerpoint/2010/main" val="34636529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dirty="0"/>
          </a:p>
        </p:txBody>
      </p:sp>
      <p:graphicFrame>
        <p:nvGraphicFramePr>
          <p:cNvPr id="2" name="Objekt 1">
            <a:extLst>
              <a:ext uri="{FF2B5EF4-FFF2-40B4-BE49-F238E27FC236}">
                <a16:creationId xmlns:a16="http://schemas.microsoft.com/office/drawing/2014/main" id="{17DB86D6-AEFE-4E88-FD16-DEC0EF760DCE}"/>
              </a:ext>
            </a:extLst>
          </p:cNvPr>
          <p:cNvGraphicFramePr>
            <a:graphicFrameLocks noChangeAspect="1"/>
          </p:cNvGraphicFramePr>
          <p:nvPr>
            <p:extLst>
              <p:ext uri="{D42A27DB-BD31-4B8C-83A1-F6EECF244321}">
                <p14:modId xmlns:p14="http://schemas.microsoft.com/office/powerpoint/2010/main" val="2523052505"/>
              </p:ext>
            </p:extLst>
          </p:nvPr>
        </p:nvGraphicFramePr>
        <p:xfrm>
          <a:off x="1241630" y="458670"/>
          <a:ext cx="5220580" cy="7177596"/>
        </p:xfrm>
        <a:graphic>
          <a:graphicData uri="http://schemas.openxmlformats.org/presentationml/2006/ole">
            <mc:AlternateContent xmlns:mc="http://schemas.openxmlformats.org/markup-compatibility/2006">
              <mc:Choice xmlns:v="urn:schemas-microsoft-com:vml" Requires="v">
                <p:oleObj name="Document" r:id="rId2" imgW="6121400" imgH="8414765" progId="Word.Document.12">
                  <p:embed/>
                </p:oleObj>
              </mc:Choice>
              <mc:Fallback>
                <p:oleObj name="Document" r:id="rId2" imgW="6121400" imgH="8414765" progId="Word.Document.12">
                  <p:embed/>
                  <p:pic>
                    <p:nvPicPr>
                      <p:cNvPr id="7" name="Objekt 6">
                        <a:extLst>
                          <a:ext uri="{FF2B5EF4-FFF2-40B4-BE49-F238E27FC236}">
                            <a16:creationId xmlns:a16="http://schemas.microsoft.com/office/drawing/2014/main" id="{8F903A66-D701-73F1-6F1D-CD3FFF28AFB0}"/>
                          </a:ext>
                        </a:extLst>
                      </p:cNvPr>
                      <p:cNvPicPr/>
                      <p:nvPr/>
                    </p:nvPicPr>
                    <p:blipFill>
                      <a:blip r:embed="rId3"/>
                      <a:stretch>
                        <a:fillRect/>
                      </a:stretch>
                    </p:blipFill>
                    <p:spPr>
                      <a:xfrm>
                        <a:off x="1241630" y="458670"/>
                        <a:ext cx="5220580" cy="7177596"/>
                      </a:xfrm>
                      <a:prstGeom prst="rect">
                        <a:avLst/>
                      </a:prstGeom>
                    </p:spPr>
                  </p:pic>
                </p:oleObj>
              </mc:Fallback>
            </mc:AlternateContent>
          </a:graphicData>
        </a:graphic>
      </p:graphicFrame>
      <p:sp>
        <p:nvSpPr>
          <p:cNvPr id="3" name="Tekstfelt 2">
            <a:extLst>
              <a:ext uri="{FF2B5EF4-FFF2-40B4-BE49-F238E27FC236}">
                <a16:creationId xmlns:a16="http://schemas.microsoft.com/office/drawing/2014/main" id="{CF3F5FCB-DF55-2E2A-A9BF-6BE56F4E2AB7}"/>
              </a:ext>
            </a:extLst>
          </p:cNvPr>
          <p:cNvSpPr txBox="1"/>
          <p:nvPr/>
        </p:nvSpPr>
        <p:spPr>
          <a:xfrm>
            <a:off x="7002270" y="3831003"/>
            <a:ext cx="1710190" cy="923330"/>
          </a:xfrm>
          <a:prstGeom prst="rect">
            <a:avLst/>
          </a:prstGeom>
          <a:noFill/>
        </p:spPr>
        <p:txBody>
          <a:bodyPr wrap="square" rtlCol="0">
            <a:spAutoFit/>
          </a:bodyPr>
          <a:lstStyle/>
          <a:p>
            <a:pPr algn="ctr"/>
            <a:r>
              <a:rPr lang="da-DK" sz="1800" dirty="0">
                <a:solidFill>
                  <a:schemeClr val="bg1"/>
                </a:solidFill>
              </a:rPr>
              <a:t>I hver 35’ed</a:t>
            </a:r>
          </a:p>
          <a:p>
            <a:pPr algn="ctr"/>
            <a:r>
              <a:rPr lang="da-DK" sz="1800" dirty="0">
                <a:solidFill>
                  <a:schemeClr val="bg1"/>
                </a:solidFill>
              </a:rPr>
              <a:t>time dør der 1</a:t>
            </a:r>
          </a:p>
          <a:p>
            <a:pPr algn="ctr"/>
            <a:r>
              <a:rPr lang="da-DK" sz="1800" dirty="0">
                <a:solidFill>
                  <a:schemeClr val="bg1"/>
                </a:solidFill>
              </a:rPr>
              <a:t>misbruger</a:t>
            </a:r>
          </a:p>
        </p:txBody>
      </p:sp>
      <p:sp>
        <p:nvSpPr>
          <p:cNvPr id="7" name="Tekstfelt 6">
            <a:extLst>
              <a:ext uri="{FF2B5EF4-FFF2-40B4-BE49-F238E27FC236}">
                <a16:creationId xmlns:a16="http://schemas.microsoft.com/office/drawing/2014/main" id="{0899DFA9-7E3D-3E20-B99A-2E84555F72D8}"/>
              </a:ext>
            </a:extLst>
          </p:cNvPr>
          <p:cNvSpPr txBox="1"/>
          <p:nvPr/>
        </p:nvSpPr>
        <p:spPr>
          <a:xfrm>
            <a:off x="6912260" y="717927"/>
            <a:ext cx="2025225" cy="2308324"/>
          </a:xfrm>
          <a:prstGeom prst="rect">
            <a:avLst/>
          </a:prstGeom>
          <a:noFill/>
        </p:spPr>
        <p:txBody>
          <a:bodyPr wrap="square" rtlCol="0">
            <a:spAutoFit/>
          </a:bodyPr>
          <a:lstStyle/>
          <a:p>
            <a:pPr algn="ctr"/>
            <a:r>
              <a:rPr lang="da-DK" sz="1800" dirty="0">
                <a:solidFill>
                  <a:schemeClr val="bg1"/>
                </a:solidFill>
              </a:rPr>
              <a:t>I gennemsnit døde der </a:t>
            </a:r>
          </a:p>
          <a:p>
            <a:pPr algn="ctr"/>
            <a:r>
              <a:rPr lang="da-DK" sz="1800" dirty="0">
                <a:solidFill>
                  <a:schemeClr val="bg1"/>
                </a:solidFill>
              </a:rPr>
              <a:t>  158 om året i trafikken </a:t>
            </a:r>
          </a:p>
          <a:p>
            <a:pPr algn="ctr"/>
            <a:r>
              <a:rPr lang="da-DK" sz="1800" dirty="0">
                <a:solidFill>
                  <a:schemeClr val="bg1"/>
                </a:solidFill>
              </a:rPr>
              <a:t>1 dør hver 55</a:t>
            </a:r>
          </a:p>
          <a:p>
            <a:pPr algn="ctr"/>
            <a:r>
              <a:rPr lang="da-DK" sz="1800" dirty="0">
                <a:solidFill>
                  <a:schemeClr val="bg1"/>
                </a:solidFill>
              </a:rPr>
              <a:t>time = 2 dage + 7 timer</a:t>
            </a:r>
          </a:p>
          <a:p>
            <a:pPr algn="ctr"/>
            <a:endParaRPr lang="da-DK" sz="1800" dirty="0">
              <a:solidFill>
                <a:schemeClr val="bg1"/>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0332-368F-0C11-081C-4F3DE9D08609}"/>
            </a:ext>
          </a:extLst>
        </p:cNvPr>
        <p:cNvGrpSpPr/>
        <p:nvPr/>
      </p:nvGrpSpPr>
      <p:grpSpPr>
        <a:xfrm>
          <a:off x="0" y="0"/>
          <a:ext cx="0" cy="0"/>
          <a:chOff x="0" y="0"/>
          <a:chExt cx="0" cy="0"/>
        </a:xfrm>
      </p:grpSpPr>
      <p:sp>
        <p:nvSpPr>
          <p:cNvPr id="268290" name="Rectangle 2">
            <a:extLst>
              <a:ext uri="{FF2B5EF4-FFF2-40B4-BE49-F238E27FC236}">
                <a16:creationId xmlns:a16="http://schemas.microsoft.com/office/drawing/2014/main" id="{568EB5B7-4945-94E6-7C90-2EFEC5D71825}"/>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da-DK"/>
          </a:p>
        </p:txBody>
      </p:sp>
      <p:sp>
        <p:nvSpPr>
          <p:cNvPr id="268291" name="Text Box 3">
            <a:extLst>
              <a:ext uri="{FF2B5EF4-FFF2-40B4-BE49-F238E27FC236}">
                <a16:creationId xmlns:a16="http://schemas.microsoft.com/office/drawing/2014/main" id="{2DA3654F-E844-514A-E68C-5A52419E0B98}"/>
              </a:ext>
            </a:extLst>
          </p:cNvPr>
          <p:cNvSpPr txBox="1">
            <a:spLocks noChangeArrowheads="1"/>
          </p:cNvSpPr>
          <p:nvPr/>
        </p:nvSpPr>
        <p:spPr bwMode="auto">
          <a:xfrm>
            <a:off x="2366963" y="1719263"/>
            <a:ext cx="4938712" cy="1920875"/>
          </a:xfrm>
          <a:prstGeom prst="rect">
            <a:avLst/>
          </a:prstGeom>
          <a:noFill/>
          <a:ln w="9525">
            <a:noFill/>
            <a:miter lim="800000"/>
            <a:headEnd/>
            <a:tailEnd/>
          </a:ln>
          <a:effectLst/>
        </p:spPr>
        <p:txBody>
          <a:bodyPr wrap="none">
            <a:spAutoFit/>
          </a:bodyPr>
          <a:lstStyle/>
          <a:p>
            <a:pPr algn="ctr"/>
            <a:r>
              <a:rPr lang="da-DK" sz="4000">
                <a:solidFill>
                  <a:schemeClr val="bg1"/>
                </a:solidFill>
              </a:rPr>
              <a:t>Henrik Rindom</a:t>
            </a:r>
          </a:p>
          <a:p>
            <a:pPr algn="ctr"/>
            <a:endParaRPr lang="da-DK" sz="4000">
              <a:solidFill>
                <a:schemeClr val="bg1"/>
              </a:solidFill>
            </a:endParaRPr>
          </a:p>
          <a:p>
            <a:pPr algn="ctr"/>
            <a:r>
              <a:rPr lang="da-DK" sz="4000">
                <a:solidFill>
                  <a:schemeClr val="bg1"/>
                </a:solidFill>
                <a:hlinkClick r:id="rId2"/>
              </a:rPr>
              <a:t>rindom@dadlnet.dk</a:t>
            </a:r>
            <a:endParaRPr lang="da-DK" sz="4000">
              <a:solidFill>
                <a:schemeClr val="bg1"/>
              </a:solidFill>
            </a:endParaRPr>
          </a:p>
        </p:txBody>
      </p:sp>
    </p:spTree>
    <p:extLst>
      <p:ext uri="{BB962C8B-B14F-4D97-AF65-F5344CB8AC3E}">
        <p14:creationId xmlns:p14="http://schemas.microsoft.com/office/powerpoint/2010/main" val="25499489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sp>
        <p:nvSpPr>
          <p:cNvPr id="7" name="Rektangel 6"/>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cxnSp>
        <p:nvCxnSpPr>
          <p:cNvPr id="8" name="Lige forbindelse 7"/>
          <p:cNvCxnSpPr/>
          <p:nvPr/>
        </p:nvCxnSpPr>
        <p:spPr>
          <a:xfrm>
            <a:off x="1826695" y="908720"/>
            <a:ext cx="6989524" cy="0"/>
          </a:xfrm>
          <a:prstGeom prst="line">
            <a:avLst/>
          </a:prstGeom>
          <a:ln>
            <a:solidFill>
              <a:schemeClr val="bg1"/>
            </a:solidFill>
            <a:headEnd w="lg" len="med"/>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428596" y="6429396"/>
            <a:ext cx="8429684" cy="0"/>
          </a:xfrm>
          <a:prstGeom prst="line">
            <a:avLst/>
          </a:prstGeom>
          <a:ln>
            <a:solidFill>
              <a:schemeClr val="bg1"/>
            </a:solidFill>
            <a:headEnd w="lg" len="med"/>
          </a:ln>
        </p:spPr>
        <p:style>
          <a:lnRef idx="1">
            <a:schemeClr val="accent1"/>
          </a:lnRef>
          <a:fillRef idx="0">
            <a:schemeClr val="accent1"/>
          </a:fillRef>
          <a:effectRef idx="0">
            <a:schemeClr val="accent1"/>
          </a:effectRef>
          <a:fontRef idx="minor">
            <a:schemeClr val="tx1"/>
          </a:fontRef>
        </p:style>
      </p:cxnSp>
      <p:sp>
        <p:nvSpPr>
          <p:cNvPr id="9" name="Tekstboks 8"/>
          <p:cNvSpPr txBox="1"/>
          <p:nvPr/>
        </p:nvSpPr>
        <p:spPr>
          <a:xfrm>
            <a:off x="1736685" y="1268760"/>
            <a:ext cx="7065785" cy="5016758"/>
          </a:xfrm>
          <a:prstGeom prst="rect">
            <a:avLst/>
          </a:prstGeom>
          <a:noFill/>
        </p:spPr>
        <p:txBody>
          <a:bodyPr wrap="square" rtlCol="0">
            <a:spAutoFit/>
          </a:bodyPr>
          <a:lstStyle/>
          <a:p>
            <a:r>
              <a:rPr lang="da-DK" sz="2000" dirty="0">
                <a:solidFill>
                  <a:schemeClr val="bg1"/>
                </a:solidFill>
              </a:rPr>
              <a:t>&gt;3 af følgende samtidigt i mindst 1 måned eller gentagne gange inden for 1 år:</a:t>
            </a:r>
          </a:p>
          <a:p>
            <a:endParaRPr lang="da-DK" sz="2000" dirty="0">
              <a:solidFill>
                <a:schemeClr val="bg1"/>
              </a:solidFill>
            </a:endParaRPr>
          </a:p>
          <a:p>
            <a:pPr marL="457200" indent="-457200">
              <a:spcAft>
                <a:spcPts val="1200"/>
              </a:spcAft>
              <a:buFont typeface="+mj-lt"/>
              <a:buAutoNum type="arabicPeriod"/>
            </a:pPr>
            <a:r>
              <a:rPr lang="da-DK" sz="2000" dirty="0">
                <a:solidFill>
                  <a:schemeClr val="bg1"/>
                </a:solidFill>
              </a:rPr>
              <a:t>Trang </a:t>
            </a:r>
          </a:p>
          <a:p>
            <a:pPr marL="457200" indent="-457200">
              <a:spcAft>
                <a:spcPts val="1200"/>
              </a:spcAft>
              <a:buFont typeface="+mj-lt"/>
              <a:buAutoNum type="arabicPeriod"/>
            </a:pPr>
            <a:r>
              <a:rPr lang="da-DK" sz="2000" dirty="0">
                <a:solidFill>
                  <a:schemeClr val="bg1"/>
                </a:solidFill>
              </a:rPr>
              <a:t>Svækket evne til at styre indtagelsen, standse eller nedsætte brugen.</a:t>
            </a:r>
          </a:p>
          <a:p>
            <a:pPr marL="457200" indent="-457200">
              <a:spcAft>
                <a:spcPts val="1200"/>
              </a:spcAft>
              <a:buFont typeface="+mj-lt"/>
              <a:buAutoNum type="arabicPeriod"/>
            </a:pPr>
            <a:r>
              <a:rPr lang="da-DK" sz="2000" dirty="0">
                <a:solidFill>
                  <a:schemeClr val="bg1"/>
                </a:solidFill>
              </a:rPr>
              <a:t>Abstinenssymptomer eller indtagelse  for at ophæve eller udgå disse. </a:t>
            </a:r>
          </a:p>
          <a:p>
            <a:pPr marL="457200" indent="-457200">
              <a:spcAft>
                <a:spcPts val="1200"/>
              </a:spcAft>
              <a:buFont typeface="+mj-lt"/>
              <a:buAutoNum type="arabicPeriod"/>
            </a:pPr>
            <a:r>
              <a:rPr lang="da-DK" sz="2000" dirty="0">
                <a:solidFill>
                  <a:schemeClr val="bg1"/>
                </a:solidFill>
              </a:rPr>
              <a:t> Toleransudvikling</a:t>
            </a:r>
          </a:p>
          <a:p>
            <a:pPr marL="457200" indent="-457200">
              <a:spcAft>
                <a:spcPts val="1200"/>
              </a:spcAft>
              <a:buFont typeface="+mj-lt"/>
              <a:buAutoNum type="arabicPeriod"/>
            </a:pPr>
            <a:r>
              <a:rPr lang="da-DK" sz="2000" dirty="0">
                <a:solidFill>
                  <a:schemeClr val="bg1"/>
                </a:solidFill>
              </a:rPr>
              <a:t>Dominerende rolle med hensyn til prioritering og tidsforbrug</a:t>
            </a:r>
          </a:p>
          <a:p>
            <a:pPr marL="457200" indent="-457200">
              <a:spcAft>
                <a:spcPts val="1200"/>
              </a:spcAft>
              <a:buFont typeface="+mj-lt"/>
              <a:buAutoNum type="arabicPeriod"/>
            </a:pPr>
            <a:r>
              <a:rPr lang="da-DK" sz="2000" dirty="0">
                <a:solidFill>
                  <a:schemeClr val="bg1"/>
                </a:solidFill>
              </a:rPr>
              <a:t>Vedblivende brug trods erkendt skadevirkning</a:t>
            </a:r>
          </a:p>
          <a:p>
            <a:endParaRPr lang="da-DK" sz="2000" dirty="0">
              <a:solidFill>
                <a:schemeClr val="bg1"/>
              </a:solidFill>
            </a:endParaRPr>
          </a:p>
        </p:txBody>
      </p:sp>
      <p:sp>
        <p:nvSpPr>
          <p:cNvPr id="11" name="Tekstboks 10"/>
          <p:cNvSpPr txBox="1"/>
          <p:nvPr/>
        </p:nvSpPr>
        <p:spPr>
          <a:xfrm>
            <a:off x="1646675" y="260648"/>
            <a:ext cx="7497325" cy="584775"/>
          </a:xfrm>
          <a:prstGeom prst="rect">
            <a:avLst/>
          </a:prstGeom>
          <a:noFill/>
        </p:spPr>
        <p:txBody>
          <a:bodyPr wrap="square" rtlCol="0">
            <a:spAutoFit/>
          </a:bodyPr>
          <a:lstStyle/>
          <a:p>
            <a:pPr algn="ctr"/>
            <a:r>
              <a:rPr lang="da-DK" sz="3200" dirty="0">
                <a:solidFill>
                  <a:schemeClr val="bg1"/>
                </a:solidFill>
              </a:rPr>
              <a:t>F10.2 Alkoholafhængighedssyndrom</a:t>
            </a:r>
          </a:p>
        </p:txBody>
      </p:sp>
      <p:cxnSp>
        <p:nvCxnSpPr>
          <p:cNvPr id="13" name="Lige forbindelse 12"/>
          <p:cNvCxnSpPr/>
          <p:nvPr/>
        </p:nvCxnSpPr>
        <p:spPr>
          <a:xfrm>
            <a:off x="1826695" y="1583795"/>
            <a:ext cx="1440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41"/>
          <p:cNvPicPr>
            <a:picLocks noChangeAspect="1" noChangeArrowheads="1"/>
          </p:cNvPicPr>
          <p:nvPr/>
        </p:nvPicPr>
        <p:blipFill>
          <a:blip r:embed="rId2" cstate="print"/>
          <a:srcRect/>
          <a:stretch>
            <a:fillRect/>
          </a:stretch>
        </p:blipFill>
        <p:spPr bwMode="auto">
          <a:xfrm>
            <a:off x="116505" y="233645"/>
            <a:ext cx="1620180" cy="183916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da-DK" sz="1800" b="0">
                <a:solidFill>
                  <a:schemeClr val="bg1"/>
                </a:solidFill>
              </a:rPr>
              <a:t> </a:t>
            </a:r>
          </a:p>
        </p:txBody>
      </p:sp>
      <p:pic>
        <p:nvPicPr>
          <p:cNvPr id="236547" name="Picture 3" descr="valmuedr"/>
          <p:cNvPicPr>
            <a:picLocks noChangeAspect="1" noChangeArrowheads="1"/>
          </p:cNvPicPr>
          <p:nvPr/>
        </p:nvPicPr>
        <p:blipFill>
          <a:blip r:embed="rId2" cstate="print"/>
          <a:srcRect/>
          <a:stretch>
            <a:fillRect/>
          </a:stretch>
        </p:blipFill>
        <p:spPr bwMode="auto">
          <a:xfrm>
            <a:off x="1042988" y="3644900"/>
            <a:ext cx="1739900" cy="2573338"/>
          </a:xfrm>
          <a:prstGeom prst="rect">
            <a:avLst/>
          </a:prstGeom>
          <a:noFill/>
        </p:spPr>
      </p:pic>
      <p:sp>
        <p:nvSpPr>
          <p:cNvPr id="236549" name="Line 5"/>
          <p:cNvSpPr>
            <a:spLocks noChangeShapeType="1"/>
          </p:cNvSpPr>
          <p:nvPr/>
        </p:nvSpPr>
        <p:spPr bwMode="auto">
          <a:xfrm>
            <a:off x="2411413" y="6165850"/>
            <a:ext cx="5905500" cy="0"/>
          </a:xfrm>
          <a:prstGeom prst="line">
            <a:avLst/>
          </a:prstGeom>
          <a:noFill/>
          <a:ln w="38100">
            <a:solidFill>
              <a:schemeClr val="bg1"/>
            </a:solidFill>
            <a:round/>
            <a:headEnd/>
            <a:tailEnd/>
          </a:ln>
          <a:effectLst/>
        </p:spPr>
        <p:txBody>
          <a:bodyPr/>
          <a:lstStyle/>
          <a:p>
            <a:endParaRPr lang="da-DK"/>
          </a:p>
        </p:txBody>
      </p:sp>
      <p:sp>
        <p:nvSpPr>
          <p:cNvPr id="236550" name="Text Box 6"/>
          <p:cNvSpPr txBox="1">
            <a:spLocks noChangeArrowheads="1"/>
          </p:cNvSpPr>
          <p:nvPr/>
        </p:nvSpPr>
        <p:spPr bwMode="auto">
          <a:xfrm>
            <a:off x="2546775" y="1043735"/>
            <a:ext cx="5987537" cy="1877437"/>
          </a:xfrm>
          <a:prstGeom prst="rect">
            <a:avLst/>
          </a:prstGeom>
          <a:noFill/>
          <a:ln w="9525">
            <a:noFill/>
            <a:miter lim="800000"/>
            <a:headEnd/>
            <a:tailEnd/>
          </a:ln>
          <a:effectLst/>
        </p:spPr>
        <p:txBody>
          <a:bodyPr wrap="none">
            <a:spAutoFit/>
          </a:bodyPr>
          <a:lstStyle/>
          <a:p>
            <a:pPr>
              <a:buFontTx/>
              <a:buChar char="-"/>
            </a:pPr>
            <a:r>
              <a:rPr lang="da-DK" sz="4400" dirty="0">
                <a:solidFill>
                  <a:schemeClr val="bg1"/>
                </a:solidFill>
              </a:rPr>
              <a:t> Fysisk afhængighed</a:t>
            </a:r>
          </a:p>
          <a:p>
            <a:r>
              <a:rPr lang="da-DK" sz="3600" dirty="0">
                <a:solidFill>
                  <a:schemeClr val="bg1"/>
                </a:solidFill>
              </a:rPr>
              <a:t> </a:t>
            </a:r>
          </a:p>
          <a:p>
            <a:r>
              <a:rPr lang="da-DK" sz="3600" dirty="0">
                <a:solidFill>
                  <a:schemeClr val="bg1"/>
                </a:solidFill>
              </a:rPr>
              <a:t>- Psykisk afhængighed</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
          <p:cNvGraphicFramePr>
            <a:graphicFrameLocks noChangeAspect="1"/>
          </p:cNvGraphicFramePr>
          <p:nvPr/>
        </p:nvGraphicFramePr>
        <p:xfrm>
          <a:off x="3131840" y="1674452"/>
          <a:ext cx="3075201" cy="2429623"/>
        </p:xfrm>
        <a:graphic>
          <a:graphicData uri="http://schemas.openxmlformats.org/presentationml/2006/ole">
            <mc:AlternateContent xmlns:mc="http://schemas.openxmlformats.org/markup-compatibility/2006">
              <mc:Choice xmlns:v="urn:schemas-microsoft-com:vml" Requires="v">
                <p:oleObj name="Image" r:id="rId2" imgW="2134839" imgH="1779033" progId="">
                  <p:embed/>
                </p:oleObj>
              </mc:Choice>
              <mc:Fallback>
                <p:oleObj name="Image" r:id="rId2" imgW="2134839" imgH="1779033"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674452"/>
                        <a:ext cx="3075201" cy="24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6"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64517" name="Text Box 5"/>
          <p:cNvSpPr txBox="1">
            <a:spLocks noChangeArrowheads="1"/>
          </p:cNvSpPr>
          <p:nvPr/>
        </p:nvSpPr>
        <p:spPr bwMode="auto">
          <a:xfrm>
            <a:off x="2861810" y="5049180"/>
            <a:ext cx="5157800" cy="523220"/>
          </a:xfrm>
          <a:prstGeom prst="rect">
            <a:avLst/>
          </a:prstGeom>
          <a:noFill/>
          <a:ln w="9525">
            <a:noFill/>
            <a:miter lim="800000"/>
            <a:headEnd/>
            <a:tailEnd/>
          </a:ln>
          <a:effectLst/>
        </p:spPr>
        <p:txBody>
          <a:bodyPr wrap="square">
            <a:spAutoFit/>
          </a:bodyPr>
          <a:lstStyle/>
          <a:p>
            <a:r>
              <a:rPr lang="da-DK" sz="2800" b="0" dirty="0">
                <a:latin typeface="+mn-lt"/>
              </a:rPr>
              <a:t>Hjernens indre balance</a:t>
            </a:r>
            <a:r>
              <a:rPr lang="da-DK" sz="2800" b="0" dirty="0">
                <a:solidFill>
                  <a:schemeClr val="bg1"/>
                </a:solidFill>
                <a:latin typeface="+mn-lt"/>
              </a:rPr>
              <a:t> </a:t>
            </a:r>
          </a:p>
        </p:txBody>
      </p:sp>
      <p:sp>
        <p:nvSpPr>
          <p:cNvPr id="64518"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64519" name="Rectangle 7"/>
          <p:cNvSpPr>
            <a:spLocks noChangeArrowheads="1"/>
          </p:cNvSpPr>
          <p:nvPr/>
        </p:nvSpPr>
        <p:spPr bwMode="auto">
          <a:xfrm>
            <a:off x="2996400" y="3789040"/>
            <a:ext cx="360465" cy="360774"/>
          </a:xfrm>
          <a:prstGeom prst="rect">
            <a:avLst/>
          </a:prstGeom>
          <a:solidFill>
            <a:schemeClr val="bg1"/>
          </a:solidFill>
          <a:ln w="9525">
            <a:solidFill>
              <a:schemeClr val="bg1"/>
            </a:solidFill>
            <a:miter lim="800000"/>
            <a:headEnd/>
            <a:tailEnd/>
          </a:ln>
          <a:effectLst/>
        </p:spPr>
        <p:txBody>
          <a:bodyPr wrap="none" anchor="ctr"/>
          <a:lstStyle/>
          <a:p>
            <a:endParaRPr lang="da-DK"/>
          </a:p>
        </p:txBody>
      </p:sp>
      <p:sp>
        <p:nvSpPr>
          <p:cNvPr id="8" name="Text Box 8"/>
          <p:cNvSpPr txBox="1">
            <a:spLocks noChangeArrowheads="1"/>
          </p:cNvSpPr>
          <p:nvPr/>
        </p:nvSpPr>
        <p:spPr bwMode="auto">
          <a:xfrm>
            <a:off x="5157877" y="4194085"/>
            <a:ext cx="2654483" cy="830877"/>
          </a:xfrm>
          <a:prstGeom prst="rect">
            <a:avLst/>
          </a:prstGeom>
          <a:noFill/>
          <a:ln w="9525">
            <a:noFill/>
            <a:miter lim="800000"/>
            <a:headEnd/>
            <a:tailEnd/>
          </a:ln>
          <a:effectLst/>
        </p:spPr>
        <p:txBody>
          <a:bodyPr wrap="square">
            <a:spAutoFit/>
          </a:bodyPr>
          <a:lstStyle/>
          <a:p>
            <a:pPr algn="ctr"/>
            <a:r>
              <a:rPr lang="da-DK" sz="1800" b="0" dirty="0">
                <a:latin typeface="+mn-lt"/>
              </a:rPr>
              <a:t>Glutamat</a:t>
            </a:r>
          </a:p>
          <a:p>
            <a:pPr algn="ctr"/>
            <a:r>
              <a:rPr lang="da-DK" sz="1800" b="0" dirty="0">
                <a:latin typeface="+mn-lt"/>
              </a:rPr>
              <a:t>Øger hjernens aktivitet </a:t>
            </a:r>
          </a:p>
          <a:p>
            <a:pPr algn="ctr"/>
            <a:endParaRPr lang="da-DK" sz="1200" dirty="0">
              <a:latin typeface="+mn-lt"/>
            </a:endParaRPr>
          </a:p>
        </p:txBody>
      </p:sp>
      <p:sp>
        <p:nvSpPr>
          <p:cNvPr id="9" name="Text Box 8"/>
          <p:cNvSpPr txBox="1">
            <a:spLocks noChangeArrowheads="1"/>
          </p:cNvSpPr>
          <p:nvPr/>
        </p:nvSpPr>
        <p:spPr bwMode="auto">
          <a:xfrm>
            <a:off x="1286636" y="4194085"/>
            <a:ext cx="2880320" cy="830997"/>
          </a:xfrm>
          <a:prstGeom prst="rect">
            <a:avLst/>
          </a:prstGeom>
          <a:noFill/>
          <a:ln w="9525">
            <a:noFill/>
            <a:miter lim="800000"/>
            <a:headEnd/>
            <a:tailEnd/>
          </a:ln>
          <a:effectLst/>
        </p:spPr>
        <p:txBody>
          <a:bodyPr wrap="square">
            <a:spAutoFit/>
          </a:bodyPr>
          <a:lstStyle/>
          <a:p>
            <a:pPr algn="ctr"/>
            <a:r>
              <a:rPr lang="da-DK" sz="1800" b="0" dirty="0">
                <a:latin typeface="+mn-lt"/>
              </a:rPr>
              <a:t>GABA</a:t>
            </a:r>
          </a:p>
          <a:p>
            <a:pPr algn="ctr"/>
            <a:r>
              <a:rPr lang="da-DK" sz="1800" b="0" dirty="0">
                <a:latin typeface="+mn-lt"/>
              </a:rPr>
              <a:t>Sænker hjernens aktivitet </a:t>
            </a:r>
          </a:p>
          <a:p>
            <a:pPr algn="ctr"/>
            <a:endParaRPr lang="da-DK" sz="1200" dirty="0">
              <a:latin typeface="+mn-lt"/>
            </a:endParaRPr>
          </a:p>
        </p:txBody>
      </p:sp>
      <p:sp>
        <p:nvSpPr>
          <p:cNvPr id="10" name="Text Box 8"/>
          <p:cNvSpPr txBox="1">
            <a:spLocks noChangeArrowheads="1"/>
          </p:cNvSpPr>
          <p:nvPr/>
        </p:nvSpPr>
        <p:spPr bwMode="auto">
          <a:xfrm>
            <a:off x="6597225" y="2798930"/>
            <a:ext cx="196720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1" name="Text Box 8"/>
          <p:cNvSpPr txBox="1">
            <a:spLocks noChangeArrowheads="1"/>
          </p:cNvSpPr>
          <p:nvPr/>
        </p:nvSpPr>
        <p:spPr bwMode="auto">
          <a:xfrm>
            <a:off x="881590" y="2843935"/>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12" name="Nedadgående pil 11"/>
          <p:cNvSpPr/>
          <p:nvPr/>
        </p:nvSpPr>
        <p:spPr bwMode="auto">
          <a:xfrm>
            <a:off x="2276745" y="2888940"/>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3" name="Nedadgående pil 12"/>
          <p:cNvSpPr/>
          <p:nvPr/>
        </p:nvSpPr>
        <p:spPr bwMode="auto">
          <a:xfrm>
            <a:off x="2546775" y="2888940"/>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4" name="Nedadgående pil 13"/>
          <p:cNvSpPr/>
          <p:nvPr/>
        </p:nvSpPr>
        <p:spPr bwMode="auto">
          <a:xfrm>
            <a:off x="2816805" y="2888941"/>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5" name="Nedadgående pil 14"/>
          <p:cNvSpPr/>
          <p:nvPr/>
        </p:nvSpPr>
        <p:spPr bwMode="auto">
          <a:xfrm rot="10800000">
            <a:off x="7722350" y="2781549"/>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6" name="Nedadgående pil 15"/>
          <p:cNvSpPr/>
          <p:nvPr/>
        </p:nvSpPr>
        <p:spPr bwMode="auto">
          <a:xfrm rot="10800000">
            <a:off x="7947375" y="2781549"/>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Nedadgående pil 16"/>
          <p:cNvSpPr/>
          <p:nvPr/>
        </p:nvSpPr>
        <p:spPr bwMode="auto">
          <a:xfrm rot="10800000">
            <a:off x="8217405" y="2781549"/>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2344984" y="5364163"/>
            <a:ext cx="4567276" cy="523220"/>
          </a:xfrm>
          <a:prstGeom prst="rect">
            <a:avLst/>
          </a:prstGeom>
          <a:solidFill>
            <a:schemeClr val="bg1"/>
          </a:solidFill>
          <a:ln w="9525">
            <a:noFill/>
            <a:miter lim="800000"/>
            <a:headEnd/>
            <a:tailEnd/>
          </a:ln>
          <a:effectLst/>
        </p:spPr>
        <p:txBody>
          <a:bodyPr wrap="none">
            <a:spAutoFit/>
          </a:bodyPr>
          <a:lstStyle/>
          <a:p>
            <a:r>
              <a:rPr lang="da-DK" sz="2800" b="0" dirty="0">
                <a:latin typeface="+mn-lt"/>
              </a:rPr>
              <a:t>Hjernen bringes i ubalance</a:t>
            </a:r>
            <a:r>
              <a:rPr lang="da-DK" sz="2800" b="0" dirty="0">
                <a:solidFill>
                  <a:schemeClr val="bg1"/>
                </a:solidFill>
                <a:latin typeface="+mn-lt"/>
              </a:rPr>
              <a:t> </a:t>
            </a:r>
          </a:p>
        </p:txBody>
      </p:sp>
      <p:graphicFrame>
        <p:nvGraphicFramePr>
          <p:cNvPr id="65542" name="Object 6"/>
          <p:cNvGraphicFramePr>
            <a:graphicFrameLocks noChangeAspect="1"/>
          </p:cNvGraphicFramePr>
          <p:nvPr/>
        </p:nvGraphicFramePr>
        <p:xfrm>
          <a:off x="3144945" y="1718810"/>
          <a:ext cx="3047235" cy="2385265"/>
        </p:xfrm>
        <a:graphic>
          <a:graphicData uri="http://schemas.openxmlformats.org/presentationml/2006/ole">
            <mc:AlternateContent xmlns:mc="http://schemas.openxmlformats.org/markup-compatibility/2006">
              <mc:Choice xmlns:v="urn:schemas-microsoft-com:vml" Requires="v">
                <p:oleObj name="Image" r:id="rId2" imgW="2134839" imgH="1982351" progId="">
                  <p:embed/>
                </p:oleObj>
              </mc:Choice>
              <mc:Fallback>
                <p:oleObj name="Image" r:id="rId2" imgW="2134839" imgH="1982351"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945" y="1718810"/>
                        <a:ext cx="3047235" cy="238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3" name="Rectangle 7"/>
          <p:cNvSpPr>
            <a:spLocks noChangeArrowheads="1"/>
          </p:cNvSpPr>
          <p:nvPr/>
        </p:nvSpPr>
        <p:spPr bwMode="auto">
          <a:xfrm>
            <a:off x="2996322" y="3879050"/>
            <a:ext cx="360543" cy="360219"/>
          </a:xfrm>
          <a:prstGeom prst="rect">
            <a:avLst/>
          </a:prstGeom>
          <a:solidFill>
            <a:schemeClr val="bg1"/>
          </a:solidFill>
          <a:ln w="9525">
            <a:solidFill>
              <a:schemeClr val="bg1"/>
            </a:solidFill>
            <a:miter lim="800000"/>
            <a:headEnd/>
            <a:tailEnd/>
          </a:ln>
          <a:effectLst/>
        </p:spPr>
        <p:txBody>
          <a:bodyPr wrap="none" anchor="ctr"/>
          <a:lstStyle/>
          <a:p>
            <a:endParaRPr lang="da-DK"/>
          </a:p>
        </p:txBody>
      </p:sp>
      <p:sp>
        <p:nvSpPr>
          <p:cNvPr id="10" name="Nedadgående pil 9"/>
          <p:cNvSpPr/>
          <p:nvPr/>
        </p:nvSpPr>
        <p:spPr bwMode="auto">
          <a:xfrm>
            <a:off x="2456765" y="4059070"/>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5"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16"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18" name="Text Box 8"/>
          <p:cNvSpPr txBox="1">
            <a:spLocks noChangeArrowheads="1"/>
          </p:cNvSpPr>
          <p:nvPr/>
        </p:nvSpPr>
        <p:spPr bwMode="auto">
          <a:xfrm>
            <a:off x="1016605" y="3969060"/>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9" name="Text Box 8"/>
          <p:cNvSpPr txBox="1">
            <a:spLocks noChangeArrowheads="1"/>
          </p:cNvSpPr>
          <p:nvPr/>
        </p:nvSpPr>
        <p:spPr bwMode="auto">
          <a:xfrm>
            <a:off x="6642230" y="2393885"/>
            <a:ext cx="196720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1" name="Nedadgående pil 10"/>
          <p:cNvSpPr/>
          <p:nvPr/>
        </p:nvSpPr>
        <p:spPr bwMode="auto">
          <a:xfrm rot="10800000">
            <a:off x="785736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2" name="Nedadgående pil 11"/>
          <p:cNvSpPr/>
          <p:nvPr/>
        </p:nvSpPr>
        <p:spPr bwMode="auto">
          <a:xfrm>
            <a:off x="2726795" y="4059070"/>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3" name="Nedadgående pil 12"/>
          <p:cNvSpPr/>
          <p:nvPr/>
        </p:nvSpPr>
        <p:spPr bwMode="auto">
          <a:xfrm>
            <a:off x="3041830" y="4059070"/>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Nedadgående pil 16"/>
          <p:cNvSpPr/>
          <p:nvPr/>
        </p:nvSpPr>
        <p:spPr bwMode="auto">
          <a:xfrm rot="10800000">
            <a:off x="812739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9" name="Nedadgående pil 18"/>
          <p:cNvSpPr/>
          <p:nvPr/>
        </p:nvSpPr>
        <p:spPr bwMode="auto">
          <a:xfrm rot="10800000">
            <a:off x="839742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962150" y="773113"/>
            <a:ext cx="184150" cy="366712"/>
          </a:xfrm>
          <a:prstGeom prst="rect">
            <a:avLst/>
          </a:prstGeom>
          <a:noFill/>
          <a:ln w="9525">
            <a:noFill/>
            <a:miter lim="800000"/>
            <a:headEnd/>
            <a:tailEnd/>
          </a:ln>
          <a:effectLst/>
        </p:spPr>
        <p:txBody>
          <a:bodyPr wrap="none">
            <a:spAutoFit/>
          </a:bodyPr>
          <a:lstStyle/>
          <a:p>
            <a:endParaRPr lang="da-DK" sz="1800">
              <a:latin typeface="Stencil" pitchFamily="82" charset="0"/>
            </a:endParaRPr>
          </a:p>
        </p:txBody>
      </p:sp>
      <p:sp>
        <p:nvSpPr>
          <p:cNvPr id="66564" name="Text Box 4"/>
          <p:cNvSpPr txBox="1">
            <a:spLocks noChangeArrowheads="1"/>
          </p:cNvSpPr>
          <p:nvPr/>
        </p:nvSpPr>
        <p:spPr bwMode="auto">
          <a:xfrm>
            <a:off x="2044103" y="5364163"/>
            <a:ext cx="5048177" cy="523220"/>
          </a:xfrm>
          <a:prstGeom prst="rect">
            <a:avLst/>
          </a:prstGeom>
          <a:solidFill>
            <a:schemeClr val="bg1"/>
          </a:solidFill>
          <a:ln w="9525">
            <a:noFill/>
            <a:miter lim="800000"/>
            <a:headEnd/>
            <a:tailEnd/>
          </a:ln>
          <a:effectLst/>
        </p:spPr>
        <p:txBody>
          <a:bodyPr wrap="none">
            <a:spAutoFit/>
          </a:bodyPr>
          <a:lstStyle/>
          <a:p>
            <a:r>
              <a:rPr lang="da-DK" sz="2800" b="0" dirty="0">
                <a:latin typeface="+mn-lt"/>
              </a:rPr>
              <a:t>Hjernen genopretter balancen</a:t>
            </a:r>
            <a:r>
              <a:rPr lang="da-DK" sz="2800" b="0" dirty="0">
                <a:solidFill>
                  <a:schemeClr val="bg1"/>
                </a:solidFill>
                <a:latin typeface="+mn-lt"/>
              </a:rPr>
              <a:t> </a:t>
            </a:r>
          </a:p>
        </p:txBody>
      </p:sp>
      <p:graphicFrame>
        <p:nvGraphicFramePr>
          <p:cNvPr id="66566" name="Object 6"/>
          <p:cNvGraphicFramePr>
            <a:graphicFrameLocks noChangeAspect="1"/>
          </p:cNvGraphicFramePr>
          <p:nvPr/>
        </p:nvGraphicFramePr>
        <p:xfrm>
          <a:off x="3096025" y="1583795"/>
          <a:ext cx="3188975" cy="2475275"/>
        </p:xfrm>
        <a:graphic>
          <a:graphicData uri="http://schemas.openxmlformats.org/presentationml/2006/ole">
            <mc:AlternateContent xmlns:mc="http://schemas.openxmlformats.org/markup-compatibility/2006">
              <mc:Choice xmlns:v="urn:schemas-microsoft-com:vml" Requires="v">
                <p:oleObj name="Image" r:id="rId2" imgW="2133333" imgH="1777778" progId="">
                  <p:embed/>
                </p:oleObj>
              </mc:Choice>
              <mc:Fallback>
                <p:oleObj name="Image" r:id="rId2" imgW="2133333" imgH="1777778"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025" y="1583795"/>
                        <a:ext cx="3188975" cy="24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7" name="Rectangle 7"/>
          <p:cNvSpPr>
            <a:spLocks noChangeArrowheads="1"/>
          </p:cNvSpPr>
          <p:nvPr/>
        </p:nvSpPr>
        <p:spPr bwMode="auto">
          <a:xfrm>
            <a:off x="3041830" y="3654025"/>
            <a:ext cx="358775" cy="449262"/>
          </a:xfrm>
          <a:prstGeom prst="rect">
            <a:avLst/>
          </a:prstGeom>
          <a:solidFill>
            <a:schemeClr val="bg1"/>
          </a:solidFill>
          <a:ln w="9525">
            <a:solidFill>
              <a:schemeClr val="bg1"/>
            </a:solidFill>
            <a:miter lim="800000"/>
            <a:headEnd/>
            <a:tailEnd/>
          </a:ln>
          <a:effectLst/>
        </p:spPr>
        <p:txBody>
          <a:bodyPr wrap="none" anchor="ctr"/>
          <a:lstStyle/>
          <a:p>
            <a:endParaRPr lang="da-DK"/>
          </a:p>
        </p:txBody>
      </p:sp>
      <p:sp>
        <p:nvSpPr>
          <p:cNvPr id="10"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11"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13" name="Text Box 8"/>
          <p:cNvSpPr txBox="1">
            <a:spLocks noChangeArrowheads="1"/>
          </p:cNvSpPr>
          <p:nvPr/>
        </p:nvSpPr>
        <p:spPr bwMode="auto">
          <a:xfrm>
            <a:off x="6642230" y="2393885"/>
            <a:ext cx="196720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4" name="Nedadgående pil 13"/>
          <p:cNvSpPr/>
          <p:nvPr/>
        </p:nvSpPr>
        <p:spPr bwMode="auto">
          <a:xfrm rot="10800000">
            <a:off x="776735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5" name="Text Box 8"/>
          <p:cNvSpPr txBox="1">
            <a:spLocks noChangeArrowheads="1"/>
          </p:cNvSpPr>
          <p:nvPr/>
        </p:nvSpPr>
        <p:spPr bwMode="auto">
          <a:xfrm>
            <a:off x="881590" y="2438890"/>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16" name="Nedadgående pil 15"/>
          <p:cNvSpPr/>
          <p:nvPr/>
        </p:nvSpPr>
        <p:spPr bwMode="auto">
          <a:xfrm>
            <a:off x="2321750" y="2483895"/>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2" name="Nedadgående pil 11"/>
          <p:cNvSpPr/>
          <p:nvPr/>
        </p:nvSpPr>
        <p:spPr bwMode="auto">
          <a:xfrm rot="10800000">
            <a:off x="7992380"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Nedadgående pil 16"/>
          <p:cNvSpPr/>
          <p:nvPr/>
        </p:nvSpPr>
        <p:spPr bwMode="auto">
          <a:xfrm>
            <a:off x="2591780" y="2483895"/>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8" name="Nedadgående pil 17"/>
          <p:cNvSpPr/>
          <p:nvPr/>
        </p:nvSpPr>
        <p:spPr bwMode="auto">
          <a:xfrm rot="10800000">
            <a:off x="821740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9" name="Nedadgående pil 18"/>
          <p:cNvSpPr/>
          <p:nvPr/>
        </p:nvSpPr>
        <p:spPr bwMode="auto">
          <a:xfrm rot="10800000">
            <a:off x="8442430"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962150" y="773113"/>
            <a:ext cx="184150" cy="366712"/>
          </a:xfrm>
          <a:prstGeom prst="rect">
            <a:avLst/>
          </a:prstGeom>
          <a:noFill/>
          <a:ln w="9525">
            <a:noFill/>
            <a:miter lim="800000"/>
            <a:headEnd/>
            <a:tailEnd/>
          </a:ln>
          <a:effectLst/>
        </p:spPr>
        <p:txBody>
          <a:bodyPr wrap="none">
            <a:spAutoFit/>
          </a:bodyPr>
          <a:lstStyle/>
          <a:p>
            <a:endParaRPr lang="da-DK" sz="1800">
              <a:latin typeface="Stencil" pitchFamily="82" charset="0"/>
            </a:endParaRPr>
          </a:p>
        </p:txBody>
      </p:sp>
      <p:sp>
        <p:nvSpPr>
          <p:cNvPr id="67588" name="Text Box 4"/>
          <p:cNvSpPr txBox="1">
            <a:spLocks noChangeArrowheads="1"/>
          </p:cNvSpPr>
          <p:nvPr/>
        </p:nvSpPr>
        <p:spPr bwMode="auto">
          <a:xfrm>
            <a:off x="1986395" y="5364163"/>
            <a:ext cx="5105885" cy="523220"/>
          </a:xfrm>
          <a:prstGeom prst="rect">
            <a:avLst/>
          </a:prstGeom>
          <a:solidFill>
            <a:schemeClr val="bg1"/>
          </a:solidFill>
          <a:ln w="9525">
            <a:noFill/>
            <a:miter lim="800000"/>
            <a:headEnd/>
            <a:tailEnd/>
          </a:ln>
          <a:effectLst/>
        </p:spPr>
        <p:txBody>
          <a:bodyPr wrap="none">
            <a:spAutoFit/>
          </a:bodyPr>
          <a:lstStyle/>
          <a:p>
            <a:r>
              <a:rPr lang="da-DK" sz="2800" b="0" dirty="0">
                <a:latin typeface="+mn-lt"/>
              </a:rPr>
              <a:t>Hjernen opføres ny ubalancen</a:t>
            </a:r>
            <a:r>
              <a:rPr lang="da-DK" sz="2800" b="0" dirty="0">
                <a:solidFill>
                  <a:schemeClr val="bg1"/>
                </a:solidFill>
                <a:latin typeface="+mn-lt"/>
              </a:rPr>
              <a:t> </a:t>
            </a:r>
          </a:p>
        </p:txBody>
      </p:sp>
      <p:sp>
        <p:nvSpPr>
          <p:cNvPr id="67590" name="Rectangle 6"/>
          <p:cNvSpPr>
            <a:spLocks noChangeArrowheads="1"/>
          </p:cNvSpPr>
          <p:nvPr/>
        </p:nvSpPr>
        <p:spPr bwMode="auto">
          <a:xfrm>
            <a:off x="2727325" y="4554538"/>
            <a:ext cx="358775" cy="449262"/>
          </a:xfrm>
          <a:prstGeom prst="rect">
            <a:avLst/>
          </a:prstGeom>
          <a:solidFill>
            <a:schemeClr val="bg1"/>
          </a:solidFill>
          <a:ln w="9525">
            <a:solidFill>
              <a:schemeClr val="bg1"/>
            </a:solidFill>
            <a:miter lim="800000"/>
            <a:headEnd/>
            <a:tailEnd/>
          </a:ln>
          <a:effectLst/>
        </p:spPr>
        <p:txBody>
          <a:bodyPr wrap="none" anchor="ctr"/>
          <a:lstStyle/>
          <a:p>
            <a:endParaRPr lang="da-DK"/>
          </a:p>
        </p:txBody>
      </p:sp>
      <p:graphicFrame>
        <p:nvGraphicFramePr>
          <p:cNvPr id="67593" name="Object 9"/>
          <p:cNvGraphicFramePr>
            <a:graphicFrameLocks noChangeAspect="1"/>
          </p:cNvGraphicFramePr>
          <p:nvPr/>
        </p:nvGraphicFramePr>
        <p:xfrm>
          <a:off x="3131840" y="1493786"/>
          <a:ext cx="2790310" cy="2520562"/>
        </p:xfrm>
        <a:graphic>
          <a:graphicData uri="http://schemas.openxmlformats.org/presentationml/2006/ole">
            <mc:AlternateContent xmlns:mc="http://schemas.openxmlformats.org/markup-compatibility/2006">
              <mc:Choice xmlns:v="urn:schemas-microsoft-com:vml" Requires="v">
                <p:oleObj name="Image" r:id="rId2" imgW="2134839" imgH="1982351" progId="">
                  <p:embed/>
                </p:oleObj>
              </mc:Choice>
              <mc:Fallback>
                <p:oleObj name="Image" r:id="rId2" imgW="2134839" imgH="1982351"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493786"/>
                        <a:ext cx="2790310" cy="252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6"/>
          <p:cNvSpPr>
            <a:spLocks noChangeShapeType="1"/>
          </p:cNvSpPr>
          <p:nvPr/>
        </p:nvSpPr>
        <p:spPr bwMode="auto">
          <a:xfrm>
            <a:off x="386535" y="1088740"/>
            <a:ext cx="8487435" cy="0"/>
          </a:xfrm>
          <a:prstGeom prst="line">
            <a:avLst/>
          </a:prstGeom>
          <a:noFill/>
          <a:ln w="38100">
            <a:solidFill>
              <a:schemeClr val="tx1"/>
            </a:solidFill>
            <a:round/>
            <a:headEnd/>
            <a:tailEnd/>
          </a:ln>
          <a:effectLst/>
        </p:spPr>
        <p:txBody>
          <a:bodyPr/>
          <a:lstStyle/>
          <a:p>
            <a:endParaRPr lang="da-DK"/>
          </a:p>
        </p:txBody>
      </p:sp>
      <p:sp>
        <p:nvSpPr>
          <p:cNvPr id="11" name="Text Box 4"/>
          <p:cNvSpPr txBox="1">
            <a:spLocks noChangeArrowheads="1"/>
          </p:cNvSpPr>
          <p:nvPr/>
        </p:nvSpPr>
        <p:spPr bwMode="auto">
          <a:xfrm>
            <a:off x="3582464" y="414456"/>
            <a:ext cx="2114661" cy="523220"/>
          </a:xfrm>
          <a:prstGeom prst="rect">
            <a:avLst/>
          </a:prstGeom>
          <a:noFill/>
          <a:ln w="9525">
            <a:noFill/>
            <a:miter lim="800000"/>
            <a:headEnd/>
            <a:tailEnd/>
          </a:ln>
          <a:effectLst/>
        </p:spPr>
        <p:txBody>
          <a:bodyPr wrap="square">
            <a:spAutoFit/>
          </a:bodyPr>
          <a:lstStyle/>
          <a:p>
            <a:r>
              <a:rPr lang="da-DK" sz="2800" dirty="0">
                <a:latin typeface="+mn-lt"/>
              </a:rPr>
              <a:t>Tilvænning</a:t>
            </a:r>
          </a:p>
        </p:txBody>
      </p:sp>
      <p:sp>
        <p:nvSpPr>
          <p:cNvPr id="13" name="Text Box 8"/>
          <p:cNvSpPr txBox="1">
            <a:spLocks noChangeArrowheads="1"/>
          </p:cNvSpPr>
          <p:nvPr/>
        </p:nvSpPr>
        <p:spPr bwMode="auto">
          <a:xfrm>
            <a:off x="881590" y="3113965"/>
            <a:ext cx="1967205" cy="553998"/>
          </a:xfrm>
          <a:prstGeom prst="rect">
            <a:avLst/>
          </a:prstGeom>
          <a:noFill/>
          <a:ln w="9525">
            <a:noFill/>
            <a:miter lim="800000"/>
            <a:headEnd/>
            <a:tailEnd/>
          </a:ln>
          <a:effectLst/>
        </p:spPr>
        <p:txBody>
          <a:bodyPr wrap="square">
            <a:spAutoFit/>
          </a:bodyPr>
          <a:lstStyle/>
          <a:p>
            <a:pPr algn="ctr"/>
            <a:r>
              <a:rPr lang="da-DK" sz="1800" b="0" dirty="0">
                <a:latin typeface="+mn-lt"/>
              </a:rPr>
              <a:t>GABA </a:t>
            </a:r>
          </a:p>
          <a:p>
            <a:pPr algn="ctr"/>
            <a:endParaRPr lang="da-DK" sz="1200" dirty="0">
              <a:latin typeface="+mn-lt"/>
            </a:endParaRPr>
          </a:p>
        </p:txBody>
      </p:sp>
      <p:sp>
        <p:nvSpPr>
          <p:cNvPr id="14" name="Text Box 8"/>
          <p:cNvSpPr txBox="1">
            <a:spLocks noChangeArrowheads="1"/>
          </p:cNvSpPr>
          <p:nvPr/>
        </p:nvSpPr>
        <p:spPr bwMode="auto">
          <a:xfrm>
            <a:off x="6642230" y="2393885"/>
            <a:ext cx="1967205" cy="553998"/>
          </a:xfrm>
          <a:prstGeom prst="rect">
            <a:avLst/>
          </a:prstGeom>
          <a:noFill/>
          <a:ln w="9525">
            <a:noFill/>
            <a:miter lim="800000"/>
            <a:headEnd/>
            <a:tailEnd/>
          </a:ln>
          <a:effectLst/>
        </p:spPr>
        <p:txBody>
          <a:bodyPr wrap="square">
            <a:spAutoFit/>
          </a:bodyPr>
          <a:lstStyle/>
          <a:p>
            <a:r>
              <a:rPr lang="da-DK" sz="1800" b="0" dirty="0">
                <a:latin typeface="+mn-lt"/>
              </a:rPr>
              <a:t>Glutamat </a:t>
            </a:r>
          </a:p>
          <a:p>
            <a:endParaRPr lang="da-DK" sz="1200" dirty="0">
              <a:latin typeface="+mn-lt"/>
            </a:endParaRPr>
          </a:p>
        </p:txBody>
      </p:sp>
      <p:sp>
        <p:nvSpPr>
          <p:cNvPr id="15" name="Nedadgående pil 14"/>
          <p:cNvSpPr/>
          <p:nvPr/>
        </p:nvSpPr>
        <p:spPr bwMode="auto">
          <a:xfrm>
            <a:off x="2231740" y="3158971"/>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6" name="Nedadgående pil 15"/>
          <p:cNvSpPr/>
          <p:nvPr/>
        </p:nvSpPr>
        <p:spPr bwMode="auto">
          <a:xfrm>
            <a:off x="2474150" y="3158971"/>
            <a:ext cx="225025" cy="31503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7" name="Nedadgående pil 16"/>
          <p:cNvSpPr/>
          <p:nvPr/>
        </p:nvSpPr>
        <p:spPr bwMode="auto">
          <a:xfrm rot="10800000">
            <a:off x="7767355" y="2438889"/>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19" name="Nedadgående pil 18"/>
          <p:cNvSpPr/>
          <p:nvPr/>
        </p:nvSpPr>
        <p:spPr bwMode="auto">
          <a:xfrm rot="10800000">
            <a:off x="803738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20" name="Nedadgående pil 19"/>
          <p:cNvSpPr/>
          <p:nvPr/>
        </p:nvSpPr>
        <p:spPr bwMode="auto">
          <a:xfrm rot="10800000">
            <a:off x="830741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
        <p:nvSpPr>
          <p:cNvPr id="21" name="Nedadgående pil 20"/>
          <p:cNvSpPr/>
          <p:nvPr/>
        </p:nvSpPr>
        <p:spPr bwMode="auto">
          <a:xfrm rot="10800000">
            <a:off x="8577445" y="2438890"/>
            <a:ext cx="180020" cy="2874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400" b="1" i="0" u="none" strike="noStrike" cap="none" normalizeH="0" baseline="0">
              <a:ln>
                <a:noFill/>
              </a:ln>
              <a:solidFill>
                <a:schemeClr val="tx1"/>
              </a:solidFill>
              <a:effectLst/>
              <a:latin typeface="Arial" charset="0"/>
            </a:endParaRP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c31fa70-96b3-470a-ba48-d1a63ada5347}" enabled="1" method="Standard" siteId="{93486054-9201-4a73-8bb0-8bbe3ad0016f}" contentBits="0" removed="0"/>
</clbl:labelList>
</file>

<file path=docProps/app.xml><?xml version="1.0" encoding="utf-8"?>
<Properties xmlns="http://schemas.openxmlformats.org/officeDocument/2006/extended-properties" xmlns:vt="http://schemas.openxmlformats.org/officeDocument/2006/docPropsVTypes">
  <TotalTime>4</TotalTime>
  <Words>840</Words>
  <Application>Microsoft Office PowerPoint</Application>
  <PresentationFormat>Skærmshow (4:3)</PresentationFormat>
  <Paragraphs>243</Paragraphs>
  <Slides>36</Slides>
  <Notes>4</Notes>
  <HiddenSlides>0</HiddenSlides>
  <MMClips>0</MMClips>
  <ScaleCrop>false</ScaleCrop>
  <HeadingPairs>
    <vt:vector size="8" baseType="variant">
      <vt:variant>
        <vt:lpstr>Benyttede skrifttyper</vt:lpstr>
      </vt:variant>
      <vt:variant>
        <vt:i4>10</vt:i4>
      </vt:variant>
      <vt:variant>
        <vt:lpstr>Tema</vt:lpstr>
      </vt:variant>
      <vt:variant>
        <vt:i4>1</vt:i4>
      </vt:variant>
      <vt:variant>
        <vt:lpstr>Integrerede OLE-servere</vt:lpstr>
      </vt:variant>
      <vt:variant>
        <vt:i4>3</vt:i4>
      </vt:variant>
      <vt:variant>
        <vt:lpstr>Slidetitler</vt:lpstr>
      </vt:variant>
      <vt:variant>
        <vt:i4>36</vt:i4>
      </vt:variant>
    </vt:vector>
  </HeadingPairs>
  <TitlesOfParts>
    <vt:vector size="50" baseType="lpstr">
      <vt:lpstr>Adobe Heiti Std R</vt:lpstr>
      <vt:lpstr>Arial</vt:lpstr>
      <vt:lpstr>Calibri</vt:lpstr>
      <vt:lpstr>Helvetica</vt:lpstr>
      <vt:lpstr>Osaka</vt:lpstr>
      <vt:lpstr>Stencil</vt:lpstr>
      <vt:lpstr>Times</vt:lpstr>
      <vt:lpstr>Times New Roman</vt:lpstr>
      <vt:lpstr>Viner Hand ITC</vt:lpstr>
      <vt:lpstr>Wingdings</vt:lpstr>
      <vt:lpstr>Default Design</vt:lpstr>
      <vt:lpstr>Image</vt:lpstr>
      <vt:lpstr>Bitmapbillede</vt:lpstr>
      <vt:lpstr>Document</vt:lpstr>
      <vt:lpstr>PowerPoint-præsentation</vt:lpstr>
      <vt:lpstr>  Rekreativt forbrug kontra afhængighed</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dryas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Henrik Rindom</dc:creator>
  <cp:lastModifiedBy>Heidi Jensen</cp:lastModifiedBy>
  <cp:revision>222</cp:revision>
  <dcterms:created xsi:type="dcterms:W3CDTF">2004-08-30T06:08:11Z</dcterms:created>
  <dcterms:modified xsi:type="dcterms:W3CDTF">2026-05-22T12:29:44Z</dcterms:modified>
</cp:coreProperties>
</file>