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3813" r:id="rId2"/>
    <p:sldId id="3445" r:id="rId3"/>
    <p:sldId id="264" r:id="rId4"/>
    <p:sldId id="3882" r:id="rId5"/>
    <p:sldId id="292" r:id="rId6"/>
    <p:sldId id="3787" r:id="rId7"/>
    <p:sldId id="3883" r:id="rId8"/>
    <p:sldId id="3461" r:id="rId9"/>
    <p:sldId id="3786" r:id="rId10"/>
    <p:sldId id="3810" r:id="rId11"/>
    <p:sldId id="265" r:id="rId12"/>
    <p:sldId id="3794" r:id="rId13"/>
    <p:sldId id="3814" r:id="rId14"/>
    <p:sldId id="268" r:id="rId15"/>
    <p:sldId id="269" r:id="rId16"/>
    <p:sldId id="3820" r:id="rId17"/>
    <p:sldId id="270" r:id="rId18"/>
    <p:sldId id="274" r:id="rId19"/>
    <p:sldId id="3822" r:id="rId20"/>
    <p:sldId id="3902" r:id="rId21"/>
    <p:sldId id="271" r:id="rId22"/>
    <p:sldId id="3823" r:id="rId23"/>
    <p:sldId id="3903" r:id="rId24"/>
    <p:sldId id="273" r:id="rId25"/>
    <p:sldId id="3824" r:id="rId26"/>
    <p:sldId id="3904" r:id="rId27"/>
    <p:sldId id="3433" r:id="rId28"/>
    <p:sldId id="3819" r:id="rId29"/>
    <p:sldId id="3793" r:id="rId30"/>
    <p:sldId id="3784" r:id="rId31"/>
    <p:sldId id="3785" r:id="rId32"/>
    <p:sldId id="3905" r:id="rId33"/>
    <p:sldId id="3899" r:id="rId34"/>
    <p:sldId id="3897" r:id="rId35"/>
    <p:sldId id="593" r:id="rId36"/>
    <p:sldId id="632" r:id="rId37"/>
    <p:sldId id="628" r:id="rId38"/>
    <p:sldId id="3892" r:id="rId39"/>
    <p:sldId id="3900" r:id="rId40"/>
    <p:sldId id="300" r:id="rId41"/>
    <p:sldId id="301" r:id="rId42"/>
    <p:sldId id="3908" r:id="rId43"/>
    <p:sldId id="346" r:id="rId44"/>
    <p:sldId id="348" r:id="rId45"/>
    <p:sldId id="3893" r:id="rId46"/>
    <p:sldId id="3895" r:id="rId47"/>
    <p:sldId id="3906" r:id="rId48"/>
    <p:sldId id="3907" r:id="rId49"/>
  </p:sldIdLst>
  <p:sldSz cx="12192000" cy="6858000"/>
  <p:notesSz cx="7023100" cy="100838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E8EFEA48-5BDC-4C72-BF85-4E0E3DAE5196}">
          <p14:sldIdLst>
            <p14:sldId id="3813"/>
            <p14:sldId id="3445"/>
          </p14:sldIdLst>
        </p14:section>
        <p14:section name="Indsigt i hvad en medicinsamtale er" id="{5FEE497D-1184-41A3-906D-8B12F4C10305}">
          <p14:sldIdLst>
            <p14:sldId id="264"/>
            <p14:sldId id="3882"/>
            <p14:sldId id="292"/>
            <p14:sldId id="3787"/>
            <p14:sldId id="3883"/>
            <p14:sldId id="3461"/>
            <p14:sldId id="3786"/>
            <p14:sldId id="3810"/>
            <p14:sldId id="265"/>
            <p14:sldId id="3794"/>
            <p14:sldId id="3814"/>
            <p14:sldId id="268"/>
            <p14:sldId id="269"/>
            <p14:sldId id="3820"/>
            <p14:sldId id="270"/>
            <p14:sldId id="274"/>
            <p14:sldId id="3822"/>
            <p14:sldId id="3902"/>
            <p14:sldId id="271"/>
            <p14:sldId id="3823"/>
            <p14:sldId id="3903"/>
            <p14:sldId id="273"/>
            <p14:sldId id="3824"/>
            <p14:sldId id="3904"/>
            <p14:sldId id="3433"/>
            <p14:sldId id="3819"/>
            <p14:sldId id="3793"/>
          </p14:sldIdLst>
        </p14:section>
        <p14:section name="Livet som kronisk syg" id="{9D4A48CF-6BF3-471F-88B5-665D5BFE392E}">
          <p14:sldIdLst>
            <p14:sldId id="3784"/>
            <p14:sldId id="3785"/>
          </p14:sldIdLst>
        </p14:section>
        <p14:section name="Cases" id="{8CB7EE00-46FF-40B3-B00C-50F0B8EA3C96}">
          <p14:sldIdLst>
            <p14:sldId id="3905"/>
          </p14:sldIdLst>
        </p14:section>
        <p14:section name="Nyt fra forskningen" id="{D240E6EC-6701-4E22-A4BC-7AD30BA34DEC}">
          <p14:sldIdLst>
            <p14:sldId id="3899"/>
            <p14:sldId id="3897"/>
            <p14:sldId id="593"/>
            <p14:sldId id="632"/>
            <p14:sldId id="628"/>
            <p14:sldId id="3892"/>
            <p14:sldId id="3900"/>
            <p14:sldId id="300"/>
            <p14:sldId id="301"/>
            <p14:sldId id="3908"/>
            <p14:sldId id="346"/>
            <p14:sldId id="348"/>
          </p14:sldIdLst>
        </p14:section>
        <p14:section name="Afrunding af webinaret" id="{77B9E0C1-9C87-42E0-9D05-E5AE0BAFB47F}">
          <p14:sldIdLst>
            <p14:sldId id="3893"/>
            <p14:sldId id="3895"/>
            <p14:sldId id="3906"/>
            <p14:sldId id="39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4F"/>
    <a:srgbClr val="D3A1A1"/>
    <a:srgbClr val="AAC0AD"/>
    <a:srgbClr val="C98B8B"/>
    <a:srgbClr val="D27979"/>
    <a:srgbClr val="44708D"/>
    <a:srgbClr val="436573"/>
    <a:srgbClr val="99CC99"/>
    <a:srgbClr val="CC6666"/>
    <a:srgbClr val="8DA0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yst layout 3 - Markerin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llemlayout 2 - Marker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llemlayout 2 - Marker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llemlayout 2 - Marker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08" autoAdjust="0"/>
    <p:restoredTop sz="22410" autoAdjust="0"/>
  </p:normalViewPr>
  <p:slideViewPr>
    <p:cSldViewPr snapToGrid="0" showGuides="1">
      <p:cViewPr varScale="1">
        <p:scale>
          <a:sx n="28" d="100"/>
          <a:sy n="28" d="100"/>
        </p:scale>
        <p:origin x="3240" y="5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notesViewPr>
    <p:cSldViewPr snapToGrid="0" showGuides="1">
      <p:cViewPr>
        <p:scale>
          <a:sx n="232" d="100"/>
          <a:sy n="232" d="100"/>
        </p:scale>
        <p:origin x="306" y="-83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'Ark1'!$B$1</c:f>
              <c:strCache>
                <c:ptCount val="1"/>
                <c:pt idx="0">
                  <c:v>Kolonne1</c:v>
                </c:pt>
              </c:strCache>
            </c:strRef>
          </c:tx>
          <c:dPt>
            <c:idx val="0"/>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3-0893-42B0-970F-B046F4874019}"/>
              </c:ext>
            </c:extLst>
          </c:dPt>
          <c:dPt>
            <c:idx val="1"/>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2-0893-42B0-970F-B046F487401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E13-4886-9A8D-EE1A0D2C6ED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E13-4886-9A8D-EE1A0D2C6EDD}"/>
              </c:ext>
            </c:extLst>
          </c:dPt>
          <c:cat>
            <c:numRef>
              <c:f>'Ark1'!$A$2:$A$5</c:f>
              <c:numCache>
                <c:formatCode>General</c:formatCode>
                <c:ptCount val="4"/>
              </c:numCache>
            </c:numRef>
          </c:cat>
          <c:val>
            <c:numRef>
              <c:f>'Ark1'!$B$2:$B$5</c:f>
              <c:numCache>
                <c:formatCode>General</c:formatCode>
                <c:ptCount val="4"/>
                <c:pt idx="0">
                  <c:v>50</c:v>
                </c:pt>
                <c:pt idx="1">
                  <c:v>50</c:v>
                </c:pt>
              </c:numCache>
            </c:numRef>
          </c:val>
          <c:extLst>
            <c:ext xmlns:c16="http://schemas.microsoft.com/office/drawing/2014/chart" uri="{C3380CC4-5D6E-409C-BE32-E72D297353CC}">
              <c16:uniqueId val="{00000000-0893-42B0-970F-B046F487401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4784C9-EF20-41AE-861A-995E3B27193B}" type="doc">
      <dgm:prSet loTypeId="urn:microsoft.com/office/officeart/2005/8/layout/default" loCatId="list" qsTypeId="urn:microsoft.com/office/officeart/2005/8/quickstyle/simple1#1" qsCatId="simple" csTypeId="urn:microsoft.com/office/officeart/2005/8/colors/colorful5#1" csCatId="colorful"/>
      <dgm:spPr/>
      <dgm:t>
        <a:bodyPr/>
        <a:lstStyle/>
        <a:p>
          <a:endParaRPr lang="da-DK"/>
        </a:p>
      </dgm:t>
    </dgm:pt>
    <dgm:pt modelId="{C6316183-0890-4314-BD2C-C3ACA4831B76}">
      <dgm:prSet/>
      <dgm:spPr/>
      <dgm:t>
        <a:bodyPr/>
        <a:lstStyle/>
        <a:p>
          <a:r>
            <a:rPr lang="da-DK">
              <a:solidFill>
                <a:srgbClr val="002F4F"/>
              </a:solidFill>
            </a:rPr>
            <a:t>Medicinsamtale</a:t>
          </a:r>
        </a:p>
      </dgm:t>
    </dgm:pt>
    <dgm:pt modelId="{1BD40F4D-5F63-4705-A030-2287BB4DA97F}" type="parTrans" cxnId="{0DC06A9C-011B-4ECB-9148-59847C96F4E5}">
      <dgm:prSet/>
      <dgm:spPr/>
      <dgm:t>
        <a:bodyPr/>
        <a:lstStyle/>
        <a:p>
          <a:endParaRPr lang="da-DK"/>
        </a:p>
      </dgm:t>
    </dgm:pt>
    <dgm:pt modelId="{F36FCB16-DE57-408B-BE1B-871EF91504E8}" type="sibTrans" cxnId="{0DC06A9C-011B-4ECB-9148-59847C96F4E5}">
      <dgm:prSet/>
      <dgm:spPr/>
      <dgm:t>
        <a:bodyPr/>
        <a:lstStyle/>
        <a:p>
          <a:endParaRPr lang="da-DK"/>
        </a:p>
      </dgm:t>
    </dgm:pt>
    <dgm:pt modelId="{FDF61C20-3461-4B5F-BAC8-717FD714BC28}">
      <dgm:prSet/>
      <dgm:spPr/>
      <dgm:t>
        <a:bodyPr/>
        <a:lstStyle/>
        <a:p>
          <a:r>
            <a:rPr lang="da-DK">
              <a:solidFill>
                <a:srgbClr val="002F4F"/>
              </a:solidFill>
            </a:rPr>
            <a:t>Compliancesamtale</a:t>
          </a:r>
        </a:p>
      </dgm:t>
    </dgm:pt>
    <dgm:pt modelId="{1D61B5C1-AD17-45AB-BCB4-0C2042A452D5}" type="parTrans" cxnId="{EF772631-913B-46B6-BFFE-DE2FC2B19E84}">
      <dgm:prSet/>
      <dgm:spPr/>
      <dgm:t>
        <a:bodyPr/>
        <a:lstStyle/>
        <a:p>
          <a:endParaRPr lang="da-DK"/>
        </a:p>
      </dgm:t>
    </dgm:pt>
    <dgm:pt modelId="{6AF8D12D-7E8B-4BC5-8069-61F7B6AD1A42}" type="sibTrans" cxnId="{EF772631-913B-46B6-BFFE-DE2FC2B19E84}">
      <dgm:prSet/>
      <dgm:spPr/>
      <dgm:t>
        <a:bodyPr/>
        <a:lstStyle/>
        <a:p>
          <a:endParaRPr lang="da-DK"/>
        </a:p>
      </dgm:t>
    </dgm:pt>
    <dgm:pt modelId="{11D1D49C-6B1A-46E9-BB36-FC7B766961AE}">
      <dgm:prSet/>
      <dgm:spPr/>
      <dgm:t>
        <a:bodyPr/>
        <a:lstStyle/>
        <a:p>
          <a:r>
            <a:rPr lang="da-DK">
              <a:solidFill>
                <a:srgbClr val="002F4F"/>
              </a:solidFill>
            </a:rPr>
            <a:t>TPI</a:t>
          </a:r>
        </a:p>
      </dgm:t>
    </dgm:pt>
    <dgm:pt modelId="{9269C5FC-76C6-4600-9EB0-C118EC9E7CDA}" type="parTrans" cxnId="{E5115640-36E5-4B5C-AB83-EF66BD5DFBDC}">
      <dgm:prSet/>
      <dgm:spPr/>
      <dgm:t>
        <a:bodyPr/>
        <a:lstStyle/>
        <a:p>
          <a:endParaRPr lang="da-DK"/>
        </a:p>
      </dgm:t>
    </dgm:pt>
    <dgm:pt modelId="{7E866501-3F57-41BE-B4B1-1D2A6DBD5066}" type="sibTrans" cxnId="{E5115640-36E5-4B5C-AB83-EF66BD5DFBDC}">
      <dgm:prSet/>
      <dgm:spPr/>
      <dgm:t>
        <a:bodyPr/>
        <a:lstStyle/>
        <a:p>
          <a:endParaRPr lang="da-DK"/>
        </a:p>
      </dgm:t>
    </dgm:pt>
    <dgm:pt modelId="{28AEF38C-16E2-4DE4-ACDA-C20A1898170F}">
      <dgm:prSet/>
      <dgm:spPr/>
      <dgm:t>
        <a:bodyPr/>
        <a:lstStyle/>
        <a:p>
          <a:r>
            <a:rPr lang="da-DK" dirty="0">
              <a:solidFill>
                <a:srgbClr val="002F4F"/>
              </a:solidFill>
            </a:rPr>
            <a:t>Apotekets medicingennemgang</a:t>
          </a:r>
        </a:p>
      </dgm:t>
    </dgm:pt>
    <dgm:pt modelId="{32DC9AFA-4F2B-4CB5-8941-B545E637D621}" type="parTrans" cxnId="{805624AB-234E-49A3-8C2C-1B5FD64E17FA}">
      <dgm:prSet/>
      <dgm:spPr/>
      <dgm:t>
        <a:bodyPr/>
        <a:lstStyle/>
        <a:p>
          <a:endParaRPr lang="da-DK"/>
        </a:p>
      </dgm:t>
    </dgm:pt>
    <dgm:pt modelId="{A1481CA8-2BFD-4E67-9755-BC8BFEF76398}" type="sibTrans" cxnId="{805624AB-234E-49A3-8C2C-1B5FD64E17FA}">
      <dgm:prSet/>
      <dgm:spPr/>
      <dgm:t>
        <a:bodyPr/>
        <a:lstStyle/>
        <a:p>
          <a:endParaRPr lang="da-DK"/>
        </a:p>
      </dgm:t>
    </dgm:pt>
    <dgm:pt modelId="{8B5874FF-6C6B-49D9-8D0F-D184F1F9FE78}">
      <dgm:prSet/>
      <dgm:spPr/>
      <dgm:t>
        <a:bodyPr/>
        <a:lstStyle/>
        <a:p>
          <a:r>
            <a:rPr lang="da-DK">
              <a:solidFill>
                <a:srgbClr val="002F4F"/>
              </a:solidFill>
            </a:rPr>
            <a:t>Genordination ved behandlerfarmaceut </a:t>
          </a:r>
        </a:p>
      </dgm:t>
    </dgm:pt>
    <dgm:pt modelId="{799AFD30-A9BD-4B04-9DF7-273607FD3C9C}" type="parTrans" cxnId="{CB5E629C-D318-449E-820F-513B2F513727}">
      <dgm:prSet/>
      <dgm:spPr/>
      <dgm:t>
        <a:bodyPr/>
        <a:lstStyle/>
        <a:p>
          <a:endParaRPr lang="da-DK"/>
        </a:p>
      </dgm:t>
    </dgm:pt>
    <dgm:pt modelId="{48060315-EE4D-4F1F-8B09-31C71D2C1E79}" type="sibTrans" cxnId="{CB5E629C-D318-449E-820F-513B2F513727}">
      <dgm:prSet/>
      <dgm:spPr/>
      <dgm:t>
        <a:bodyPr/>
        <a:lstStyle/>
        <a:p>
          <a:endParaRPr lang="da-DK"/>
        </a:p>
      </dgm:t>
    </dgm:pt>
    <dgm:pt modelId="{16FCD427-CAC4-48AF-8A17-ACE256F44F5D}">
      <dgm:prSet/>
      <dgm:spPr/>
      <dgm:t>
        <a:bodyPr/>
        <a:lstStyle/>
        <a:p>
          <a:r>
            <a:rPr lang="da-DK" dirty="0">
              <a:solidFill>
                <a:srgbClr val="002F4F"/>
              </a:solidFill>
            </a:rPr>
            <a:t>Dosispakket medicin </a:t>
          </a:r>
        </a:p>
      </dgm:t>
    </dgm:pt>
    <dgm:pt modelId="{CE267040-4346-4ABA-A0A6-98B907872A0B}" type="parTrans" cxnId="{9DA07F91-DB40-4417-8C0F-AF3A44ABA92A}">
      <dgm:prSet/>
      <dgm:spPr/>
      <dgm:t>
        <a:bodyPr/>
        <a:lstStyle/>
        <a:p>
          <a:endParaRPr lang="da-DK"/>
        </a:p>
      </dgm:t>
    </dgm:pt>
    <dgm:pt modelId="{85671B1E-82BA-466B-8595-335220F3CFD1}" type="sibTrans" cxnId="{9DA07F91-DB40-4417-8C0F-AF3A44ABA92A}">
      <dgm:prSet/>
      <dgm:spPr/>
      <dgm:t>
        <a:bodyPr/>
        <a:lstStyle/>
        <a:p>
          <a:endParaRPr lang="da-DK"/>
        </a:p>
      </dgm:t>
    </dgm:pt>
    <dgm:pt modelId="{A64DA8BF-1CBF-4DA1-AB3D-64C4F01134EE}" type="pres">
      <dgm:prSet presAssocID="{4E4784C9-EF20-41AE-861A-995E3B27193B}" presName="diagram" presStyleCnt="0">
        <dgm:presLayoutVars>
          <dgm:dir/>
          <dgm:resizeHandles val="exact"/>
        </dgm:presLayoutVars>
      </dgm:prSet>
      <dgm:spPr/>
    </dgm:pt>
    <dgm:pt modelId="{D0221F58-5CD6-421F-AF5B-418822C9DF64}" type="pres">
      <dgm:prSet presAssocID="{C6316183-0890-4314-BD2C-C3ACA4831B76}" presName="node" presStyleLbl="node1" presStyleIdx="0" presStyleCnt="6">
        <dgm:presLayoutVars>
          <dgm:bulletEnabled val="1"/>
        </dgm:presLayoutVars>
      </dgm:prSet>
      <dgm:spPr/>
    </dgm:pt>
    <dgm:pt modelId="{DAAB2F93-4DBA-49FA-B2BC-E789A5348B3D}" type="pres">
      <dgm:prSet presAssocID="{F36FCB16-DE57-408B-BE1B-871EF91504E8}" presName="sibTrans" presStyleCnt="0"/>
      <dgm:spPr/>
    </dgm:pt>
    <dgm:pt modelId="{573DE8C5-39DF-4BC5-99B1-04E64B2336F9}" type="pres">
      <dgm:prSet presAssocID="{FDF61C20-3461-4B5F-BAC8-717FD714BC28}" presName="node" presStyleLbl="node1" presStyleIdx="1" presStyleCnt="6">
        <dgm:presLayoutVars>
          <dgm:bulletEnabled val="1"/>
        </dgm:presLayoutVars>
      </dgm:prSet>
      <dgm:spPr/>
    </dgm:pt>
    <dgm:pt modelId="{09CD39CE-04CE-48A0-ACD7-55D89FB6C8B9}" type="pres">
      <dgm:prSet presAssocID="{6AF8D12D-7E8B-4BC5-8069-61F7B6AD1A42}" presName="sibTrans" presStyleCnt="0"/>
      <dgm:spPr/>
    </dgm:pt>
    <dgm:pt modelId="{0641FA9E-F50E-48CE-ABA8-EA285F4E5319}" type="pres">
      <dgm:prSet presAssocID="{11D1D49C-6B1A-46E9-BB36-FC7B766961AE}" presName="node" presStyleLbl="node1" presStyleIdx="2" presStyleCnt="6">
        <dgm:presLayoutVars>
          <dgm:bulletEnabled val="1"/>
        </dgm:presLayoutVars>
      </dgm:prSet>
      <dgm:spPr/>
    </dgm:pt>
    <dgm:pt modelId="{93BA58DC-6164-4C13-BD2A-16B8D608CA7B}" type="pres">
      <dgm:prSet presAssocID="{7E866501-3F57-41BE-B4B1-1D2A6DBD5066}" presName="sibTrans" presStyleCnt="0"/>
      <dgm:spPr/>
    </dgm:pt>
    <dgm:pt modelId="{B8AAE06F-6E8D-4F61-AA31-58BFFECA036E}" type="pres">
      <dgm:prSet presAssocID="{28AEF38C-16E2-4DE4-ACDA-C20A1898170F}" presName="node" presStyleLbl="node1" presStyleIdx="3" presStyleCnt="6">
        <dgm:presLayoutVars>
          <dgm:bulletEnabled val="1"/>
        </dgm:presLayoutVars>
      </dgm:prSet>
      <dgm:spPr/>
    </dgm:pt>
    <dgm:pt modelId="{1BC30DDC-48FD-405A-A334-6C172F791287}" type="pres">
      <dgm:prSet presAssocID="{A1481CA8-2BFD-4E67-9755-BC8BFEF76398}" presName="sibTrans" presStyleCnt="0"/>
      <dgm:spPr/>
    </dgm:pt>
    <dgm:pt modelId="{63A4F20C-F579-414C-844B-0F190A067D4F}" type="pres">
      <dgm:prSet presAssocID="{8B5874FF-6C6B-49D9-8D0F-D184F1F9FE78}" presName="node" presStyleLbl="node1" presStyleIdx="4" presStyleCnt="6">
        <dgm:presLayoutVars>
          <dgm:bulletEnabled val="1"/>
        </dgm:presLayoutVars>
      </dgm:prSet>
      <dgm:spPr/>
    </dgm:pt>
    <dgm:pt modelId="{CE16061E-2317-414C-8DE1-47747436592C}" type="pres">
      <dgm:prSet presAssocID="{48060315-EE4D-4F1F-8B09-31C71D2C1E79}" presName="sibTrans" presStyleCnt="0"/>
      <dgm:spPr/>
    </dgm:pt>
    <dgm:pt modelId="{4E2ECDE2-C634-4CA1-98CD-1C34565D9B7D}" type="pres">
      <dgm:prSet presAssocID="{16FCD427-CAC4-48AF-8A17-ACE256F44F5D}" presName="node" presStyleLbl="node1" presStyleIdx="5" presStyleCnt="6">
        <dgm:presLayoutVars>
          <dgm:bulletEnabled val="1"/>
        </dgm:presLayoutVars>
      </dgm:prSet>
      <dgm:spPr/>
    </dgm:pt>
  </dgm:ptLst>
  <dgm:cxnLst>
    <dgm:cxn modelId="{9E56372D-C30A-4CF3-AC12-6B08114EE8FF}" type="presOf" srcId="{16FCD427-CAC4-48AF-8A17-ACE256F44F5D}" destId="{4E2ECDE2-C634-4CA1-98CD-1C34565D9B7D}" srcOrd="0" destOrd="0" presId="urn:microsoft.com/office/officeart/2005/8/layout/default"/>
    <dgm:cxn modelId="{EF772631-913B-46B6-BFFE-DE2FC2B19E84}" srcId="{4E4784C9-EF20-41AE-861A-995E3B27193B}" destId="{FDF61C20-3461-4B5F-BAC8-717FD714BC28}" srcOrd="1" destOrd="0" parTransId="{1D61B5C1-AD17-45AB-BCB4-0C2042A452D5}" sibTransId="{6AF8D12D-7E8B-4BC5-8069-61F7B6AD1A42}"/>
    <dgm:cxn modelId="{A10C2033-C2BA-4276-9BA9-BCF9C5D5E2BD}" type="presOf" srcId="{11D1D49C-6B1A-46E9-BB36-FC7B766961AE}" destId="{0641FA9E-F50E-48CE-ABA8-EA285F4E5319}" srcOrd="0" destOrd="0" presId="urn:microsoft.com/office/officeart/2005/8/layout/default"/>
    <dgm:cxn modelId="{0585063A-82D9-45D9-AE9D-05AF23F935CD}" type="presOf" srcId="{28AEF38C-16E2-4DE4-ACDA-C20A1898170F}" destId="{B8AAE06F-6E8D-4F61-AA31-58BFFECA036E}" srcOrd="0" destOrd="0" presId="urn:microsoft.com/office/officeart/2005/8/layout/default"/>
    <dgm:cxn modelId="{E5115640-36E5-4B5C-AB83-EF66BD5DFBDC}" srcId="{4E4784C9-EF20-41AE-861A-995E3B27193B}" destId="{11D1D49C-6B1A-46E9-BB36-FC7B766961AE}" srcOrd="2" destOrd="0" parTransId="{9269C5FC-76C6-4600-9EB0-C118EC9E7CDA}" sibTransId="{7E866501-3F57-41BE-B4B1-1D2A6DBD5066}"/>
    <dgm:cxn modelId="{B48A0869-6E25-4109-B7C3-C6FD10026EE3}" type="presOf" srcId="{8B5874FF-6C6B-49D9-8D0F-D184F1F9FE78}" destId="{63A4F20C-F579-414C-844B-0F190A067D4F}" srcOrd="0" destOrd="0" presId="urn:microsoft.com/office/officeart/2005/8/layout/default"/>
    <dgm:cxn modelId="{64B0694D-D25A-4804-BE16-9D66C69D90BB}" type="presOf" srcId="{C6316183-0890-4314-BD2C-C3ACA4831B76}" destId="{D0221F58-5CD6-421F-AF5B-418822C9DF64}" srcOrd="0" destOrd="0" presId="urn:microsoft.com/office/officeart/2005/8/layout/default"/>
    <dgm:cxn modelId="{C2F96D76-86F5-40A2-9C43-3C7FC5DED5AA}" type="presOf" srcId="{4E4784C9-EF20-41AE-861A-995E3B27193B}" destId="{A64DA8BF-1CBF-4DA1-AB3D-64C4F01134EE}" srcOrd="0" destOrd="0" presId="urn:microsoft.com/office/officeart/2005/8/layout/default"/>
    <dgm:cxn modelId="{1B89D382-F2EB-48FE-B78A-7432F66A096B}" type="presOf" srcId="{FDF61C20-3461-4B5F-BAC8-717FD714BC28}" destId="{573DE8C5-39DF-4BC5-99B1-04E64B2336F9}" srcOrd="0" destOrd="0" presId="urn:microsoft.com/office/officeart/2005/8/layout/default"/>
    <dgm:cxn modelId="{9DA07F91-DB40-4417-8C0F-AF3A44ABA92A}" srcId="{4E4784C9-EF20-41AE-861A-995E3B27193B}" destId="{16FCD427-CAC4-48AF-8A17-ACE256F44F5D}" srcOrd="5" destOrd="0" parTransId="{CE267040-4346-4ABA-A0A6-98B907872A0B}" sibTransId="{85671B1E-82BA-466B-8595-335220F3CFD1}"/>
    <dgm:cxn modelId="{CB5E629C-D318-449E-820F-513B2F513727}" srcId="{4E4784C9-EF20-41AE-861A-995E3B27193B}" destId="{8B5874FF-6C6B-49D9-8D0F-D184F1F9FE78}" srcOrd="4" destOrd="0" parTransId="{799AFD30-A9BD-4B04-9DF7-273607FD3C9C}" sibTransId="{48060315-EE4D-4F1F-8B09-31C71D2C1E79}"/>
    <dgm:cxn modelId="{0DC06A9C-011B-4ECB-9148-59847C96F4E5}" srcId="{4E4784C9-EF20-41AE-861A-995E3B27193B}" destId="{C6316183-0890-4314-BD2C-C3ACA4831B76}" srcOrd="0" destOrd="0" parTransId="{1BD40F4D-5F63-4705-A030-2287BB4DA97F}" sibTransId="{F36FCB16-DE57-408B-BE1B-871EF91504E8}"/>
    <dgm:cxn modelId="{805624AB-234E-49A3-8C2C-1B5FD64E17FA}" srcId="{4E4784C9-EF20-41AE-861A-995E3B27193B}" destId="{28AEF38C-16E2-4DE4-ACDA-C20A1898170F}" srcOrd="3" destOrd="0" parTransId="{32DC9AFA-4F2B-4CB5-8941-B545E637D621}" sibTransId="{A1481CA8-2BFD-4E67-9755-BC8BFEF76398}"/>
    <dgm:cxn modelId="{F92C570E-DBB5-4917-83F2-7EEA81D4EF45}" type="presParOf" srcId="{A64DA8BF-1CBF-4DA1-AB3D-64C4F01134EE}" destId="{D0221F58-5CD6-421F-AF5B-418822C9DF64}" srcOrd="0" destOrd="0" presId="urn:microsoft.com/office/officeart/2005/8/layout/default"/>
    <dgm:cxn modelId="{7DF7B4C0-61C8-4E92-9735-CA1A6FA2E5F0}" type="presParOf" srcId="{A64DA8BF-1CBF-4DA1-AB3D-64C4F01134EE}" destId="{DAAB2F93-4DBA-49FA-B2BC-E789A5348B3D}" srcOrd="1" destOrd="0" presId="urn:microsoft.com/office/officeart/2005/8/layout/default"/>
    <dgm:cxn modelId="{DFF82430-BDC5-4410-A72F-DE269792FC56}" type="presParOf" srcId="{A64DA8BF-1CBF-4DA1-AB3D-64C4F01134EE}" destId="{573DE8C5-39DF-4BC5-99B1-04E64B2336F9}" srcOrd="2" destOrd="0" presId="urn:microsoft.com/office/officeart/2005/8/layout/default"/>
    <dgm:cxn modelId="{B17163F9-E43D-4DF0-9F31-5FD6557765A9}" type="presParOf" srcId="{A64DA8BF-1CBF-4DA1-AB3D-64C4F01134EE}" destId="{09CD39CE-04CE-48A0-ACD7-55D89FB6C8B9}" srcOrd="3" destOrd="0" presId="urn:microsoft.com/office/officeart/2005/8/layout/default"/>
    <dgm:cxn modelId="{11227D70-F7EB-4984-8078-D851709D4547}" type="presParOf" srcId="{A64DA8BF-1CBF-4DA1-AB3D-64C4F01134EE}" destId="{0641FA9E-F50E-48CE-ABA8-EA285F4E5319}" srcOrd="4" destOrd="0" presId="urn:microsoft.com/office/officeart/2005/8/layout/default"/>
    <dgm:cxn modelId="{8BC57D13-04A9-44B9-905E-BE660695A1EA}" type="presParOf" srcId="{A64DA8BF-1CBF-4DA1-AB3D-64C4F01134EE}" destId="{93BA58DC-6164-4C13-BD2A-16B8D608CA7B}" srcOrd="5" destOrd="0" presId="urn:microsoft.com/office/officeart/2005/8/layout/default"/>
    <dgm:cxn modelId="{71F91AD1-EE20-4417-91C8-F3D02C492156}" type="presParOf" srcId="{A64DA8BF-1CBF-4DA1-AB3D-64C4F01134EE}" destId="{B8AAE06F-6E8D-4F61-AA31-58BFFECA036E}" srcOrd="6" destOrd="0" presId="urn:microsoft.com/office/officeart/2005/8/layout/default"/>
    <dgm:cxn modelId="{26550787-4BDB-478F-B74C-7386462C08BB}" type="presParOf" srcId="{A64DA8BF-1CBF-4DA1-AB3D-64C4F01134EE}" destId="{1BC30DDC-48FD-405A-A334-6C172F791287}" srcOrd="7" destOrd="0" presId="urn:microsoft.com/office/officeart/2005/8/layout/default"/>
    <dgm:cxn modelId="{AA5B4B43-D1B6-4A12-BB37-5181B52BD96D}" type="presParOf" srcId="{A64DA8BF-1CBF-4DA1-AB3D-64C4F01134EE}" destId="{63A4F20C-F579-414C-844B-0F190A067D4F}" srcOrd="8" destOrd="0" presId="urn:microsoft.com/office/officeart/2005/8/layout/default"/>
    <dgm:cxn modelId="{59780782-452B-4D49-9217-3D12F78F487E}" type="presParOf" srcId="{A64DA8BF-1CBF-4DA1-AB3D-64C4F01134EE}" destId="{CE16061E-2317-414C-8DE1-47747436592C}" srcOrd="9" destOrd="0" presId="urn:microsoft.com/office/officeart/2005/8/layout/default"/>
    <dgm:cxn modelId="{0D4AF09A-847E-45E5-B60B-47C78EE23C33}" type="presParOf" srcId="{A64DA8BF-1CBF-4DA1-AB3D-64C4F01134EE}" destId="{4E2ECDE2-C634-4CA1-98CD-1C34565D9B7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7ADD5-2CFE-4CE4-A857-04E74DFF051C}" type="doc">
      <dgm:prSet loTypeId="urn:microsoft.com/office/officeart/2005/8/layout/default" loCatId="list" qsTypeId="urn:microsoft.com/office/officeart/2005/8/quickstyle/simple1#2" qsCatId="simple" csTypeId="urn:microsoft.com/office/officeart/2005/8/colors/accent1_2#1" csCatId="accent1" phldr="1"/>
      <dgm:spPr/>
      <dgm:t>
        <a:bodyPr/>
        <a:lstStyle/>
        <a:p>
          <a:endParaRPr lang="da-DK"/>
        </a:p>
      </dgm:t>
    </dgm:pt>
    <dgm:pt modelId="{5A398F0C-251E-4FAB-A342-A37E3E977589}">
      <dgm:prSet phldrT="[Tekst]"/>
      <dgm:spPr/>
      <dgm:t>
        <a:bodyPr/>
        <a:lstStyle/>
        <a:p>
          <a:r>
            <a:rPr lang="da-DK" dirty="0"/>
            <a:t>Tema 1: Nye arbejdsopgaver: </a:t>
          </a:r>
          <a:r>
            <a:rPr lang="da-DK" i="1" dirty="0"/>
            <a:t>‘Det var på tide’ / ‘Nice, endelig’</a:t>
          </a:r>
          <a:endParaRPr lang="da-DK" dirty="0"/>
        </a:p>
      </dgm:t>
    </dgm:pt>
    <dgm:pt modelId="{89B6FF48-A647-4283-B413-2435D8F2B141}" type="parTrans" cxnId="{E63DD641-FA93-4169-B6D8-D6C2BA763E06}">
      <dgm:prSet/>
      <dgm:spPr/>
      <dgm:t>
        <a:bodyPr/>
        <a:lstStyle/>
        <a:p>
          <a:endParaRPr lang="da-DK"/>
        </a:p>
      </dgm:t>
    </dgm:pt>
    <dgm:pt modelId="{71139DA0-BF7C-4CDF-8CD5-A799287BB955}" type="sibTrans" cxnId="{E63DD641-FA93-4169-B6D8-D6C2BA763E06}">
      <dgm:prSet/>
      <dgm:spPr/>
      <dgm:t>
        <a:bodyPr/>
        <a:lstStyle/>
        <a:p>
          <a:endParaRPr lang="da-DK"/>
        </a:p>
      </dgm:t>
    </dgm:pt>
    <dgm:pt modelId="{ABBAC0CA-6B93-46B5-A780-C2157506D5C5}">
      <dgm:prSet phldrT="[Tekst]"/>
      <dgm:spPr/>
      <dgm:t>
        <a:bodyPr/>
        <a:lstStyle/>
        <a:p>
          <a:r>
            <a:rPr lang="da-DK" dirty="0"/>
            <a:t>Tema 2: Forestillinger om medicinsamtalen: </a:t>
          </a:r>
          <a:r>
            <a:rPr lang="da-DK" i="1" dirty="0"/>
            <a:t>‘Troede der var mere i det’</a:t>
          </a:r>
          <a:endParaRPr lang="da-DK" dirty="0"/>
        </a:p>
      </dgm:t>
    </dgm:pt>
    <dgm:pt modelId="{BA910717-3794-4712-A5C8-6BE3AFDB38DF}" type="parTrans" cxnId="{01BC14AF-0103-4951-ACC3-6D8E767927D5}">
      <dgm:prSet/>
      <dgm:spPr/>
      <dgm:t>
        <a:bodyPr/>
        <a:lstStyle/>
        <a:p>
          <a:endParaRPr lang="da-DK"/>
        </a:p>
      </dgm:t>
    </dgm:pt>
    <dgm:pt modelId="{F4255195-F4B9-4B9C-87BB-E62B2DF36627}" type="sibTrans" cxnId="{01BC14AF-0103-4951-ACC3-6D8E767927D5}">
      <dgm:prSet/>
      <dgm:spPr/>
      <dgm:t>
        <a:bodyPr/>
        <a:lstStyle/>
        <a:p>
          <a:endParaRPr lang="da-DK"/>
        </a:p>
      </dgm:t>
    </dgm:pt>
    <dgm:pt modelId="{62AA19FD-5FC8-4983-BDAC-01B7F1BC006F}">
      <dgm:prSet phldrT="[Tekst]"/>
      <dgm:spPr/>
      <dgm:t>
        <a:bodyPr/>
        <a:lstStyle/>
        <a:p>
          <a:r>
            <a:rPr lang="da-DK" dirty="0"/>
            <a:t>Tema 3: Medicinsamtale i skranken: </a:t>
          </a:r>
          <a:r>
            <a:rPr lang="da-DK" i="0" dirty="0"/>
            <a:t>Det er trygt ‘</a:t>
          </a:r>
          <a:r>
            <a:rPr lang="da-DK" i="1" dirty="0"/>
            <a:t>og det som jeg plejer at gøre’</a:t>
          </a:r>
          <a:endParaRPr lang="da-DK" dirty="0"/>
        </a:p>
      </dgm:t>
    </dgm:pt>
    <dgm:pt modelId="{D50BD427-8C3D-4268-9008-0C1AF90C50B3}" type="parTrans" cxnId="{75566D46-B157-4859-A1C9-46AEF77C6837}">
      <dgm:prSet/>
      <dgm:spPr/>
      <dgm:t>
        <a:bodyPr/>
        <a:lstStyle/>
        <a:p>
          <a:endParaRPr lang="da-DK"/>
        </a:p>
      </dgm:t>
    </dgm:pt>
    <dgm:pt modelId="{A5C4A0F7-1332-4AFF-8AE2-EB22A9860098}" type="sibTrans" cxnId="{75566D46-B157-4859-A1C9-46AEF77C6837}">
      <dgm:prSet/>
      <dgm:spPr/>
      <dgm:t>
        <a:bodyPr/>
        <a:lstStyle/>
        <a:p>
          <a:endParaRPr lang="da-DK"/>
        </a:p>
      </dgm:t>
    </dgm:pt>
    <dgm:pt modelId="{818EC395-FA35-417B-A53F-0E7AC1DDB43A}">
      <dgm:prSet phldrT="[Tekst]"/>
      <dgm:spPr/>
      <dgm:t>
        <a:bodyPr/>
        <a:lstStyle/>
        <a:p>
          <a:pPr marL="0" marR="0" lvl="0" indent="0" defTabSz="755650" eaLnBrk="1" fontAlgn="auto" latinLnBrk="0" hangingPunct="1">
            <a:lnSpc>
              <a:spcPct val="90000"/>
            </a:lnSpc>
            <a:spcBef>
              <a:spcPct val="0"/>
            </a:spcBef>
            <a:spcAft>
              <a:spcPct val="35000"/>
            </a:spcAft>
            <a:buClrTx/>
            <a:buSzTx/>
            <a:buFontTx/>
            <a:buNone/>
            <a:tabLst/>
            <a:defRPr/>
          </a:pPr>
          <a:r>
            <a:rPr lang="da-DK" dirty="0"/>
            <a:t>Tema 5. Hvordan foregår samtalen: ‘</a:t>
          </a:r>
          <a:r>
            <a:rPr lang="da-DK" i="1" dirty="0"/>
            <a:t>Hvem åbner ballet</a:t>
          </a:r>
          <a:r>
            <a:rPr lang="da-DK" dirty="0"/>
            <a:t>?’</a:t>
          </a:r>
        </a:p>
        <a:p>
          <a:pPr marL="0" lvl="0" defTabSz="755650">
            <a:lnSpc>
              <a:spcPct val="90000"/>
            </a:lnSpc>
            <a:spcBef>
              <a:spcPct val="0"/>
            </a:spcBef>
            <a:spcAft>
              <a:spcPct val="35000"/>
            </a:spcAft>
            <a:buNone/>
          </a:pPr>
          <a:endParaRPr lang="da-DK" dirty="0"/>
        </a:p>
      </dgm:t>
    </dgm:pt>
    <dgm:pt modelId="{343CFB9F-BB65-4C87-A969-80E51B10177C}" type="parTrans" cxnId="{A08550C3-F72B-4CD6-9FCF-502740101705}">
      <dgm:prSet/>
      <dgm:spPr/>
      <dgm:t>
        <a:bodyPr/>
        <a:lstStyle/>
        <a:p>
          <a:endParaRPr lang="da-DK"/>
        </a:p>
      </dgm:t>
    </dgm:pt>
    <dgm:pt modelId="{5BEDC451-504C-4780-85D2-147894C4AF59}" type="sibTrans" cxnId="{A08550C3-F72B-4CD6-9FCF-502740101705}">
      <dgm:prSet/>
      <dgm:spPr/>
      <dgm:t>
        <a:bodyPr/>
        <a:lstStyle/>
        <a:p>
          <a:endParaRPr lang="da-DK"/>
        </a:p>
      </dgm:t>
    </dgm:pt>
    <dgm:pt modelId="{9C0543A5-AEA3-400B-9951-526A2FEF15D2}">
      <dgm:prSet phldrT="[Tekst]"/>
      <dgm:spPr/>
      <dgm:t>
        <a:bodyPr/>
        <a:lstStyle/>
        <a:p>
          <a:pPr marL="0" marR="0" lvl="0" indent="0" defTabSz="666750" eaLnBrk="1" fontAlgn="auto" latinLnBrk="0" hangingPunct="1">
            <a:lnSpc>
              <a:spcPct val="90000"/>
            </a:lnSpc>
            <a:spcBef>
              <a:spcPct val="0"/>
            </a:spcBef>
            <a:spcAft>
              <a:spcPct val="35000"/>
            </a:spcAft>
            <a:buClrTx/>
            <a:buSzTx/>
            <a:buFontTx/>
            <a:buNone/>
            <a:tabLst/>
            <a:defRPr/>
          </a:pPr>
          <a:r>
            <a:rPr lang="da-DK" dirty="0"/>
            <a:t>Tema 6: Opfølgende samtale: ‘</a:t>
          </a:r>
          <a:r>
            <a:rPr lang="da-DK" i="1" dirty="0"/>
            <a:t>Det kan være lidt </a:t>
          </a:r>
          <a:r>
            <a:rPr lang="da-DK" i="1" dirty="0" err="1"/>
            <a:t>overkilled</a:t>
          </a:r>
          <a:r>
            <a:rPr lang="da-DK" i="1" dirty="0"/>
            <a:t>’ – kunderne takker nej de har ikke tid eller behov for det’</a:t>
          </a:r>
          <a:endParaRPr lang="da-DK" dirty="0"/>
        </a:p>
        <a:p>
          <a:pPr marL="0" lvl="0" defTabSz="666750">
            <a:lnSpc>
              <a:spcPct val="90000"/>
            </a:lnSpc>
            <a:spcBef>
              <a:spcPct val="0"/>
            </a:spcBef>
            <a:spcAft>
              <a:spcPct val="35000"/>
            </a:spcAft>
            <a:buNone/>
          </a:pPr>
          <a:endParaRPr lang="da-DK" dirty="0"/>
        </a:p>
      </dgm:t>
    </dgm:pt>
    <dgm:pt modelId="{CD9B3BBB-8231-41EE-9659-EF67A57DF217}" type="parTrans" cxnId="{8AD552F7-35A1-498E-A342-33AFD1CCEC19}">
      <dgm:prSet/>
      <dgm:spPr/>
      <dgm:t>
        <a:bodyPr/>
        <a:lstStyle/>
        <a:p>
          <a:endParaRPr lang="da-DK"/>
        </a:p>
      </dgm:t>
    </dgm:pt>
    <dgm:pt modelId="{EEE033B2-B436-40E5-8CBD-D25E5BD4A431}" type="sibTrans" cxnId="{8AD552F7-35A1-498E-A342-33AFD1CCEC19}">
      <dgm:prSet/>
      <dgm:spPr/>
      <dgm:t>
        <a:bodyPr/>
        <a:lstStyle/>
        <a:p>
          <a:endParaRPr lang="da-DK"/>
        </a:p>
      </dgm:t>
    </dgm:pt>
    <dgm:pt modelId="{2BEFD73E-02C5-4586-A584-6A0D65E95C10}">
      <dgm:prSet/>
      <dgm:spPr/>
      <dgm:t>
        <a:bodyPr/>
        <a:lstStyle/>
        <a:p>
          <a:pPr marL="0" marR="0" lvl="0" indent="0" defTabSz="755650" eaLnBrk="1" fontAlgn="auto" latinLnBrk="0" hangingPunct="1">
            <a:lnSpc>
              <a:spcPct val="90000"/>
            </a:lnSpc>
            <a:spcBef>
              <a:spcPct val="0"/>
            </a:spcBef>
            <a:spcAft>
              <a:spcPct val="35000"/>
            </a:spcAft>
            <a:buClrTx/>
            <a:buSzTx/>
            <a:buFontTx/>
            <a:buNone/>
            <a:tabLst/>
            <a:defRPr/>
          </a:pPr>
          <a:r>
            <a:rPr lang="da-DK" dirty="0"/>
            <a:t>Tema 4: Medicinsamtalen foregår i et andet rum</a:t>
          </a:r>
          <a:r>
            <a:rPr lang="da-DK" i="1" dirty="0"/>
            <a:t>: ‘Skaber en tidslomme’</a:t>
          </a:r>
          <a:r>
            <a:rPr lang="da-DK" dirty="0"/>
            <a:t> og signalerer tid og ro til begge parter</a:t>
          </a:r>
        </a:p>
        <a:p>
          <a:pPr marL="0" lvl="0" defTabSz="755650">
            <a:lnSpc>
              <a:spcPct val="90000"/>
            </a:lnSpc>
            <a:spcBef>
              <a:spcPct val="0"/>
            </a:spcBef>
            <a:spcAft>
              <a:spcPct val="35000"/>
            </a:spcAft>
            <a:buNone/>
          </a:pPr>
          <a:endParaRPr lang="da-DK" dirty="0"/>
        </a:p>
      </dgm:t>
    </dgm:pt>
    <dgm:pt modelId="{1BDCD7DC-82DE-43D4-94F2-2EA2D843BE43}" type="parTrans" cxnId="{5DFBC668-49BE-4667-BC95-F74D86BAD3E4}">
      <dgm:prSet/>
      <dgm:spPr/>
      <dgm:t>
        <a:bodyPr/>
        <a:lstStyle/>
        <a:p>
          <a:endParaRPr lang="da-DK"/>
        </a:p>
      </dgm:t>
    </dgm:pt>
    <dgm:pt modelId="{55EE8475-4B77-49B8-9425-F91F3792EC45}" type="sibTrans" cxnId="{5DFBC668-49BE-4667-BC95-F74D86BAD3E4}">
      <dgm:prSet/>
      <dgm:spPr/>
      <dgm:t>
        <a:bodyPr/>
        <a:lstStyle/>
        <a:p>
          <a:endParaRPr lang="da-DK"/>
        </a:p>
      </dgm:t>
    </dgm:pt>
    <dgm:pt modelId="{5824895D-A3A1-462F-ABC1-47B6D5140F2A}">
      <dgm:prSet/>
      <dgm:spPr/>
      <dgm:t>
        <a:bodyPr/>
        <a:lstStyle/>
        <a:p>
          <a:pPr marL="0" marR="0" lvl="0" indent="0" defTabSz="622300" eaLnBrk="1" fontAlgn="auto" latinLnBrk="0" hangingPunct="1">
            <a:lnSpc>
              <a:spcPct val="90000"/>
            </a:lnSpc>
            <a:spcBef>
              <a:spcPct val="0"/>
            </a:spcBef>
            <a:spcAft>
              <a:spcPct val="35000"/>
            </a:spcAft>
            <a:buClrTx/>
            <a:buSzTx/>
            <a:buFontTx/>
            <a:buNone/>
            <a:tabLst/>
            <a:defRPr/>
          </a:pPr>
          <a:r>
            <a:rPr lang="da-DK" dirty="0"/>
            <a:t>Tema 6.1: Opfølgende samtale: ‘</a:t>
          </a:r>
          <a:r>
            <a:rPr lang="da-DK" i="1" dirty="0"/>
            <a:t>Telefonen sælger bedst’</a:t>
          </a:r>
          <a:endParaRPr lang="da-DK" dirty="0"/>
        </a:p>
        <a:p>
          <a:pPr marL="0" lvl="0" defTabSz="622300">
            <a:lnSpc>
              <a:spcPct val="90000"/>
            </a:lnSpc>
            <a:spcBef>
              <a:spcPct val="0"/>
            </a:spcBef>
            <a:spcAft>
              <a:spcPct val="35000"/>
            </a:spcAft>
            <a:buNone/>
          </a:pPr>
          <a:endParaRPr lang="da-DK" dirty="0"/>
        </a:p>
      </dgm:t>
    </dgm:pt>
    <dgm:pt modelId="{3BCA9F93-9651-4D43-8076-4B1BBCA492D6}" type="parTrans" cxnId="{A23FB2B1-BA8E-4E33-822E-8BE9465DA5FE}">
      <dgm:prSet/>
      <dgm:spPr/>
      <dgm:t>
        <a:bodyPr/>
        <a:lstStyle/>
        <a:p>
          <a:endParaRPr lang="da-DK"/>
        </a:p>
      </dgm:t>
    </dgm:pt>
    <dgm:pt modelId="{811D520A-04A4-4173-9812-B3DD77A30CA7}" type="sibTrans" cxnId="{A23FB2B1-BA8E-4E33-822E-8BE9465DA5FE}">
      <dgm:prSet/>
      <dgm:spPr/>
      <dgm:t>
        <a:bodyPr/>
        <a:lstStyle/>
        <a:p>
          <a:endParaRPr lang="da-DK"/>
        </a:p>
      </dgm:t>
    </dgm:pt>
    <dgm:pt modelId="{277B9935-1FAD-4406-83E0-05B0FFF13717}">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da-DK" dirty="0"/>
            <a:t>Tema 7: Samtalekortet: </a:t>
          </a:r>
          <a:r>
            <a:rPr lang="da-DK" i="1" dirty="0"/>
            <a:t>‘er helt ude i hampen’ </a:t>
          </a:r>
        </a:p>
        <a:p>
          <a:endParaRPr lang="da-DK" dirty="0"/>
        </a:p>
      </dgm:t>
    </dgm:pt>
    <dgm:pt modelId="{D5499120-03A5-45BF-AF16-C6015E3A66A4}" type="parTrans" cxnId="{C3FC92FA-36CF-4050-9124-B2A13F241E48}">
      <dgm:prSet/>
      <dgm:spPr/>
      <dgm:t>
        <a:bodyPr/>
        <a:lstStyle/>
        <a:p>
          <a:endParaRPr lang="da-DK"/>
        </a:p>
      </dgm:t>
    </dgm:pt>
    <dgm:pt modelId="{FCDBC7C9-6022-4501-8577-7194EE4A9F8D}" type="sibTrans" cxnId="{C3FC92FA-36CF-4050-9124-B2A13F241E48}">
      <dgm:prSet/>
      <dgm:spPr/>
      <dgm:t>
        <a:bodyPr/>
        <a:lstStyle/>
        <a:p>
          <a:endParaRPr lang="da-DK"/>
        </a:p>
      </dgm:t>
    </dgm:pt>
    <dgm:pt modelId="{0E7046E5-DB97-471C-8D95-8E9FEDC70E7B}">
      <dgm:prSet/>
      <dgm:spPr/>
      <dgm:t>
        <a:bodyPr/>
        <a:lstStyle/>
        <a:p>
          <a:r>
            <a:rPr lang="da-DK" dirty="0"/>
            <a:t>Tema 7.1: Samtalekortet: </a:t>
          </a:r>
          <a:r>
            <a:rPr lang="da-DK" i="1" dirty="0"/>
            <a:t>En naturlig ting de får med.</a:t>
          </a:r>
        </a:p>
      </dgm:t>
    </dgm:pt>
    <dgm:pt modelId="{C45B2F83-D329-4148-A4BA-49CB28E4874F}" type="parTrans" cxnId="{4BDA3421-A966-4693-972F-36CF7D8EBDCB}">
      <dgm:prSet/>
      <dgm:spPr/>
      <dgm:t>
        <a:bodyPr/>
        <a:lstStyle/>
        <a:p>
          <a:endParaRPr lang="da-DK"/>
        </a:p>
      </dgm:t>
    </dgm:pt>
    <dgm:pt modelId="{53877141-7390-46C8-B082-24F22E8E0D41}" type="sibTrans" cxnId="{4BDA3421-A966-4693-972F-36CF7D8EBDCB}">
      <dgm:prSet/>
      <dgm:spPr/>
      <dgm:t>
        <a:bodyPr/>
        <a:lstStyle/>
        <a:p>
          <a:endParaRPr lang="da-DK"/>
        </a:p>
      </dgm:t>
    </dgm:pt>
    <dgm:pt modelId="{8D62E723-DD88-4A2D-82C6-E76C55CEB517}" type="pres">
      <dgm:prSet presAssocID="{CA07ADD5-2CFE-4CE4-A857-04E74DFF051C}" presName="diagram" presStyleCnt="0">
        <dgm:presLayoutVars>
          <dgm:dir/>
          <dgm:resizeHandles val="exact"/>
        </dgm:presLayoutVars>
      </dgm:prSet>
      <dgm:spPr/>
    </dgm:pt>
    <dgm:pt modelId="{D7E548F9-1A2E-4900-91BB-18E1A95E3A42}" type="pres">
      <dgm:prSet presAssocID="{5A398F0C-251E-4FAB-A342-A37E3E977589}" presName="node" presStyleLbl="node1" presStyleIdx="0" presStyleCnt="9">
        <dgm:presLayoutVars>
          <dgm:bulletEnabled val="1"/>
        </dgm:presLayoutVars>
      </dgm:prSet>
      <dgm:spPr/>
    </dgm:pt>
    <dgm:pt modelId="{834C39F5-2331-468D-9DC7-4AA8452262DE}" type="pres">
      <dgm:prSet presAssocID="{71139DA0-BF7C-4CDF-8CD5-A799287BB955}" presName="sibTrans" presStyleCnt="0"/>
      <dgm:spPr/>
    </dgm:pt>
    <dgm:pt modelId="{D799C39B-BDF7-4E40-9401-1E0479B98A00}" type="pres">
      <dgm:prSet presAssocID="{ABBAC0CA-6B93-46B5-A780-C2157506D5C5}" presName="node" presStyleLbl="node1" presStyleIdx="1" presStyleCnt="9">
        <dgm:presLayoutVars>
          <dgm:bulletEnabled val="1"/>
        </dgm:presLayoutVars>
      </dgm:prSet>
      <dgm:spPr/>
    </dgm:pt>
    <dgm:pt modelId="{7735BB49-106A-48D6-8E9A-2CE4E83B6BF1}" type="pres">
      <dgm:prSet presAssocID="{F4255195-F4B9-4B9C-87BB-E62B2DF36627}" presName="sibTrans" presStyleCnt="0"/>
      <dgm:spPr/>
    </dgm:pt>
    <dgm:pt modelId="{CB96CFC6-C230-48CA-A64C-132E4F87FCEC}" type="pres">
      <dgm:prSet presAssocID="{62AA19FD-5FC8-4983-BDAC-01B7F1BC006F}" presName="node" presStyleLbl="node1" presStyleIdx="2" presStyleCnt="9">
        <dgm:presLayoutVars>
          <dgm:bulletEnabled val="1"/>
        </dgm:presLayoutVars>
      </dgm:prSet>
      <dgm:spPr/>
    </dgm:pt>
    <dgm:pt modelId="{2ED5DE2E-96B1-4418-802B-29F33A2A88B4}" type="pres">
      <dgm:prSet presAssocID="{A5C4A0F7-1332-4AFF-8AE2-EB22A9860098}" presName="sibTrans" presStyleCnt="0"/>
      <dgm:spPr/>
    </dgm:pt>
    <dgm:pt modelId="{7623D5DE-7981-40FF-9284-604BB57A999D}" type="pres">
      <dgm:prSet presAssocID="{2BEFD73E-02C5-4586-A584-6A0D65E95C10}" presName="node" presStyleLbl="node1" presStyleIdx="3" presStyleCnt="9">
        <dgm:presLayoutVars>
          <dgm:bulletEnabled val="1"/>
        </dgm:presLayoutVars>
      </dgm:prSet>
      <dgm:spPr/>
    </dgm:pt>
    <dgm:pt modelId="{3A914E0E-6727-47F2-BFBE-EA9354B3183C}" type="pres">
      <dgm:prSet presAssocID="{55EE8475-4B77-49B8-9425-F91F3792EC45}" presName="sibTrans" presStyleCnt="0"/>
      <dgm:spPr/>
    </dgm:pt>
    <dgm:pt modelId="{B1282737-B504-4DFA-ADA7-7815BAA84613}" type="pres">
      <dgm:prSet presAssocID="{818EC395-FA35-417B-A53F-0E7AC1DDB43A}" presName="node" presStyleLbl="node1" presStyleIdx="4" presStyleCnt="9">
        <dgm:presLayoutVars>
          <dgm:bulletEnabled val="1"/>
        </dgm:presLayoutVars>
      </dgm:prSet>
      <dgm:spPr/>
    </dgm:pt>
    <dgm:pt modelId="{083039A3-BBA4-4F48-977F-3C658389924E}" type="pres">
      <dgm:prSet presAssocID="{5BEDC451-504C-4780-85D2-147894C4AF59}" presName="sibTrans" presStyleCnt="0"/>
      <dgm:spPr/>
    </dgm:pt>
    <dgm:pt modelId="{45B8C49A-9CAE-464B-B270-BCFDDA268333}" type="pres">
      <dgm:prSet presAssocID="{9C0543A5-AEA3-400B-9951-526A2FEF15D2}" presName="node" presStyleLbl="node1" presStyleIdx="5" presStyleCnt="9" custLinFactNeighborY="2247">
        <dgm:presLayoutVars>
          <dgm:bulletEnabled val="1"/>
        </dgm:presLayoutVars>
      </dgm:prSet>
      <dgm:spPr/>
    </dgm:pt>
    <dgm:pt modelId="{174F922C-C036-4E6C-B628-3C977C1A03B8}" type="pres">
      <dgm:prSet presAssocID="{EEE033B2-B436-40E5-8CBD-D25E5BD4A431}" presName="sibTrans" presStyleCnt="0"/>
      <dgm:spPr/>
    </dgm:pt>
    <dgm:pt modelId="{3C0878D3-C679-4B43-9C5A-E81698124B01}" type="pres">
      <dgm:prSet presAssocID="{5824895D-A3A1-462F-ABC1-47B6D5140F2A}" presName="node" presStyleLbl="node1" presStyleIdx="6" presStyleCnt="9" custLinFactNeighborX="118" custLinFactNeighborY="2247">
        <dgm:presLayoutVars>
          <dgm:bulletEnabled val="1"/>
        </dgm:presLayoutVars>
      </dgm:prSet>
      <dgm:spPr/>
    </dgm:pt>
    <dgm:pt modelId="{F26B1DDB-8456-48D7-BB23-2737D65A3895}" type="pres">
      <dgm:prSet presAssocID="{811D520A-04A4-4173-9812-B3DD77A30CA7}" presName="sibTrans" presStyleCnt="0"/>
      <dgm:spPr/>
    </dgm:pt>
    <dgm:pt modelId="{64EB6E8F-2785-45EC-B034-8A2A35BCD847}" type="pres">
      <dgm:prSet presAssocID="{277B9935-1FAD-4406-83E0-05B0FFF13717}" presName="node" presStyleLbl="node1" presStyleIdx="7" presStyleCnt="9">
        <dgm:presLayoutVars>
          <dgm:bulletEnabled val="1"/>
        </dgm:presLayoutVars>
      </dgm:prSet>
      <dgm:spPr/>
    </dgm:pt>
    <dgm:pt modelId="{7E1AB797-E384-4F32-8D42-272DD4B6A9F2}" type="pres">
      <dgm:prSet presAssocID="{FCDBC7C9-6022-4501-8577-7194EE4A9F8D}" presName="sibTrans" presStyleCnt="0"/>
      <dgm:spPr/>
    </dgm:pt>
    <dgm:pt modelId="{6FFD0633-1AD6-49EC-89C0-D547176EB057}" type="pres">
      <dgm:prSet presAssocID="{0E7046E5-DB97-471C-8D95-8E9FEDC70E7B}" presName="node" presStyleLbl="node1" presStyleIdx="8" presStyleCnt="9">
        <dgm:presLayoutVars>
          <dgm:bulletEnabled val="1"/>
        </dgm:presLayoutVars>
      </dgm:prSet>
      <dgm:spPr/>
    </dgm:pt>
  </dgm:ptLst>
  <dgm:cxnLst>
    <dgm:cxn modelId="{96A7C40F-E039-4A68-A3D1-C2644202B925}" type="presOf" srcId="{5A398F0C-251E-4FAB-A342-A37E3E977589}" destId="{D7E548F9-1A2E-4900-91BB-18E1A95E3A42}" srcOrd="0" destOrd="0" presId="urn:microsoft.com/office/officeart/2005/8/layout/default"/>
    <dgm:cxn modelId="{1109AC1B-294C-4455-99B2-7F5DD1207D50}" type="presOf" srcId="{9C0543A5-AEA3-400B-9951-526A2FEF15D2}" destId="{45B8C49A-9CAE-464B-B270-BCFDDA268333}" srcOrd="0" destOrd="0" presId="urn:microsoft.com/office/officeart/2005/8/layout/default"/>
    <dgm:cxn modelId="{4BDA3421-A966-4693-972F-36CF7D8EBDCB}" srcId="{CA07ADD5-2CFE-4CE4-A857-04E74DFF051C}" destId="{0E7046E5-DB97-471C-8D95-8E9FEDC70E7B}" srcOrd="8" destOrd="0" parTransId="{C45B2F83-D329-4148-A4BA-49CB28E4874F}" sibTransId="{53877141-7390-46C8-B082-24F22E8E0D41}"/>
    <dgm:cxn modelId="{E63DD641-FA93-4169-B6D8-D6C2BA763E06}" srcId="{CA07ADD5-2CFE-4CE4-A857-04E74DFF051C}" destId="{5A398F0C-251E-4FAB-A342-A37E3E977589}" srcOrd="0" destOrd="0" parTransId="{89B6FF48-A647-4283-B413-2435D8F2B141}" sibTransId="{71139DA0-BF7C-4CDF-8CD5-A799287BB955}"/>
    <dgm:cxn modelId="{75566D46-B157-4859-A1C9-46AEF77C6837}" srcId="{CA07ADD5-2CFE-4CE4-A857-04E74DFF051C}" destId="{62AA19FD-5FC8-4983-BDAC-01B7F1BC006F}" srcOrd="2" destOrd="0" parTransId="{D50BD427-8C3D-4268-9008-0C1AF90C50B3}" sibTransId="{A5C4A0F7-1332-4AFF-8AE2-EB22A9860098}"/>
    <dgm:cxn modelId="{C8611E68-894B-428F-8459-C80220424DCA}" type="presOf" srcId="{277B9935-1FAD-4406-83E0-05B0FFF13717}" destId="{64EB6E8F-2785-45EC-B034-8A2A35BCD847}" srcOrd="0" destOrd="0" presId="urn:microsoft.com/office/officeart/2005/8/layout/default"/>
    <dgm:cxn modelId="{5DFBC668-49BE-4667-BC95-F74D86BAD3E4}" srcId="{CA07ADD5-2CFE-4CE4-A857-04E74DFF051C}" destId="{2BEFD73E-02C5-4586-A584-6A0D65E95C10}" srcOrd="3" destOrd="0" parTransId="{1BDCD7DC-82DE-43D4-94F2-2EA2D843BE43}" sibTransId="{55EE8475-4B77-49B8-9425-F91F3792EC45}"/>
    <dgm:cxn modelId="{BCEA786C-A8F1-4A4C-995D-ABA33B110560}" type="presOf" srcId="{CA07ADD5-2CFE-4CE4-A857-04E74DFF051C}" destId="{8D62E723-DD88-4A2D-82C6-E76C55CEB517}" srcOrd="0" destOrd="0" presId="urn:microsoft.com/office/officeart/2005/8/layout/default"/>
    <dgm:cxn modelId="{C408239E-DBA6-4EAF-B772-0976E4376966}" type="presOf" srcId="{62AA19FD-5FC8-4983-BDAC-01B7F1BC006F}" destId="{CB96CFC6-C230-48CA-A64C-132E4F87FCEC}" srcOrd="0" destOrd="0" presId="urn:microsoft.com/office/officeart/2005/8/layout/default"/>
    <dgm:cxn modelId="{21B4F3A0-B89C-4A00-A17E-D73953B16138}" type="presOf" srcId="{818EC395-FA35-417B-A53F-0E7AC1DDB43A}" destId="{B1282737-B504-4DFA-ADA7-7815BAA84613}" srcOrd="0" destOrd="0" presId="urn:microsoft.com/office/officeart/2005/8/layout/default"/>
    <dgm:cxn modelId="{01BC14AF-0103-4951-ACC3-6D8E767927D5}" srcId="{CA07ADD5-2CFE-4CE4-A857-04E74DFF051C}" destId="{ABBAC0CA-6B93-46B5-A780-C2157506D5C5}" srcOrd="1" destOrd="0" parTransId="{BA910717-3794-4712-A5C8-6BE3AFDB38DF}" sibTransId="{F4255195-F4B9-4B9C-87BB-E62B2DF36627}"/>
    <dgm:cxn modelId="{A23FB2B1-BA8E-4E33-822E-8BE9465DA5FE}" srcId="{CA07ADD5-2CFE-4CE4-A857-04E74DFF051C}" destId="{5824895D-A3A1-462F-ABC1-47B6D5140F2A}" srcOrd="6" destOrd="0" parTransId="{3BCA9F93-9651-4D43-8076-4B1BBCA492D6}" sibTransId="{811D520A-04A4-4173-9812-B3DD77A30CA7}"/>
    <dgm:cxn modelId="{A08550C3-F72B-4CD6-9FCF-502740101705}" srcId="{CA07ADD5-2CFE-4CE4-A857-04E74DFF051C}" destId="{818EC395-FA35-417B-A53F-0E7AC1DDB43A}" srcOrd="4" destOrd="0" parTransId="{343CFB9F-BB65-4C87-A969-80E51B10177C}" sibTransId="{5BEDC451-504C-4780-85D2-147894C4AF59}"/>
    <dgm:cxn modelId="{9E5005C7-F47E-42BF-8305-01A5BDE30BF9}" type="presOf" srcId="{ABBAC0CA-6B93-46B5-A780-C2157506D5C5}" destId="{D799C39B-BDF7-4E40-9401-1E0479B98A00}" srcOrd="0" destOrd="0" presId="urn:microsoft.com/office/officeart/2005/8/layout/default"/>
    <dgm:cxn modelId="{371A6EDA-EB40-4B40-92D4-14E42F2A441F}" type="presOf" srcId="{5824895D-A3A1-462F-ABC1-47B6D5140F2A}" destId="{3C0878D3-C679-4B43-9C5A-E81698124B01}" srcOrd="0" destOrd="0" presId="urn:microsoft.com/office/officeart/2005/8/layout/default"/>
    <dgm:cxn modelId="{664024EB-5813-4465-9E44-FF217FCA97A4}" type="presOf" srcId="{2BEFD73E-02C5-4586-A584-6A0D65E95C10}" destId="{7623D5DE-7981-40FF-9284-604BB57A999D}" srcOrd="0" destOrd="0" presId="urn:microsoft.com/office/officeart/2005/8/layout/default"/>
    <dgm:cxn modelId="{F71590EF-912E-44FD-AE5A-B673D030B027}" type="presOf" srcId="{0E7046E5-DB97-471C-8D95-8E9FEDC70E7B}" destId="{6FFD0633-1AD6-49EC-89C0-D547176EB057}" srcOrd="0" destOrd="0" presId="urn:microsoft.com/office/officeart/2005/8/layout/default"/>
    <dgm:cxn modelId="{8AD552F7-35A1-498E-A342-33AFD1CCEC19}" srcId="{CA07ADD5-2CFE-4CE4-A857-04E74DFF051C}" destId="{9C0543A5-AEA3-400B-9951-526A2FEF15D2}" srcOrd="5" destOrd="0" parTransId="{CD9B3BBB-8231-41EE-9659-EF67A57DF217}" sibTransId="{EEE033B2-B436-40E5-8CBD-D25E5BD4A431}"/>
    <dgm:cxn modelId="{C3FC92FA-36CF-4050-9124-B2A13F241E48}" srcId="{CA07ADD5-2CFE-4CE4-A857-04E74DFF051C}" destId="{277B9935-1FAD-4406-83E0-05B0FFF13717}" srcOrd="7" destOrd="0" parTransId="{D5499120-03A5-45BF-AF16-C6015E3A66A4}" sibTransId="{FCDBC7C9-6022-4501-8577-7194EE4A9F8D}"/>
    <dgm:cxn modelId="{5C482D24-9952-4866-9A73-8CBA6C56E0F9}" type="presParOf" srcId="{8D62E723-DD88-4A2D-82C6-E76C55CEB517}" destId="{D7E548F9-1A2E-4900-91BB-18E1A95E3A42}" srcOrd="0" destOrd="0" presId="urn:microsoft.com/office/officeart/2005/8/layout/default"/>
    <dgm:cxn modelId="{BA42575A-C9FC-46E5-A23D-0033ADA1B1A7}" type="presParOf" srcId="{8D62E723-DD88-4A2D-82C6-E76C55CEB517}" destId="{834C39F5-2331-468D-9DC7-4AA8452262DE}" srcOrd="1" destOrd="0" presId="urn:microsoft.com/office/officeart/2005/8/layout/default"/>
    <dgm:cxn modelId="{5199CB37-4722-4A31-B657-9F83CE1B76E8}" type="presParOf" srcId="{8D62E723-DD88-4A2D-82C6-E76C55CEB517}" destId="{D799C39B-BDF7-4E40-9401-1E0479B98A00}" srcOrd="2" destOrd="0" presId="urn:microsoft.com/office/officeart/2005/8/layout/default"/>
    <dgm:cxn modelId="{EC06B668-8790-40A6-AC1D-51C9462A2726}" type="presParOf" srcId="{8D62E723-DD88-4A2D-82C6-E76C55CEB517}" destId="{7735BB49-106A-48D6-8E9A-2CE4E83B6BF1}" srcOrd="3" destOrd="0" presId="urn:microsoft.com/office/officeart/2005/8/layout/default"/>
    <dgm:cxn modelId="{96038E63-5640-4B56-948A-F25AF70F9D8B}" type="presParOf" srcId="{8D62E723-DD88-4A2D-82C6-E76C55CEB517}" destId="{CB96CFC6-C230-48CA-A64C-132E4F87FCEC}" srcOrd="4" destOrd="0" presId="urn:microsoft.com/office/officeart/2005/8/layout/default"/>
    <dgm:cxn modelId="{3CFE9D6D-E5FD-4220-9340-D561ACB59570}" type="presParOf" srcId="{8D62E723-DD88-4A2D-82C6-E76C55CEB517}" destId="{2ED5DE2E-96B1-4418-802B-29F33A2A88B4}" srcOrd="5" destOrd="0" presId="urn:microsoft.com/office/officeart/2005/8/layout/default"/>
    <dgm:cxn modelId="{79B19024-20AA-4A10-815E-A0B9211A4758}" type="presParOf" srcId="{8D62E723-DD88-4A2D-82C6-E76C55CEB517}" destId="{7623D5DE-7981-40FF-9284-604BB57A999D}" srcOrd="6" destOrd="0" presId="urn:microsoft.com/office/officeart/2005/8/layout/default"/>
    <dgm:cxn modelId="{C5B46FE2-446D-4E9B-B226-E444D4511BA8}" type="presParOf" srcId="{8D62E723-DD88-4A2D-82C6-E76C55CEB517}" destId="{3A914E0E-6727-47F2-BFBE-EA9354B3183C}" srcOrd="7" destOrd="0" presId="urn:microsoft.com/office/officeart/2005/8/layout/default"/>
    <dgm:cxn modelId="{96D218CA-203F-4448-8DF9-3A3F6C8E64A6}" type="presParOf" srcId="{8D62E723-DD88-4A2D-82C6-E76C55CEB517}" destId="{B1282737-B504-4DFA-ADA7-7815BAA84613}" srcOrd="8" destOrd="0" presId="urn:microsoft.com/office/officeart/2005/8/layout/default"/>
    <dgm:cxn modelId="{69FFAB9B-65C1-4476-A9ED-401712E36259}" type="presParOf" srcId="{8D62E723-DD88-4A2D-82C6-E76C55CEB517}" destId="{083039A3-BBA4-4F48-977F-3C658389924E}" srcOrd="9" destOrd="0" presId="urn:microsoft.com/office/officeart/2005/8/layout/default"/>
    <dgm:cxn modelId="{D9FF05F3-D781-4A1C-9076-99A4AE77D445}" type="presParOf" srcId="{8D62E723-DD88-4A2D-82C6-E76C55CEB517}" destId="{45B8C49A-9CAE-464B-B270-BCFDDA268333}" srcOrd="10" destOrd="0" presId="urn:microsoft.com/office/officeart/2005/8/layout/default"/>
    <dgm:cxn modelId="{3F9E9A0A-8186-4D7A-8002-ADB655667E5E}" type="presParOf" srcId="{8D62E723-DD88-4A2D-82C6-E76C55CEB517}" destId="{174F922C-C036-4E6C-B628-3C977C1A03B8}" srcOrd="11" destOrd="0" presId="urn:microsoft.com/office/officeart/2005/8/layout/default"/>
    <dgm:cxn modelId="{643A16D3-2C93-497E-A3B5-8415565E0FC4}" type="presParOf" srcId="{8D62E723-DD88-4A2D-82C6-E76C55CEB517}" destId="{3C0878D3-C679-4B43-9C5A-E81698124B01}" srcOrd="12" destOrd="0" presId="urn:microsoft.com/office/officeart/2005/8/layout/default"/>
    <dgm:cxn modelId="{6EF1E31E-ACC6-494D-AF09-F94EC420E545}" type="presParOf" srcId="{8D62E723-DD88-4A2D-82C6-E76C55CEB517}" destId="{F26B1DDB-8456-48D7-BB23-2737D65A3895}" srcOrd="13" destOrd="0" presId="urn:microsoft.com/office/officeart/2005/8/layout/default"/>
    <dgm:cxn modelId="{3BED239C-4CA7-4A4E-9E42-CE00E466AE04}" type="presParOf" srcId="{8D62E723-DD88-4A2D-82C6-E76C55CEB517}" destId="{64EB6E8F-2785-45EC-B034-8A2A35BCD847}" srcOrd="14" destOrd="0" presId="urn:microsoft.com/office/officeart/2005/8/layout/default"/>
    <dgm:cxn modelId="{5EA24A9C-0754-4AE5-8D83-20F1060F1F08}" type="presParOf" srcId="{8D62E723-DD88-4A2D-82C6-E76C55CEB517}" destId="{7E1AB797-E384-4F32-8D42-272DD4B6A9F2}" srcOrd="15" destOrd="0" presId="urn:microsoft.com/office/officeart/2005/8/layout/default"/>
    <dgm:cxn modelId="{6B5F13B4-17B6-46E9-83D7-3FAEEA90BD27}" type="presParOf" srcId="{8D62E723-DD88-4A2D-82C6-E76C55CEB517}" destId="{6FFD0633-1AD6-49EC-89C0-D547176EB057}"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21F58-5CD6-421F-AF5B-418822C9DF64}">
      <dsp:nvSpPr>
        <dsp:cNvPr id="0" name=""/>
        <dsp:cNvSpPr/>
      </dsp:nvSpPr>
      <dsp:spPr>
        <a:xfrm>
          <a:off x="24089" y="3196"/>
          <a:ext cx="3196894" cy="191813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a-DK" sz="2700" kern="1200">
              <a:solidFill>
                <a:srgbClr val="002F4F"/>
              </a:solidFill>
            </a:rPr>
            <a:t>Medicinsamtale</a:t>
          </a:r>
        </a:p>
      </dsp:txBody>
      <dsp:txXfrm>
        <a:off x="24089" y="3196"/>
        <a:ext cx="3196894" cy="1918136"/>
      </dsp:txXfrm>
    </dsp:sp>
    <dsp:sp modelId="{573DE8C5-39DF-4BC5-99B1-04E64B2336F9}">
      <dsp:nvSpPr>
        <dsp:cNvPr id="0" name=""/>
        <dsp:cNvSpPr/>
      </dsp:nvSpPr>
      <dsp:spPr>
        <a:xfrm>
          <a:off x="3540673" y="3196"/>
          <a:ext cx="3196894" cy="1918136"/>
        </a:xfrm>
        <a:prstGeom prst="rect">
          <a:avLst/>
        </a:prstGeom>
        <a:solidFill>
          <a:schemeClr val="accent5">
            <a:hueOff val="-1930327"/>
            <a:satOff val="-4319"/>
            <a:lumOff val="-2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a-DK" sz="2700" kern="1200">
              <a:solidFill>
                <a:srgbClr val="002F4F"/>
              </a:solidFill>
            </a:rPr>
            <a:t>Compliancesamtale</a:t>
          </a:r>
        </a:p>
      </dsp:txBody>
      <dsp:txXfrm>
        <a:off x="3540673" y="3196"/>
        <a:ext cx="3196894" cy="1918136"/>
      </dsp:txXfrm>
    </dsp:sp>
    <dsp:sp modelId="{0641FA9E-F50E-48CE-ABA8-EA285F4E5319}">
      <dsp:nvSpPr>
        <dsp:cNvPr id="0" name=""/>
        <dsp:cNvSpPr/>
      </dsp:nvSpPr>
      <dsp:spPr>
        <a:xfrm>
          <a:off x="7057257" y="3196"/>
          <a:ext cx="3196894" cy="1918136"/>
        </a:xfrm>
        <a:prstGeom prst="rect">
          <a:avLst/>
        </a:prstGeom>
        <a:solidFill>
          <a:schemeClr val="accent5">
            <a:hueOff val="-3860653"/>
            <a:satOff val="-8638"/>
            <a:lumOff val="-5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a-DK" sz="2700" kern="1200">
              <a:solidFill>
                <a:srgbClr val="002F4F"/>
              </a:solidFill>
            </a:rPr>
            <a:t>TPI</a:t>
          </a:r>
        </a:p>
      </dsp:txBody>
      <dsp:txXfrm>
        <a:off x="7057257" y="3196"/>
        <a:ext cx="3196894" cy="1918136"/>
      </dsp:txXfrm>
    </dsp:sp>
    <dsp:sp modelId="{B8AAE06F-6E8D-4F61-AA31-58BFFECA036E}">
      <dsp:nvSpPr>
        <dsp:cNvPr id="0" name=""/>
        <dsp:cNvSpPr/>
      </dsp:nvSpPr>
      <dsp:spPr>
        <a:xfrm>
          <a:off x="24089" y="2241022"/>
          <a:ext cx="3196894" cy="1918136"/>
        </a:xfrm>
        <a:prstGeom prst="rect">
          <a:avLst/>
        </a:prstGeom>
        <a:solidFill>
          <a:schemeClr val="accent5">
            <a:hueOff val="-5790980"/>
            <a:satOff val="-12957"/>
            <a:lumOff val="-8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a-DK" sz="2700" kern="1200" dirty="0">
              <a:solidFill>
                <a:srgbClr val="002F4F"/>
              </a:solidFill>
            </a:rPr>
            <a:t>Apotekets medicingennemgang</a:t>
          </a:r>
        </a:p>
      </dsp:txBody>
      <dsp:txXfrm>
        <a:off x="24089" y="2241022"/>
        <a:ext cx="3196894" cy="1918136"/>
      </dsp:txXfrm>
    </dsp:sp>
    <dsp:sp modelId="{63A4F20C-F579-414C-844B-0F190A067D4F}">
      <dsp:nvSpPr>
        <dsp:cNvPr id="0" name=""/>
        <dsp:cNvSpPr/>
      </dsp:nvSpPr>
      <dsp:spPr>
        <a:xfrm>
          <a:off x="3540673" y="2241022"/>
          <a:ext cx="3196894" cy="1918136"/>
        </a:xfrm>
        <a:prstGeom prst="rect">
          <a:avLst/>
        </a:prstGeom>
        <a:solidFill>
          <a:schemeClr val="accent5">
            <a:hueOff val="-7721307"/>
            <a:satOff val="-17276"/>
            <a:lumOff val="-11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a-DK" sz="2700" kern="1200">
              <a:solidFill>
                <a:srgbClr val="002F4F"/>
              </a:solidFill>
            </a:rPr>
            <a:t>Genordination ved behandlerfarmaceut </a:t>
          </a:r>
        </a:p>
      </dsp:txBody>
      <dsp:txXfrm>
        <a:off x="3540673" y="2241022"/>
        <a:ext cx="3196894" cy="1918136"/>
      </dsp:txXfrm>
    </dsp:sp>
    <dsp:sp modelId="{4E2ECDE2-C634-4CA1-98CD-1C34565D9B7D}">
      <dsp:nvSpPr>
        <dsp:cNvPr id="0" name=""/>
        <dsp:cNvSpPr/>
      </dsp:nvSpPr>
      <dsp:spPr>
        <a:xfrm>
          <a:off x="7057257" y="2241022"/>
          <a:ext cx="3196894" cy="1918136"/>
        </a:xfrm>
        <a:prstGeom prst="rect">
          <a:avLst/>
        </a:prstGeom>
        <a:solidFill>
          <a:schemeClr val="accent5">
            <a:hueOff val="-9651633"/>
            <a:satOff val="-21595"/>
            <a:lumOff val="-1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a-DK" sz="2700" kern="1200" dirty="0">
              <a:solidFill>
                <a:srgbClr val="002F4F"/>
              </a:solidFill>
            </a:rPr>
            <a:t>Dosispakket medicin </a:t>
          </a:r>
        </a:p>
      </dsp:txBody>
      <dsp:txXfrm>
        <a:off x="7057257" y="2241022"/>
        <a:ext cx="3196894" cy="19181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548F9-1A2E-4900-91BB-18E1A95E3A42}">
      <dsp:nvSpPr>
        <dsp:cNvPr id="0" name=""/>
        <dsp:cNvSpPr/>
      </dsp:nvSpPr>
      <dsp:spPr>
        <a:xfrm>
          <a:off x="564709" y="1474"/>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dirty="0"/>
            <a:t>Tema 1: Nye arbejdsopgaver: </a:t>
          </a:r>
          <a:r>
            <a:rPr lang="da-DK" sz="1300" i="1" kern="1200" dirty="0"/>
            <a:t>‘Det var på tide’ / ‘Nice, endelig’</a:t>
          </a:r>
          <a:endParaRPr lang="da-DK" sz="1300" kern="1200" dirty="0"/>
        </a:p>
      </dsp:txBody>
      <dsp:txXfrm>
        <a:off x="564709" y="1474"/>
        <a:ext cx="2250393" cy="1350236"/>
      </dsp:txXfrm>
    </dsp:sp>
    <dsp:sp modelId="{D799C39B-BDF7-4E40-9401-1E0479B98A00}">
      <dsp:nvSpPr>
        <dsp:cNvPr id="0" name=""/>
        <dsp:cNvSpPr/>
      </dsp:nvSpPr>
      <dsp:spPr>
        <a:xfrm>
          <a:off x="3040142" y="1474"/>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dirty="0"/>
            <a:t>Tema 2: Forestillinger om medicinsamtalen: </a:t>
          </a:r>
          <a:r>
            <a:rPr lang="da-DK" sz="1300" i="1" kern="1200" dirty="0"/>
            <a:t>‘Troede der var mere i det’</a:t>
          </a:r>
          <a:endParaRPr lang="da-DK" sz="1300" kern="1200" dirty="0"/>
        </a:p>
      </dsp:txBody>
      <dsp:txXfrm>
        <a:off x="3040142" y="1474"/>
        <a:ext cx="2250393" cy="1350236"/>
      </dsp:txXfrm>
    </dsp:sp>
    <dsp:sp modelId="{CB96CFC6-C230-48CA-A64C-132E4F87FCEC}">
      <dsp:nvSpPr>
        <dsp:cNvPr id="0" name=""/>
        <dsp:cNvSpPr/>
      </dsp:nvSpPr>
      <dsp:spPr>
        <a:xfrm>
          <a:off x="5515575" y="1474"/>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dirty="0"/>
            <a:t>Tema 3: Medicinsamtale i skranken: </a:t>
          </a:r>
          <a:r>
            <a:rPr lang="da-DK" sz="1300" i="0" kern="1200" dirty="0"/>
            <a:t>Det er trygt ‘</a:t>
          </a:r>
          <a:r>
            <a:rPr lang="da-DK" sz="1300" i="1" kern="1200" dirty="0"/>
            <a:t>og det som jeg plejer at gøre’</a:t>
          </a:r>
          <a:endParaRPr lang="da-DK" sz="1300" kern="1200" dirty="0"/>
        </a:p>
      </dsp:txBody>
      <dsp:txXfrm>
        <a:off x="5515575" y="1474"/>
        <a:ext cx="2250393" cy="1350236"/>
      </dsp:txXfrm>
    </dsp:sp>
    <dsp:sp modelId="{7623D5DE-7981-40FF-9284-604BB57A999D}">
      <dsp:nvSpPr>
        <dsp:cNvPr id="0" name=""/>
        <dsp:cNvSpPr/>
      </dsp:nvSpPr>
      <dsp:spPr>
        <a:xfrm>
          <a:off x="7991009" y="1474"/>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755650" eaLnBrk="1" fontAlgn="auto" latinLnBrk="0" hangingPunct="1">
            <a:lnSpc>
              <a:spcPct val="90000"/>
            </a:lnSpc>
            <a:spcBef>
              <a:spcPct val="0"/>
            </a:spcBef>
            <a:spcAft>
              <a:spcPct val="35000"/>
            </a:spcAft>
            <a:buClrTx/>
            <a:buSzTx/>
            <a:buFontTx/>
            <a:buNone/>
            <a:tabLst/>
            <a:defRPr/>
          </a:pPr>
          <a:r>
            <a:rPr lang="da-DK" sz="1300" kern="1200" dirty="0"/>
            <a:t>Tema 4: Medicinsamtalen foregår i et andet rum</a:t>
          </a:r>
          <a:r>
            <a:rPr lang="da-DK" sz="1300" i="1" kern="1200" dirty="0"/>
            <a:t>: ‘Skaber en tidslomme’</a:t>
          </a:r>
          <a:r>
            <a:rPr lang="da-DK" sz="1300" kern="1200" dirty="0"/>
            <a:t> og signalerer tid og ro til begge parter</a:t>
          </a:r>
        </a:p>
        <a:p>
          <a:pPr marL="0" lvl="0" algn="ctr" defTabSz="755650">
            <a:lnSpc>
              <a:spcPct val="90000"/>
            </a:lnSpc>
            <a:spcBef>
              <a:spcPct val="0"/>
            </a:spcBef>
            <a:spcAft>
              <a:spcPct val="35000"/>
            </a:spcAft>
            <a:buNone/>
          </a:pPr>
          <a:endParaRPr lang="da-DK" sz="1300" kern="1200" dirty="0"/>
        </a:p>
      </dsp:txBody>
      <dsp:txXfrm>
        <a:off x="7991009" y="1474"/>
        <a:ext cx="2250393" cy="1350236"/>
      </dsp:txXfrm>
    </dsp:sp>
    <dsp:sp modelId="{B1282737-B504-4DFA-ADA7-7815BAA84613}">
      <dsp:nvSpPr>
        <dsp:cNvPr id="0" name=""/>
        <dsp:cNvSpPr/>
      </dsp:nvSpPr>
      <dsp:spPr>
        <a:xfrm>
          <a:off x="564709" y="1576750"/>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755650" eaLnBrk="1" fontAlgn="auto" latinLnBrk="0" hangingPunct="1">
            <a:lnSpc>
              <a:spcPct val="90000"/>
            </a:lnSpc>
            <a:spcBef>
              <a:spcPct val="0"/>
            </a:spcBef>
            <a:spcAft>
              <a:spcPct val="35000"/>
            </a:spcAft>
            <a:buClrTx/>
            <a:buSzTx/>
            <a:buFontTx/>
            <a:buNone/>
            <a:tabLst/>
            <a:defRPr/>
          </a:pPr>
          <a:r>
            <a:rPr lang="da-DK" sz="1300" kern="1200" dirty="0"/>
            <a:t>Tema 5. Hvordan foregår samtalen: ‘</a:t>
          </a:r>
          <a:r>
            <a:rPr lang="da-DK" sz="1300" i="1" kern="1200" dirty="0"/>
            <a:t>Hvem åbner ballet</a:t>
          </a:r>
          <a:r>
            <a:rPr lang="da-DK" sz="1300" kern="1200" dirty="0"/>
            <a:t>?’</a:t>
          </a:r>
        </a:p>
        <a:p>
          <a:pPr marL="0" lvl="0" algn="ctr" defTabSz="755650">
            <a:lnSpc>
              <a:spcPct val="90000"/>
            </a:lnSpc>
            <a:spcBef>
              <a:spcPct val="0"/>
            </a:spcBef>
            <a:spcAft>
              <a:spcPct val="35000"/>
            </a:spcAft>
            <a:buNone/>
          </a:pPr>
          <a:endParaRPr lang="da-DK" sz="1300" kern="1200" dirty="0"/>
        </a:p>
      </dsp:txBody>
      <dsp:txXfrm>
        <a:off x="564709" y="1576750"/>
        <a:ext cx="2250393" cy="1350236"/>
      </dsp:txXfrm>
    </dsp:sp>
    <dsp:sp modelId="{45B8C49A-9CAE-464B-B270-BCFDDA268333}">
      <dsp:nvSpPr>
        <dsp:cNvPr id="0" name=""/>
        <dsp:cNvSpPr/>
      </dsp:nvSpPr>
      <dsp:spPr>
        <a:xfrm>
          <a:off x="3040142" y="1607090"/>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666750" eaLnBrk="1" fontAlgn="auto" latinLnBrk="0" hangingPunct="1">
            <a:lnSpc>
              <a:spcPct val="90000"/>
            </a:lnSpc>
            <a:spcBef>
              <a:spcPct val="0"/>
            </a:spcBef>
            <a:spcAft>
              <a:spcPct val="35000"/>
            </a:spcAft>
            <a:buClrTx/>
            <a:buSzTx/>
            <a:buFontTx/>
            <a:buNone/>
            <a:tabLst/>
            <a:defRPr/>
          </a:pPr>
          <a:r>
            <a:rPr lang="da-DK" sz="1300" kern="1200" dirty="0"/>
            <a:t>Tema 6: Opfølgende samtale: ‘</a:t>
          </a:r>
          <a:r>
            <a:rPr lang="da-DK" sz="1300" i="1" kern="1200" dirty="0"/>
            <a:t>Det kan være lidt </a:t>
          </a:r>
          <a:r>
            <a:rPr lang="da-DK" sz="1300" i="1" kern="1200" dirty="0" err="1"/>
            <a:t>overkilled</a:t>
          </a:r>
          <a:r>
            <a:rPr lang="da-DK" sz="1300" i="1" kern="1200" dirty="0"/>
            <a:t>’ – kunderne takker nej de har ikke tid eller behov for det’</a:t>
          </a:r>
          <a:endParaRPr lang="da-DK" sz="1300" kern="1200" dirty="0"/>
        </a:p>
        <a:p>
          <a:pPr marL="0" lvl="0" algn="ctr" defTabSz="666750">
            <a:lnSpc>
              <a:spcPct val="90000"/>
            </a:lnSpc>
            <a:spcBef>
              <a:spcPct val="0"/>
            </a:spcBef>
            <a:spcAft>
              <a:spcPct val="35000"/>
            </a:spcAft>
            <a:buNone/>
          </a:pPr>
          <a:endParaRPr lang="da-DK" sz="1300" kern="1200" dirty="0"/>
        </a:p>
      </dsp:txBody>
      <dsp:txXfrm>
        <a:off x="3040142" y="1607090"/>
        <a:ext cx="2250393" cy="1350236"/>
      </dsp:txXfrm>
    </dsp:sp>
    <dsp:sp modelId="{3C0878D3-C679-4B43-9C5A-E81698124B01}">
      <dsp:nvSpPr>
        <dsp:cNvPr id="0" name=""/>
        <dsp:cNvSpPr/>
      </dsp:nvSpPr>
      <dsp:spPr>
        <a:xfrm>
          <a:off x="5518231" y="1607090"/>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lang="da-DK" sz="1300" kern="1200" dirty="0"/>
            <a:t>Tema 6.1: Opfølgende samtale: ‘</a:t>
          </a:r>
          <a:r>
            <a:rPr lang="da-DK" sz="1300" i="1" kern="1200" dirty="0"/>
            <a:t>Telefonen sælger bedst’</a:t>
          </a:r>
          <a:endParaRPr lang="da-DK" sz="1300" kern="1200" dirty="0"/>
        </a:p>
        <a:p>
          <a:pPr marL="0" lvl="0" algn="ctr" defTabSz="622300">
            <a:lnSpc>
              <a:spcPct val="90000"/>
            </a:lnSpc>
            <a:spcBef>
              <a:spcPct val="0"/>
            </a:spcBef>
            <a:spcAft>
              <a:spcPct val="35000"/>
            </a:spcAft>
            <a:buNone/>
          </a:pPr>
          <a:endParaRPr lang="da-DK" sz="1300" kern="1200" dirty="0"/>
        </a:p>
      </dsp:txBody>
      <dsp:txXfrm>
        <a:off x="5518231" y="1607090"/>
        <a:ext cx="2250393" cy="1350236"/>
      </dsp:txXfrm>
    </dsp:sp>
    <dsp:sp modelId="{64EB6E8F-2785-45EC-B034-8A2A35BCD847}">
      <dsp:nvSpPr>
        <dsp:cNvPr id="0" name=""/>
        <dsp:cNvSpPr/>
      </dsp:nvSpPr>
      <dsp:spPr>
        <a:xfrm>
          <a:off x="7991009" y="1576750"/>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da-DK" sz="1300" kern="1200" dirty="0"/>
            <a:t>Tema 7: Samtalekortet: </a:t>
          </a:r>
          <a:r>
            <a:rPr lang="da-DK" sz="1300" i="1" kern="1200" dirty="0"/>
            <a:t>‘er helt ude i hampen’ </a:t>
          </a:r>
        </a:p>
        <a:p>
          <a:pPr algn="ctr">
            <a:buNone/>
          </a:pPr>
          <a:endParaRPr lang="da-DK" sz="1300" kern="1200" dirty="0"/>
        </a:p>
      </dsp:txBody>
      <dsp:txXfrm>
        <a:off x="7991009" y="1576750"/>
        <a:ext cx="2250393" cy="1350236"/>
      </dsp:txXfrm>
    </dsp:sp>
    <dsp:sp modelId="{6FFD0633-1AD6-49EC-89C0-D547176EB057}">
      <dsp:nvSpPr>
        <dsp:cNvPr id="0" name=""/>
        <dsp:cNvSpPr/>
      </dsp:nvSpPr>
      <dsp:spPr>
        <a:xfrm>
          <a:off x="4277859" y="3152026"/>
          <a:ext cx="2250393" cy="13502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dirty="0"/>
            <a:t>Tema 7.1: Samtalekortet: </a:t>
          </a:r>
          <a:r>
            <a:rPr lang="da-DK" sz="1300" i="1" kern="1200" dirty="0"/>
            <a:t>En naturlig ting de får med.</a:t>
          </a:r>
        </a:p>
      </dsp:txBody>
      <dsp:txXfrm>
        <a:off x="4277859" y="3152026"/>
        <a:ext cx="2250393" cy="135023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A5DFBA94-5B90-18D2-3553-1346242405C9}"/>
              </a:ext>
            </a:extLst>
          </p:cNvPr>
          <p:cNvSpPr>
            <a:spLocks noGrp="1"/>
          </p:cNvSpPr>
          <p:nvPr>
            <p:ph type="sldNum" sz="quarter" idx="3"/>
          </p:nvPr>
        </p:nvSpPr>
        <p:spPr>
          <a:xfrm>
            <a:off x="5868401" y="9541654"/>
            <a:ext cx="644633" cy="504755"/>
          </a:xfrm>
          <a:prstGeom prst="rect">
            <a:avLst/>
          </a:prstGeom>
        </p:spPr>
        <p:txBody>
          <a:bodyPr vert="horz" lIns="0" tIns="0" rIns="0" bIns="0" rtlCol="0" anchor="b"/>
          <a:lstStyle>
            <a:lvl1pPr algn="r">
              <a:defRPr sz="1200"/>
            </a:lvl1pPr>
          </a:lstStyle>
          <a:p>
            <a:fld id="{8F9EDE02-3F75-4E3D-9071-076DBFBFAC93}" type="slidenum">
              <a:rPr lang="da-DK" sz="900">
                <a:solidFill>
                  <a:srgbClr val="002F4F"/>
                </a:solidFill>
              </a:rPr>
              <a:t>‹nr.›</a:t>
            </a:fld>
            <a:endParaRPr lang="da-DK" sz="900" dirty="0">
              <a:solidFill>
                <a:srgbClr val="002F4F"/>
              </a:solidFill>
            </a:endParaRPr>
          </a:p>
        </p:txBody>
      </p:sp>
      <p:sp>
        <p:nvSpPr>
          <p:cNvPr id="5" name="Pladsholder til sidefod 4">
            <a:extLst>
              <a:ext uri="{FF2B5EF4-FFF2-40B4-BE49-F238E27FC236}">
                <a16:creationId xmlns:a16="http://schemas.microsoft.com/office/drawing/2014/main" id="{A57E6C93-ABCE-C47F-B331-BB66181EF8FE}"/>
              </a:ext>
            </a:extLst>
          </p:cNvPr>
          <p:cNvSpPr>
            <a:spLocks noGrp="1"/>
          </p:cNvSpPr>
          <p:nvPr>
            <p:ph type="ftr" sz="quarter" idx="2"/>
          </p:nvPr>
        </p:nvSpPr>
        <p:spPr>
          <a:xfrm>
            <a:off x="535577" y="9541654"/>
            <a:ext cx="4777104" cy="504755"/>
          </a:xfrm>
          <a:prstGeom prst="rect">
            <a:avLst/>
          </a:prstGeom>
        </p:spPr>
        <p:txBody>
          <a:bodyPr vert="horz" lIns="0" tIns="0" rIns="0" bIns="0" rtlCol="0" anchor="b"/>
          <a:lstStyle>
            <a:lvl1pPr algn="l">
              <a:defRPr sz="1200"/>
            </a:lvl1pPr>
          </a:lstStyle>
          <a:p>
            <a:r>
              <a:rPr lang="da-DK" sz="900" dirty="0">
                <a:solidFill>
                  <a:srgbClr val="002F4F"/>
                </a:solidFill>
              </a:rPr>
              <a:t>APOTEKEREN ­• Styrk din viden om hjerte-kar-sygdomme til medicinsamtaler • </a:t>
            </a:r>
            <a:r>
              <a:rPr lang="da-DK" sz="900" dirty="0" err="1">
                <a:solidFill>
                  <a:srgbClr val="002F4F"/>
                </a:solidFill>
              </a:rPr>
              <a:t>feb</a:t>
            </a:r>
            <a:r>
              <a:rPr lang="da-DK" sz="900" dirty="0">
                <a:solidFill>
                  <a:srgbClr val="002F4F"/>
                </a:solidFill>
              </a:rPr>
              <a:t> 2026</a:t>
            </a:r>
          </a:p>
        </p:txBody>
      </p:sp>
    </p:spTree>
    <p:extLst>
      <p:ext uri="{BB962C8B-B14F-4D97-AF65-F5344CB8AC3E}">
        <p14:creationId xmlns:p14="http://schemas.microsoft.com/office/powerpoint/2010/main" val="3771188780"/>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177" userDrawn="1">
          <p15:clr>
            <a:srgbClr val="F26B43"/>
          </p15:clr>
        </p15:guide>
        <p15:guide id="3" pos="2315"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Pladsholder til noter 12">
            <a:extLst>
              <a:ext uri="{FF2B5EF4-FFF2-40B4-BE49-F238E27FC236}">
                <a16:creationId xmlns:a16="http://schemas.microsoft.com/office/drawing/2014/main" id="{014BE302-F198-F7AC-CB28-068F0CEECF95}"/>
              </a:ext>
            </a:extLst>
          </p:cNvPr>
          <p:cNvSpPr>
            <a:spLocks noGrp="1"/>
          </p:cNvSpPr>
          <p:nvPr>
            <p:ph type="body" sz="quarter" idx="3"/>
          </p:nvPr>
        </p:nvSpPr>
        <p:spPr>
          <a:xfrm>
            <a:off x="461090" y="4362587"/>
            <a:ext cx="6125732" cy="4950374"/>
          </a:xfrm>
          <a:prstGeom prst="rect">
            <a:avLst/>
          </a:prstGeom>
        </p:spPr>
        <p:txBody>
          <a:bodyPr vert="horz" lIns="93525" tIns="46762" rIns="93525" bIns="46762" rtlCol="0"/>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4" name="Pladsholder til slidebillede 13">
            <a:extLst>
              <a:ext uri="{FF2B5EF4-FFF2-40B4-BE49-F238E27FC236}">
                <a16:creationId xmlns:a16="http://schemas.microsoft.com/office/drawing/2014/main" id="{732028FA-7CBA-0B3B-6AC2-44124744F430}"/>
              </a:ext>
            </a:extLst>
          </p:cNvPr>
          <p:cNvSpPr>
            <a:spLocks noGrp="1" noRot="1" noChangeAspect="1"/>
          </p:cNvSpPr>
          <p:nvPr>
            <p:ph type="sldImg" idx="2"/>
          </p:nvPr>
        </p:nvSpPr>
        <p:spPr>
          <a:xfrm>
            <a:off x="487363" y="771525"/>
            <a:ext cx="6048375" cy="3402013"/>
          </a:xfrm>
          <a:prstGeom prst="rect">
            <a:avLst/>
          </a:prstGeom>
          <a:noFill/>
          <a:ln w="12700">
            <a:solidFill>
              <a:prstClr val="black"/>
            </a:solidFill>
          </a:ln>
        </p:spPr>
        <p:txBody>
          <a:bodyPr vert="horz" lIns="93525" tIns="46762" rIns="93525" bIns="46762" rtlCol="0" anchor="ctr"/>
          <a:lstStyle/>
          <a:p>
            <a:endParaRPr lang="da-DK"/>
          </a:p>
        </p:txBody>
      </p:sp>
      <p:grpSp>
        <p:nvGrpSpPr>
          <p:cNvPr id="3" name="Gruppe 2">
            <a:extLst>
              <a:ext uri="{FF2B5EF4-FFF2-40B4-BE49-F238E27FC236}">
                <a16:creationId xmlns:a16="http://schemas.microsoft.com/office/drawing/2014/main" id="{F0DBD613-C3D8-CF28-E4D1-A4031CE8503D}"/>
              </a:ext>
            </a:extLst>
          </p:cNvPr>
          <p:cNvGrpSpPr/>
          <p:nvPr/>
        </p:nvGrpSpPr>
        <p:grpSpPr>
          <a:xfrm>
            <a:off x="257252" y="9804422"/>
            <a:ext cx="1088640" cy="254556"/>
            <a:chOff x="248994" y="9651614"/>
            <a:chExt cx="1053697" cy="250589"/>
          </a:xfrm>
        </p:grpSpPr>
        <p:sp>
          <p:nvSpPr>
            <p:cNvPr id="12" name="Tekstfelt 11">
              <a:extLst>
                <a:ext uri="{FF2B5EF4-FFF2-40B4-BE49-F238E27FC236}">
                  <a16:creationId xmlns:a16="http://schemas.microsoft.com/office/drawing/2014/main" id="{C900AB6A-5572-B7CB-C285-5E3F7CE0CD12}"/>
                </a:ext>
              </a:extLst>
            </p:cNvPr>
            <p:cNvSpPr txBox="1"/>
            <p:nvPr/>
          </p:nvSpPr>
          <p:spPr>
            <a:xfrm>
              <a:off x="248994" y="9651614"/>
              <a:ext cx="188723" cy="250589"/>
            </a:xfrm>
            <a:prstGeom prst="rect">
              <a:avLst/>
            </a:prstGeom>
            <a:noFill/>
          </p:spPr>
          <p:txBody>
            <a:bodyPr wrap="square" rtlCol="0">
              <a:noAutofit/>
            </a:bodyPr>
            <a:lstStyle/>
            <a:p>
              <a:r>
                <a:rPr lang="da-DK" sz="900" dirty="0">
                  <a:solidFill>
                    <a:srgbClr val="17294D"/>
                  </a:solidFill>
                  <a:sym typeface="Symbol" panose="05050102010706020507" pitchFamily="18" charset="2"/>
                </a:rPr>
                <a:t>©</a:t>
              </a:r>
              <a:endParaRPr lang="da-DK" sz="900" dirty="0">
                <a:solidFill>
                  <a:srgbClr val="17294D"/>
                </a:solidFill>
              </a:endParaRPr>
            </a:p>
          </p:txBody>
        </p:sp>
        <p:pic>
          <p:nvPicPr>
            <p:cNvPr id="2" name="Billede 1" descr="Et billede, der indeholder Font/skrifttype, Grafik, skærmbillede, grafisk design&#10;&#10;Automatisk genereret beskrivelse">
              <a:extLst>
                <a:ext uri="{FF2B5EF4-FFF2-40B4-BE49-F238E27FC236}">
                  <a16:creationId xmlns:a16="http://schemas.microsoft.com/office/drawing/2014/main" id="{94A21607-119A-3B9D-5F03-6B0808780E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291" y="9690500"/>
              <a:ext cx="856400" cy="131175"/>
            </a:xfrm>
            <a:prstGeom prst="rect">
              <a:avLst/>
            </a:prstGeom>
          </p:spPr>
        </p:pic>
      </p:grpSp>
    </p:spTree>
    <p:extLst>
      <p:ext uri="{BB962C8B-B14F-4D97-AF65-F5344CB8AC3E}">
        <p14:creationId xmlns:p14="http://schemas.microsoft.com/office/powerpoint/2010/main" val="426694691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100" kern="1200">
        <a:solidFill>
          <a:srgbClr val="002645"/>
        </a:solidFill>
        <a:latin typeface="+mn-lt"/>
        <a:ea typeface="+mn-ea"/>
        <a:cs typeface="+mn-cs"/>
      </a:defRPr>
    </a:lvl1pPr>
    <a:lvl2pPr marL="457200" algn="l" defTabSz="914400" rtl="0" eaLnBrk="1" latinLnBrk="0" hangingPunct="1">
      <a:defRPr sz="1100" kern="1200">
        <a:solidFill>
          <a:srgbClr val="002645"/>
        </a:solidFill>
        <a:latin typeface="+mn-lt"/>
        <a:ea typeface="+mn-ea"/>
        <a:cs typeface="+mn-cs"/>
      </a:defRPr>
    </a:lvl2pPr>
    <a:lvl3pPr marL="914400" algn="l" defTabSz="914400" rtl="0" eaLnBrk="1" latinLnBrk="0" hangingPunct="1">
      <a:defRPr sz="1100" kern="1200">
        <a:solidFill>
          <a:srgbClr val="002645"/>
        </a:solidFill>
        <a:latin typeface="+mn-lt"/>
        <a:ea typeface="+mn-ea"/>
        <a:cs typeface="+mn-cs"/>
      </a:defRPr>
    </a:lvl3pPr>
    <a:lvl4pPr marL="1371600" algn="l" defTabSz="914400" rtl="0" eaLnBrk="1" latinLnBrk="0" hangingPunct="1">
      <a:defRPr sz="1100" kern="1200">
        <a:solidFill>
          <a:srgbClr val="002645"/>
        </a:solidFill>
        <a:latin typeface="+mn-lt"/>
        <a:ea typeface="+mn-ea"/>
        <a:cs typeface="+mn-cs"/>
      </a:defRPr>
    </a:lvl4pPr>
    <a:lvl5pPr marL="1828800" algn="l" defTabSz="914400" rtl="0" eaLnBrk="1" latinLnBrk="0" hangingPunct="1">
      <a:defRPr sz="1100" kern="1200">
        <a:solidFill>
          <a:srgbClr val="002645"/>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77" userDrawn="1">
          <p15:clr>
            <a:srgbClr val="F26B43"/>
          </p15:clr>
        </p15:guide>
        <p15:guide id="2" pos="221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retsinformation.dk/eli/lta/2024/1563"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https://www.farmakonom.dk/kalender/arrangement/?id=21013 </a:t>
            </a:r>
          </a:p>
          <a:p>
            <a:endParaRPr lang="da-DK" dirty="0"/>
          </a:p>
          <a:p>
            <a:r>
              <a:rPr lang="da-DK" sz="1100" b="1" i="0" kern="1200" dirty="0">
                <a:solidFill>
                  <a:srgbClr val="002645"/>
                </a:solidFill>
                <a:effectLst/>
                <a:latin typeface="+mn-lt"/>
                <a:ea typeface="+mn-ea"/>
                <a:cs typeface="+mn-cs"/>
              </a:rPr>
              <a:t>Medlemswebinar: Medicinsamtaler for farmakonomer</a:t>
            </a:r>
          </a:p>
          <a:p>
            <a:r>
              <a:rPr lang="da-DK" sz="1100" b="0" i="1" kern="1200" dirty="0">
                <a:solidFill>
                  <a:srgbClr val="002645"/>
                </a:solidFill>
                <a:effectLst/>
                <a:latin typeface="+mn-lt"/>
                <a:ea typeface="+mn-ea"/>
                <a:cs typeface="+mn-cs"/>
              </a:rPr>
              <a:t>Farmakonomer har en vigtig rolle i at gennemføre medicinsamtaler på apotekerne. På dette webinar vil vi dele, hvordan du kan komme godt i gang med at lave medicinsamtaler, hvordan fanger du målgruppen til en medicinsamtale, i skranken.</a:t>
            </a:r>
            <a:endParaRPr lang="da-DK" sz="1100" b="0" i="0" kern="1200" dirty="0">
              <a:solidFill>
                <a:srgbClr val="002645"/>
              </a:solidFill>
              <a:effectLst/>
              <a:latin typeface="+mn-lt"/>
              <a:ea typeface="+mn-ea"/>
              <a:cs typeface="+mn-cs"/>
            </a:endParaRPr>
          </a:p>
          <a:p>
            <a:endParaRPr lang="da-DK" dirty="0"/>
          </a:p>
          <a:p>
            <a:r>
              <a:rPr lang="da-DK" sz="1100" b="1" i="0" kern="1200" dirty="0">
                <a:solidFill>
                  <a:srgbClr val="002645"/>
                </a:solidFill>
                <a:effectLst/>
                <a:latin typeface="+mn-lt"/>
                <a:ea typeface="+mn-ea"/>
                <a:cs typeface="+mn-cs"/>
              </a:rPr>
              <a:t>Tidspunkt</a:t>
            </a:r>
          </a:p>
          <a:p>
            <a:r>
              <a:rPr lang="da-DK" sz="1100" b="0" i="0" kern="1200" dirty="0">
                <a:solidFill>
                  <a:srgbClr val="002645"/>
                </a:solidFill>
                <a:effectLst/>
                <a:latin typeface="+mn-lt"/>
                <a:ea typeface="+mn-ea"/>
                <a:cs typeface="+mn-cs"/>
              </a:rPr>
              <a:t>10. juni 2026</a:t>
            </a:r>
          </a:p>
          <a:p>
            <a:r>
              <a:rPr lang="da-DK" sz="1100" b="0" i="0" kern="1200" dirty="0">
                <a:solidFill>
                  <a:srgbClr val="002645"/>
                </a:solidFill>
                <a:effectLst/>
                <a:latin typeface="+mn-lt"/>
                <a:ea typeface="+mn-ea"/>
                <a:cs typeface="+mn-cs"/>
              </a:rPr>
              <a:t>Kl. 8.00 - 9.30</a:t>
            </a:r>
          </a:p>
          <a:p>
            <a:endParaRPr lang="da-DK" sz="1100" b="0" i="0" kern="1200" dirty="0">
              <a:solidFill>
                <a:srgbClr val="002645"/>
              </a:solidFill>
              <a:effectLst/>
              <a:latin typeface="+mn-lt"/>
              <a:ea typeface="+mn-ea"/>
              <a:cs typeface="+mn-cs"/>
            </a:endParaRPr>
          </a:p>
          <a:p>
            <a:r>
              <a:rPr lang="da-DK" sz="1100" b="0" i="0" kern="1200" dirty="0">
                <a:solidFill>
                  <a:srgbClr val="002645"/>
                </a:solidFill>
                <a:effectLst/>
                <a:latin typeface="+mn-lt"/>
                <a:ea typeface="+mn-ea"/>
                <a:cs typeface="+mn-cs"/>
              </a:rPr>
              <a:t>10. </a:t>
            </a:r>
            <a:r>
              <a:rPr lang="da-DK" sz="1100" b="0" i="0" kern="1200" dirty="0" err="1">
                <a:solidFill>
                  <a:srgbClr val="002645"/>
                </a:solidFill>
                <a:effectLst/>
                <a:latin typeface="+mn-lt"/>
                <a:ea typeface="+mn-ea"/>
                <a:cs typeface="+mn-cs"/>
              </a:rPr>
              <a:t>Septmeber</a:t>
            </a:r>
            <a:r>
              <a:rPr lang="da-DK" sz="1100" b="0" i="0" kern="1200" dirty="0">
                <a:solidFill>
                  <a:srgbClr val="002645"/>
                </a:solidFill>
                <a:effectLst/>
                <a:latin typeface="+mn-lt"/>
                <a:ea typeface="+mn-ea"/>
                <a:cs typeface="+mn-cs"/>
              </a:rPr>
              <a:t> 2026</a:t>
            </a:r>
          </a:p>
          <a:p>
            <a:r>
              <a:rPr lang="da-DK" sz="1100" b="0" i="0" kern="1200" dirty="0">
                <a:solidFill>
                  <a:srgbClr val="002645"/>
                </a:solidFill>
                <a:effectLst/>
                <a:latin typeface="+mn-lt"/>
                <a:ea typeface="+mn-ea"/>
                <a:cs typeface="+mn-cs"/>
              </a:rPr>
              <a:t>Kl. 19.00-20.30</a:t>
            </a:r>
          </a:p>
          <a:p>
            <a:endParaRPr lang="da-DK" dirty="0"/>
          </a:p>
          <a:p>
            <a:r>
              <a:rPr lang="da-DK" sz="1100" b="0" i="1" kern="1200" dirty="0">
                <a:solidFill>
                  <a:srgbClr val="002645"/>
                </a:solidFill>
                <a:effectLst/>
                <a:latin typeface="+mn-lt"/>
                <a:ea typeface="+mn-ea"/>
                <a:cs typeface="+mn-cs"/>
              </a:rPr>
              <a:t>Du vil desuden høre, hvordan du sikrer dig, at I taler om det der er vigtigt for patienten – og hvordan du har en god samtale med patienter om deres compliance.</a:t>
            </a:r>
            <a:endParaRPr lang="da-DK" sz="1100" b="0" i="0" kern="1200" dirty="0">
              <a:solidFill>
                <a:srgbClr val="002645"/>
              </a:solidFill>
              <a:effectLst/>
              <a:latin typeface="+mn-lt"/>
              <a:ea typeface="+mn-ea"/>
              <a:cs typeface="+mn-cs"/>
            </a:endParaRPr>
          </a:p>
          <a:p>
            <a:r>
              <a:rPr lang="da-DK" sz="1100" b="1" i="0" kern="1200" dirty="0">
                <a:solidFill>
                  <a:srgbClr val="002645"/>
                </a:solidFill>
                <a:effectLst/>
                <a:latin typeface="+mn-lt"/>
                <a:ea typeface="+mn-ea"/>
                <a:cs typeface="+mn-cs"/>
              </a:rPr>
              <a:t>Det får du ud af at deltage:</a:t>
            </a:r>
            <a:br>
              <a:rPr lang="da-DK" sz="1100" b="0" i="0" kern="1200" dirty="0">
                <a:solidFill>
                  <a:srgbClr val="002645"/>
                </a:solidFill>
                <a:effectLst/>
                <a:latin typeface="+mn-lt"/>
                <a:ea typeface="+mn-ea"/>
                <a:cs typeface="+mn-cs"/>
              </a:rPr>
            </a:br>
            <a:endParaRPr lang="da-DK" sz="1100" b="0" i="0" kern="1200" dirty="0">
              <a:solidFill>
                <a:srgbClr val="002645"/>
              </a:solidFill>
              <a:effectLst/>
              <a:latin typeface="+mn-lt"/>
              <a:ea typeface="+mn-ea"/>
              <a:cs typeface="+mn-cs"/>
            </a:endParaRPr>
          </a:p>
          <a:p>
            <a:r>
              <a:rPr lang="da-DK" sz="1100" b="0" i="0" kern="1200" dirty="0">
                <a:solidFill>
                  <a:srgbClr val="002645"/>
                </a:solidFill>
                <a:effectLst/>
                <a:latin typeface="+mn-lt"/>
                <a:ea typeface="+mn-ea"/>
                <a:cs typeface="+mn-cs"/>
              </a:rPr>
              <a:t>·      Indsigt i hvad en medicinsamtale er</a:t>
            </a:r>
          </a:p>
          <a:p>
            <a:r>
              <a:rPr lang="da-DK" sz="1100" b="0" i="0" kern="1200" dirty="0">
                <a:solidFill>
                  <a:srgbClr val="002645"/>
                </a:solidFill>
                <a:effectLst/>
                <a:latin typeface="+mn-lt"/>
                <a:ea typeface="+mn-ea"/>
                <a:cs typeface="+mn-cs"/>
              </a:rPr>
              <a:t>·      Blive klogere på compliance og hvad der kan være vigtigt for patienten</a:t>
            </a:r>
          </a:p>
          <a:p>
            <a:r>
              <a:rPr lang="da-DK" sz="1100" b="0" i="0" kern="1200" dirty="0">
                <a:solidFill>
                  <a:srgbClr val="002645"/>
                </a:solidFill>
                <a:effectLst/>
                <a:latin typeface="+mn-lt"/>
                <a:ea typeface="+mn-ea"/>
                <a:cs typeface="+mn-cs"/>
              </a:rPr>
              <a:t>·      Cases fra farmakonomer, der lykkes med medicinsamtaler</a:t>
            </a:r>
          </a:p>
          <a:p>
            <a:r>
              <a:rPr lang="da-DK" sz="1100" b="0" i="0" kern="1200" dirty="0">
                <a:solidFill>
                  <a:srgbClr val="002645"/>
                </a:solidFill>
                <a:effectLst/>
                <a:latin typeface="+mn-lt"/>
                <a:ea typeface="+mn-ea"/>
                <a:cs typeface="+mn-cs"/>
              </a:rPr>
              <a:t>·      Hvordan har farmakonomer det med at gennemføre medicinsamtaler – nyt fra forskning</a:t>
            </a:r>
          </a:p>
          <a:p>
            <a:endParaRPr lang="da-DK" sz="1100" b="0" i="0" kern="1200" dirty="0">
              <a:solidFill>
                <a:srgbClr val="002645"/>
              </a:solidFill>
              <a:effectLst/>
              <a:latin typeface="+mn-lt"/>
              <a:ea typeface="+mn-ea"/>
              <a:cs typeface="+mn-cs"/>
            </a:endParaRPr>
          </a:p>
          <a:p>
            <a:r>
              <a:rPr lang="da-DK" sz="1100" b="0" i="0" kern="1200" dirty="0">
                <a:solidFill>
                  <a:srgbClr val="002645"/>
                </a:solidFill>
                <a:effectLst/>
                <a:latin typeface="+mn-lt"/>
                <a:ea typeface="+mn-ea"/>
                <a:cs typeface="+mn-cs"/>
              </a:rPr>
              <a:t>Webinaret bliver afholdt af Lykke Fugl Nymark, som selv har erfaring i at gennemføre medicinsamtaler fra sin tid på apotek, og som har undervist og trænet mange i samtalerne.</a:t>
            </a:r>
          </a:p>
          <a:p>
            <a:endParaRPr lang="da-DK" dirty="0"/>
          </a:p>
        </p:txBody>
      </p:sp>
    </p:spTree>
    <p:extLst>
      <p:ext uri="{BB962C8B-B14F-4D97-AF65-F5344CB8AC3E}">
        <p14:creationId xmlns:p14="http://schemas.microsoft.com/office/powerpoint/2010/main" val="426486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1: </a:t>
            </a:r>
            <a:r>
              <a:rPr lang="da-DK" sz="1100" kern="1200" dirty="0">
                <a:solidFill>
                  <a:srgbClr val="002645"/>
                </a:solidFill>
                <a:effectLst/>
                <a:latin typeface="+mn-lt"/>
                <a:ea typeface="+mn-ea"/>
                <a:cs typeface="+mn-cs"/>
              </a:rPr>
              <a:t>Indsigt i hvad en medicinsamtale er</a:t>
            </a:r>
          </a:p>
          <a:p>
            <a:r>
              <a:rPr lang="da-DK" dirty="0"/>
              <a:t>2: </a:t>
            </a:r>
            <a:r>
              <a:rPr lang="da-DK" sz="1100" kern="1200" dirty="0">
                <a:solidFill>
                  <a:srgbClr val="002645"/>
                </a:solidFill>
                <a:effectLst/>
                <a:latin typeface="+mn-lt"/>
                <a:ea typeface="+mn-ea"/>
                <a:cs typeface="+mn-cs"/>
              </a:rPr>
              <a:t>Blive klogere på compliance og hvad der kan være vigtigt for patienten</a:t>
            </a:r>
          </a:p>
          <a:p>
            <a:r>
              <a:rPr lang="da-DK" sz="1100" kern="1200" dirty="0">
                <a:solidFill>
                  <a:srgbClr val="002645"/>
                </a:solidFill>
                <a:effectLst/>
                <a:latin typeface="+mn-lt"/>
                <a:ea typeface="+mn-ea"/>
                <a:cs typeface="+mn-cs"/>
              </a:rPr>
              <a:t>3: Vi skal undervejs høre en video hvor XX fra Rødding Apotek har delt sine erfaringer med at afholde medicinsamtaler </a:t>
            </a:r>
          </a:p>
          <a:p>
            <a:r>
              <a:rPr lang="da-DK" sz="1100" kern="1200" dirty="0">
                <a:solidFill>
                  <a:srgbClr val="002645"/>
                </a:solidFill>
                <a:effectLst/>
                <a:latin typeface="+mn-lt"/>
                <a:ea typeface="+mn-ea"/>
                <a:cs typeface="+mn-cs"/>
              </a:rPr>
              <a:t>Også skal vi inden vi skal opsummere det hele også lige forbi vores forskningsafdeling her på Pharmakon og høre hvad resultaterne fra to projekter omkring medicinsamtaler har vist – særligt med fokus på den del der handler om hvad hvordan farmakonomers oplevelse er af at holde medicinsamtaler. </a:t>
            </a:r>
          </a:p>
          <a:p>
            <a:endParaRPr lang="da-DK" sz="1100" kern="1200" dirty="0">
              <a:solidFill>
                <a:srgbClr val="002645"/>
              </a:solidFill>
              <a:effectLst/>
              <a:latin typeface="+mn-lt"/>
              <a:ea typeface="+mn-ea"/>
              <a:cs typeface="+mn-cs"/>
            </a:endParaRPr>
          </a:p>
          <a:p>
            <a:r>
              <a:rPr lang="da-DK" sz="1100" kern="1200" dirty="0">
                <a:solidFill>
                  <a:srgbClr val="002645"/>
                </a:solidFill>
                <a:effectLst/>
                <a:latin typeface="+mn-lt"/>
                <a:ea typeface="+mn-ea"/>
                <a:cs typeface="+mn-cs"/>
              </a:rPr>
              <a:t>Jeg håber I finder det spændende og skal endelig bare stille spørgsmål undervejs. </a:t>
            </a:r>
            <a:endParaRPr lang="da-DK" dirty="0"/>
          </a:p>
          <a:p>
            <a:endParaRPr lang="da-DK" dirty="0"/>
          </a:p>
        </p:txBody>
      </p:sp>
    </p:spTree>
    <p:extLst>
      <p:ext uri="{BB962C8B-B14F-4D97-AF65-F5344CB8AC3E}">
        <p14:creationId xmlns:p14="http://schemas.microsoft.com/office/powerpoint/2010/main" val="1664631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Kilder:</a:t>
            </a:r>
          </a:p>
          <a:p>
            <a:pPr marL="175359" indent="-175359" defTabSz="935248">
              <a:buFont typeface="Wingdings" panose="05000000000000000000" pitchFamily="2" charset="2"/>
              <a:buChar char="Ø"/>
              <a:defRPr/>
            </a:pPr>
            <a:r>
              <a:rPr lang="da-DK" dirty="0"/>
              <a:t>Manual, Medicinsamtale – </a:t>
            </a:r>
            <a:r>
              <a:rPr lang="da-DK" dirty="0" err="1"/>
              <a:t>Nydiagnosticeret</a:t>
            </a:r>
            <a:r>
              <a:rPr lang="da-DK" dirty="0"/>
              <a:t> kronisk sygdom, Medlemsnettet, 7. udgave, februar 2025</a:t>
            </a:r>
          </a:p>
          <a:p>
            <a:pPr marL="175359" indent="-175359" defTabSz="935248">
              <a:buFont typeface="Wingdings" panose="05000000000000000000" pitchFamily="2" charset="2"/>
              <a:buChar char="Ø"/>
              <a:defRPr/>
            </a:pPr>
            <a:r>
              <a:rPr lang="da-DK" dirty="0"/>
              <a:t>Bekendtgørelse om medicinsamtale på apotek, BEK </a:t>
            </a:r>
            <a:r>
              <a:rPr lang="da-DK" dirty="0" err="1"/>
              <a:t>nr</a:t>
            </a:r>
            <a:r>
              <a:rPr lang="da-DK" dirty="0"/>
              <a:t> 1563 af 09/12/2024, hentet 03-11-2025, </a:t>
            </a:r>
            <a:r>
              <a:rPr lang="da-DK" u="sng" dirty="0">
                <a:hlinkClick r:id="rId3"/>
              </a:rPr>
              <a:t>https://www.retsinformation.dk/eli/lta/2024/1563</a:t>
            </a:r>
            <a:r>
              <a:rPr lang="da-DK" dirty="0"/>
              <a:t>  </a:t>
            </a:r>
          </a:p>
          <a:p>
            <a:pPr defTabSz="935248">
              <a:defRPr/>
            </a:pPr>
            <a:r>
              <a:rPr lang="da-DK" dirty="0"/>
              <a:t>	</a:t>
            </a:r>
          </a:p>
          <a:p>
            <a:pPr defTabSz="935248">
              <a:defRPr/>
            </a:pPr>
            <a:r>
              <a:rPr lang="en-US" i="1" u="sng" dirty="0"/>
              <a:t>Kilde: Use of medicines by the elderly – the role of pharmacy in promoting adherence. The Netherlands. (2018)</a:t>
            </a:r>
            <a:endParaRPr lang="da-DK" dirty="0"/>
          </a:p>
          <a:p>
            <a:endParaRPr lang="da-DK" dirty="0"/>
          </a:p>
          <a:p>
            <a:r>
              <a:rPr lang="en-US" dirty="0"/>
              <a:t>4.4.4 Counselling and provision of cognitive pharmaceutical services </a:t>
            </a:r>
          </a:p>
          <a:p>
            <a:r>
              <a:rPr lang="en-US" dirty="0"/>
              <a:t>Pharmacist counselling services were the most frequently reported initiatives designed to promote adherence. Counselling took place both at the time of dispensing new and continuing medicines and subsequently for follow-up. Counselling by pharmacists should be considered at two levels: (</a:t>
            </a:r>
            <a:r>
              <a:rPr lang="en-US" dirty="0" err="1"/>
              <a:t>i</a:t>
            </a:r>
            <a:r>
              <a:rPr lang="en-US" dirty="0"/>
              <a:t>) the advice that pharmacists traditionally give when dispensing a medicine; and (ii) cognitive services above and beyond this advice. Specific </a:t>
            </a:r>
            <a:r>
              <a:rPr lang="en-US" dirty="0" err="1"/>
              <a:t>programmes</a:t>
            </a:r>
            <a:r>
              <a:rPr lang="en-US" dirty="0"/>
              <a:t> to enhance counselling refer to the latter. </a:t>
            </a:r>
          </a:p>
          <a:p>
            <a:endParaRPr lang="en-US" dirty="0"/>
          </a:p>
          <a:p>
            <a:r>
              <a:rPr lang="en-US" dirty="0"/>
              <a:t>While prescribers provided information about diagnoses and treatment plans, pharmacists usually took responsibility for counselling patients and carers regarding their medicines. Particular efforts were made when new medicines were introduced, and significant national </a:t>
            </a:r>
            <a:r>
              <a:rPr lang="en-US" dirty="0" err="1"/>
              <a:t>programmes</a:t>
            </a:r>
            <a:r>
              <a:rPr lang="en-US" dirty="0"/>
              <a:t> to support the introduction of new medicines were in operation in some jurisdictions (see sections 4.5, 4.8.3 and 4.8.4 below). These </a:t>
            </a:r>
            <a:r>
              <a:rPr lang="en-US" dirty="0" err="1"/>
              <a:t>programmes</a:t>
            </a:r>
            <a:r>
              <a:rPr lang="en-US" dirty="0"/>
              <a:t> had been subjected to evaluations, and evidence suggested that they resulted in significantly improved adherence.</a:t>
            </a:r>
          </a:p>
          <a:p>
            <a:endParaRPr lang="en-US" dirty="0"/>
          </a:p>
          <a:p>
            <a:r>
              <a:rPr lang="en-US" dirty="0"/>
              <a:t>Pharmacists also took responsibility for discussing changes in medication with patients and carers. These changes could involve adding or removing medicines from a regimen, changes in the dose or frequency prescribed, and changes in medicine brands or manufacturers, with the consequence that the dispensed tablets or capsules appeared unfamiliar to patients. In situations where the pharmacist was uncertain about a prescription or the patient or carer raised concerns with the pharmacist about a prescription, the </a:t>
            </a:r>
            <a:r>
              <a:rPr lang="en-US" dirty="0" err="1"/>
              <a:t>programmes</a:t>
            </a:r>
            <a:r>
              <a:rPr lang="en-US" dirty="0"/>
              <a:t> made provision for involvement of the prescriber in the discussion. </a:t>
            </a:r>
          </a:p>
          <a:p>
            <a:endParaRPr lang="en-US" dirty="0"/>
          </a:p>
          <a:p>
            <a:r>
              <a:rPr lang="en-US" dirty="0"/>
              <a:t>Motivational interviewing was an important element in the cognitive services. In general, the objectives of motivational interviewing were to discuss patients’ concerns about medicines, help them to manage any side effects, and explain the importance of adherence. </a:t>
            </a:r>
          </a:p>
          <a:p>
            <a:endParaRPr lang="en-US" dirty="0"/>
          </a:p>
          <a:p>
            <a:r>
              <a:rPr lang="en-US" dirty="0"/>
              <a:t>Several respondents reported on the conduct of home medicine reviews in their respective jurisdictions. Home medicine reviews provided an opportunity for pharmacists to investigate problems that patients encounter with their medicines, and to suggest ways of managing polypharmacy, drug interactions and related complications. Such reviews also provided an opportunity to assess the usage of over-the-counter (nonprescription) medicines and alternative medicines, and to consider whether or not these might interact with medicines. However, despite their potential benefits, some major barriers of time and logistics militated against their frequent use. Home medicine reviews were either initiated by the prescriber or required the involvement and endorsement of the prescriber.</a:t>
            </a:r>
          </a:p>
          <a:p>
            <a:endParaRPr lang="en-US" dirty="0"/>
          </a:p>
          <a:p>
            <a:r>
              <a:rPr lang="en-US" dirty="0"/>
              <a:t>4.5 Promoting adherence for specific conditions and medicines </a:t>
            </a:r>
          </a:p>
          <a:p>
            <a:r>
              <a:rPr lang="en-US" dirty="0"/>
              <a:t>While many of the pharmacy initiatives were designed to promote adherence across a wide range of conditions and for a wide range of types of medicines, others had been developed for the management of specific conditions or groups of conditions. </a:t>
            </a:r>
          </a:p>
          <a:p>
            <a:endParaRPr lang="en-US" dirty="0"/>
          </a:p>
          <a:p>
            <a:r>
              <a:rPr lang="en-US" dirty="0"/>
              <a:t>For example, pharmacists in Denmark conducted </a:t>
            </a:r>
            <a:r>
              <a:rPr lang="en-US" dirty="0" err="1"/>
              <a:t>programmes</a:t>
            </a:r>
            <a:r>
              <a:rPr lang="en-US" dirty="0"/>
              <a:t> to instruct patients in the correct use of inhalers to deliver medicines for asthma and COPD, and to monitor and promote their correct use on an ongoing basis. Community pharmacists in Belgium formed the nucleus of multidisciplinary groups of health professionals aiming to promote adherence to </a:t>
            </a:r>
            <a:r>
              <a:rPr lang="en-US" dirty="0" err="1"/>
              <a:t>programmes</a:t>
            </a:r>
            <a:r>
              <a:rPr lang="en-US" dirty="0"/>
              <a:t> and medication for osteoporosis. Swiss pharmacists participate in inter-professional </a:t>
            </a:r>
            <a:r>
              <a:rPr lang="en-US" dirty="0" err="1"/>
              <a:t>programmes</a:t>
            </a:r>
            <a:r>
              <a:rPr lang="en-US" dirty="0"/>
              <a:t> for chronic conditions, specifically HIV, multiple sclerosis, type 2 diabetes mellitus, metabolic syndrome, and for patients taking oral cancer drugs. The efforts of Spanish pharmacists were also directed at asthma and COPD, as well as hypertension. </a:t>
            </a:r>
          </a:p>
          <a:p>
            <a:r>
              <a:rPr lang="en-US" dirty="0"/>
              <a:t>The New Medicine Service (NMS), targeting patients of all ages who were taking newly prescribed medicines on a long-term basis, was introduced in England in 2011 and pilot-tested in Ireland in 2017. In the NMS, pharmacists conducted a structured education and adherence </a:t>
            </a:r>
            <a:r>
              <a:rPr lang="en-US" dirty="0" err="1"/>
              <a:t>programme</a:t>
            </a:r>
            <a:r>
              <a:rPr lang="en-US" dirty="0"/>
              <a:t> for patients with a newly diagnosed chronic disease. The conditions and medicines covered in the Irish NMS are listed in section 4.8.4. </a:t>
            </a:r>
          </a:p>
          <a:p>
            <a:endParaRPr lang="en-US" dirty="0"/>
          </a:p>
          <a:p>
            <a:r>
              <a:rPr lang="en-US" dirty="0"/>
              <a:t>The Danish Ministry of Health also mandates that pharmacies provide a New Medicine Service, introduced in 2016. The Danish NMS consists of two consultations with a pharmacist, each typically taking about 10 minutes. The first consultation, in the pharmacy, is usually held on the day when the new medicine is first dispensed, and the second is scheduled for three to four weeks later, and can be held at the pharmacy or over the telephone</a:t>
            </a:r>
          </a:p>
          <a:p>
            <a:endParaRPr lang="en-US" dirty="0"/>
          </a:p>
          <a:p>
            <a:r>
              <a:rPr lang="en-US" b="1" dirty="0"/>
              <a:t>4.8.3 Denmark </a:t>
            </a:r>
          </a:p>
          <a:p>
            <a:r>
              <a:rPr lang="en-US" dirty="0"/>
              <a:t>The Association of Danish Pharmacies has identified four initiatives relevant to adherence: New Medicine Service; Inhalation Technique Assessment Service; Multi-Dose Dispensed Medicines; and Medication Review. </a:t>
            </a:r>
          </a:p>
          <a:p>
            <a:endParaRPr lang="en-US" dirty="0"/>
          </a:p>
          <a:p>
            <a:r>
              <a:rPr lang="en-US" b="1" dirty="0"/>
              <a:t>New Medicine Service </a:t>
            </a:r>
          </a:p>
          <a:p>
            <a:r>
              <a:rPr lang="en-US" dirty="0"/>
              <a:t>Patients are recruited into the national New Medicine Service by the pharmacist or through referral by the general practitioner. The service, which was inaugurated in 2016, consists of two confidential consultations, the first at the time when the patient collects a new medicine for a newly diagnosed chronic disease. The second consultation is held three to four weeks later and may either be face-to-face or by telephone. In the course of the consultations, the pharmacist sorts out drug-related problems and concerns, discusses opportunities to improve the way the medicine is taken, and provides additional information about the condition and the medicine. </a:t>
            </a:r>
          </a:p>
          <a:p>
            <a:endParaRPr lang="en-US" dirty="0"/>
          </a:p>
          <a:p>
            <a:r>
              <a:rPr lang="en-US" dirty="0"/>
              <a:t>The New Medicine Service is specified under Danish pharmacy legislation and pharmacists are obliged to deliver it. It is funded through an agreement between the Association of Danish Pharmacies and the Ministry of Health, and is free of charge for the patient. No specific credentialing is required. </a:t>
            </a:r>
          </a:p>
          <a:p>
            <a:endParaRPr lang="en-US" dirty="0"/>
          </a:p>
          <a:p>
            <a:r>
              <a:rPr lang="en-US" b="1" dirty="0"/>
              <a:t>Inhalation Technique Assessment Service </a:t>
            </a:r>
          </a:p>
          <a:p>
            <a:r>
              <a:rPr lang="en-US" dirty="0"/>
              <a:t>The Inhalation Technique Assessment Service, which began in 2006, is designed for people with asthma and COPD, who are instructed in and have a demonstration of inhalation technique. While the service targets </a:t>
            </a:r>
            <a:r>
              <a:rPr lang="en-US" dirty="0" err="1"/>
              <a:t>firsttime</a:t>
            </a:r>
            <a:r>
              <a:rPr lang="en-US" dirty="0"/>
              <a:t> users, it is also available for multiple users. The patient receives advice on how to prepare the inhaler, how to hold it, how to inhale, how to close the inhaler and store it, the use of multiple doses, and mouth washing. Pharmacy staff document the advice given to each patient on a registration form. If necessary, the inhaler confidently and correctly. The patient is referred to a doctor if he or she has persisting problems in using an inhaler, or does not respond to the inhaled medication. </a:t>
            </a:r>
          </a:p>
          <a:p>
            <a:endParaRPr lang="en-US" dirty="0"/>
          </a:p>
          <a:p>
            <a:r>
              <a:rPr lang="en-US" dirty="0"/>
              <a:t>The service is conducted under an agreement between the Association of Danish Pharmacies and the Ministry of Health. It is funded by the Danish Government, and is free of charge to the patient. Pharmacists are paid on a fee-for-service basis. </a:t>
            </a:r>
          </a:p>
          <a:p>
            <a:endParaRPr lang="en-US" dirty="0"/>
          </a:p>
          <a:p>
            <a:r>
              <a:rPr lang="en-US" dirty="0"/>
              <a:t>There is no formal training for the s competencies. However, pharmacists providing the service must be credentialed. This is based on a </a:t>
            </a:r>
            <a:r>
              <a:rPr lang="en-US" dirty="0" err="1"/>
              <a:t>multiplechoice</a:t>
            </a:r>
            <a:r>
              <a:rPr lang="en-US" dirty="0"/>
              <a:t> examination and documentation of five instances of delivering the service. </a:t>
            </a:r>
          </a:p>
          <a:p>
            <a:endParaRPr lang="en-US" dirty="0"/>
          </a:p>
          <a:p>
            <a:r>
              <a:rPr lang="en-US" dirty="0"/>
              <a:t>The service has been evaluated and shown to be acceptable and effective.4</a:t>
            </a:r>
          </a:p>
          <a:p>
            <a:endParaRPr lang="en-US" dirty="0"/>
          </a:p>
          <a:p>
            <a:r>
              <a:rPr lang="en-US" b="1" dirty="0"/>
              <a:t>Multi-dose dispensed medicines </a:t>
            </a:r>
          </a:p>
          <a:p>
            <a:r>
              <a:rPr lang="en-US" dirty="0"/>
              <a:t>Under legislation passed in 2001, Danish pharmacists are required to supply drugs in automated dose packs. This has been identified as being of particular value for older patients. Dose-pack pharmacies are accredited by the Danish Medicines Agency, and this accreditation includes permission to install dispensing machinery that automatically makes up dose packs. A qualitative study conducted in 2008 concluded thus: The general impression from the analysis is that automated dose dispensing in . . . primary care . . . is a technology with good, potential opportunities to improve the medication of weak patients in particular, but that there are risks involved and many potential obstacles 5 Dose dispensing fees are paid by individual patients, but may be reimbursed if the medicines involved are eligible for reimbursement. </a:t>
            </a:r>
          </a:p>
          <a:p>
            <a:endParaRPr lang="en-US" dirty="0"/>
          </a:p>
          <a:p>
            <a:r>
              <a:rPr lang="en-US" b="1" dirty="0"/>
              <a:t>Medication review </a:t>
            </a:r>
          </a:p>
          <a:p>
            <a:r>
              <a:rPr lang="en-US" dirty="0"/>
              <a:t>Medication review was introduced in Denmark in 2010, and the Association of Danish Pharmacies has developed the </a:t>
            </a:r>
            <a:r>
              <a:rPr lang="en-US" dirty="0" err="1"/>
              <a:t>programme</a:t>
            </a:r>
            <a:r>
              <a:rPr lang="en-US" dirty="0"/>
              <a:t> including manuals, guidelines and credentialing of pharmacists to perform the reviews. Credentialing is based on written case reports and delivery of five services according to the guidelines. Medication reviews are conducted intermittently on a local basis, and patients or institutions pay for them. Further information is available from:</a:t>
            </a:r>
            <a:endParaRPr lang="da-DK" dirty="0"/>
          </a:p>
          <a:p>
            <a:endParaRPr lang="da-DK" dirty="0"/>
          </a:p>
        </p:txBody>
      </p:sp>
    </p:spTree>
    <p:extLst>
      <p:ext uri="{BB962C8B-B14F-4D97-AF65-F5344CB8AC3E}">
        <p14:creationId xmlns:p14="http://schemas.microsoft.com/office/powerpoint/2010/main" val="3025303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Begge samtaler er en del af apotekets sundhedsydelser, som har til formål at:</a:t>
            </a:r>
          </a:p>
          <a:p>
            <a:pPr marL="171431" indent="-171431">
              <a:buFont typeface="Arial" panose="020B0604020202020204" pitchFamily="34" charset="0"/>
              <a:buChar char="•"/>
            </a:pPr>
            <a:r>
              <a:rPr lang="da-DK" dirty="0"/>
              <a:t>Øge borgerens forståelse for sin medicinske behandling.</a:t>
            </a:r>
          </a:p>
          <a:p>
            <a:pPr marL="171431" indent="-171431">
              <a:buFont typeface="Arial" panose="020B0604020202020204" pitchFamily="34" charset="0"/>
              <a:buChar char="•"/>
            </a:pPr>
            <a:r>
              <a:rPr lang="da-DK" dirty="0"/>
              <a:t>Styrke medicinefterlevelse (compliance/</a:t>
            </a:r>
            <a:r>
              <a:rPr lang="da-DK" dirty="0" err="1"/>
              <a:t>adherence</a:t>
            </a:r>
            <a:r>
              <a:rPr lang="da-DK" dirty="0"/>
              <a:t>).</a:t>
            </a:r>
          </a:p>
          <a:p>
            <a:pPr marL="171431" indent="-171431">
              <a:buFont typeface="Arial" panose="020B0604020202020204" pitchFamily="34" charset="0"/>
              <a:buChar char="•"/>
            </a:pPr>
            <a:r>
              <a:rPr lang="da-DK" dirty="0"/>
              <a:t>Forebygge medicinfejl og utilsigtede hændelser.</a:t>
            </a:r>
          </a:p>
          <a:p>
            <a:pPr marL="171431" indent="-171431">
              <a:buFont typeface="Arial" panose="020B0604020202020204" pitchFamily="34" charset="0"/>
              <a:buChar char="•"/>
            </a:pPr>
            <a:r>
              <a:rPr lang="da-DK" dirty="0"/>
              <a:t>Skabe dialog mellem borger og apotek om medicinbrug, bivirkninger, tilskud og praktiske udfordringer.</a:t>
            </a:r>
          </a:p>
          <a:p>
            <a:endParaRPr lang="da-DK" dirty="0"/>
          </a:p>
          <a:p>
            <a:r>
              <a:rPr lang="da-DK" dirty="0"/>
              <a:t>Medicinsamtale: </a:t>
            </a:r>
          </a:p>
          <a:p>
            <a:pPr marL="171431" indent="-171431">
              <a:buFont typeface="Arial" panose="020B0604020202020204" pitchFamily="34" charset="0"/>
              <a:buChar char="•"/>
            </a:pPr>
            <a:r>
              <a:rPr lang="da-DK" dirty="0"/>
              <a:t>Farmaceut</a:t>
            </a:r>
          </a:p>
          <a:p>
            <a:pPr marL="171431" indent="-171431">
              <a:buFont typeface="Arial" panose="020B0604020202020204" pitchFamily="34" charset="0"/>
              <a:buChar char="•"/>
            </a:pPr>
            <a:r>
              <a:rPr lang="da-DK" dirty="0"/>
              <a:t>Farmakonom der har gennemgået uddannelsen ”Efteruddannelse til farmakonomer der skal afholde medicinsamtale”</a:t>
            </a:r>
          </a:p>
          <a:p>
            <a:endParaRPr lang="da-DK" dirty="0"/>
          </a:p>
          <a:p>
            <a:pPr marL="171431" indent="-171431">
              <a:buFont typeface="Arial" panose="020B0604020202020204" pitchFamily="34" charset="0"/>
              <a:buChar char="•"/>
            </a:pPr>
            <a:endParaRPr lang="da-DK" dirty="0"/>
          </a:p>
          <a:p>
            <a:endParaRPr lang="da-DK" dirty="0"/>
          </a:p>
          <a:p>
            <a:endParaRPr lang="da-DK" dirty="0"/>
          </a:p>
          <a:p>
            <a:endParaRPr lang="da-DK" dirty="0"/>
          </a:p>
        </p:txBody>
      </p:sp>
    </p:spTree>
    <p:extLst>
      <p:ext uri="{BB962C8B-B14F-4D97-AF65-F5344CB8AC3E}">
        <p14:creationId xmlns:p14="http://schemas.microsoft.com/office/powerpoint/2010/main" val="2522843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458788" y="192088"/>
            <a:ext cx="6338887" cy="3565525"/>
          </a:xfrm>
        </p:spPr>
      </p:sp>
      <p:sp>
        <p:nvSpPr>
          <p:cNvPr id="3" name="Pladsholder til noter 2"/>
          <p:cNvSpPr>
            <a:spLocks noGrp="1"/>
          </p:cNvSpPr>
          <p:nvPr>
            <p:ph type="body" idx="1"/>
          </p:nvPr>
        </p:nvSpPr>
        <p:spPr/>
        <p:txBody>
          <a:bodyPr/>
          <a:lstStyle/>
          <a:p>
            <a:pPr defTabSz="935248">
              <a:defRPr/>
            </a:pPr>
            <a:r>
              <a:rPr lang="da-DK" dirty="0"/>
              <a:t>Hvad er kronisk sygdom?  I manualen: sygdom der har et langt forløb eller er tilbagevendende. </a:t>
            </a:r>
          </a:p>
          <a:p>
            <a:endParaRPr lang="da-DK" dirty="0"/>
          </a:p>
          <a:p>
            <a:r>
              <a:rPr lang="da-DK" dirty="0"/>
              <a:t>Begge samtaler omhandler compliance. Og er fordelt på to samtaler – HUSK at sige det – OPFØLGNING ER VIGTIG.</a:t>
            </a:r>
          </a:p>
          <a:p>
            <a:r>
              <a:rPr lang="da-DK" b="1" dirty="0"/>
              <a:t>Medicinsamtalen</a:t>
            </a:r>
            <a:r>
              <a:rPr lang="da-DK" dirty="0"/>
              <a:t> er for at støtte borgeren i den nye medicin, så de ikke bliver non-</a:t>
            </a:r>
            <a:r>
              <a:rPr lang="da-DK" dirty="0" err="1"/>
              <a:t>compliante</a:t>
            </a:r>
            <a:r>
              <a:rPr lang="da-DK" dirty="0"/>
              <a:t>.</a:t>
            </a:r>
          </a:p>
          <a:p>
            <a:r>
              <a:rPr lang="da-DK" b="1" dirty="0"/>
              <a:t>Compliancesamtalen</a:t>
            </a:r>
            <a:r>
              <a:rPr lang="da-DK" dirty="0"/>
              <a:t> er for at hjælpe borgeren med selv at finde løsninger så de bliver </a:t>
            </a:r>
            <a:r>
              <a:rPr lang="da-DK" dirty="0" err="1"/>
              <a:t>compliante</a:t>
            </a:r>
            <a:r>
              <a:rPr lang="da-DK" dirty="0"/>
              <a:t> igen. </a:t>
            </a:r>
          </a:p>
          <a:p>
            <a:endParaRPr lang="da-DK" dirty="0"/>
          </a:p>
          <a:p>
            <a:endParaRPr lang="da-DK" dirty="0"/>
          </a:p>
        </p:txBody>
      </p:sp>
    </p:spTree>
    <p:extLst>
      <p:ext uri="{BB962C8B-B14F-4D97-AF65-F5344CB8AC3E}">
        <p14:creationId xmlns:p14="http://schemas.microsoft.com/office/powerpoint/2010/main" val="416987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Fra compliancehæftet: </a:t>
            </a:r>
          </a:p>
          <a:p>
            <a:endParaRPr lang="da-DK" dirty="0"/>
          </a:p>
          <a:p>
            <a:r>
              <a:rPr lang="da-DK" i="1" dirty="0"/>
              <a:t>Medicinsamtale: </a:t>
            </a:r>
            <a:r>
              <a:rPr lang="da-DK" i="1" dirty="0" err="1"/>
              <a:t>Nydiagnosticeret</a:t>
            </a:r>
            <a:r>
              <a:rPr lang="da-DK" i="1" dirty="0"/>
              <a:t> kronisk sygdom </a:t>
            </a:r>
            <a:r>
              <a:rPr lang="da-DK" dirty="0"/>
              <a:t>tilbydes borgere, som inden for de seneste seks</a:t>
            </a:r>
          </a:p>
          <a:p>
            <a:r>
              <a:rPr lang="da-DK" dirty="0"/>
              <a:t>måneder har fået ordineret medicin i forbindelse med diagnosticeringen af en kronisk sygdom.</a:t>
            </a:r>
          </a:p>
          <a:p>
            <a:r>
              <a:rPr lang="da-DK" dirty="0"/>
              <a:t>Compliance og medicinefterlevelse. Formålet med denne samtale er at forebygge problemer med compliance ved, med udgangspunkt i borgerens behov, at have en dialog om viden, vaner og vanskelige situationer og derved støtte</a:t>
            </a:r>
          </a:p>
          <a:p>
            <a:r>
              <a:rPr lang="da-DK" dirty="0"/>
              <a:t>borgeren til god compliance. Det skal sikre, at borgeren kommer godt i gang med behandling med</a:t>
            </a:r>
          </a:p>
          <a:p>
            <a:r>
              <a:rPr lang="da-DK" dirty="0"/>
              <a:t>medicinen og på sigt opnår effekt af behandlingen.</a:t>
            </a:r>
          </a:p>
        </p:txBody>
      </p:sp>
    </p:spTree>
    <p:extLst>
      <p:ext uri="{BB962C8B-B14F-4D97-AF65-F5344CB8AC3E}">
        <p14:creationId xmlns:p14="http://schemas.microsoft.com/office/powerpoint/2010/main" val="2694830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93700" y="188913"/>
            <a:ext cx="6237288" cy="3509962"/>
          </a:xfrm>
        </p:spPr>
      </p:sp>
      <p:sp>
        <p:nvSpPr>
          <p:cNvPr id="3" name="Pladsholder til noter 2"/>
          <p:cNvSpPr>
            <a:spLocks noGrp="1"/>
          </p:cNvSpPr>
          <p:nvPr>
            <p:ph type="body" idx="1"/>
          </p:nvPr>
        </p:nvSpPr>
        <p:spPr/>
        <p:txBody>
          <a:bodyPr/>
          <a:lstStyle/>
          <a:p>
            <a:pPr defTabSz="935145">
              <a:defRPr/>
            </a:pPr>
            <a:r>
              <a:rPr lang="da-DK" b="0" dirty="0"/>
              <a:t>Rammerne omkring medicinsamtalen er </a:t>
            </a:r>
          </a:p>
          <a:p>
            <a:pPr defTabSz="935145">
              <a:defRPr/>
            </a:pPr>
            <a:endParaRPr lang="da-DK" b="1" dirty="0"/>
          </a:p>
          <a:p>
            <a:pPr defTabSz="935145">
              <a:defRPr/>
            </a:pPr>
            <a:r>
              <a:rPr lang="da-DK" b="1" dirty="0"/>
              <a:t>Samtykke fra kunden:</a:t>
            </a:r>
          </a:p>
          <a:p>
            <a:pPr defTabSz="935145">
              <a:defRPr/>
            </a:pPr>
            <a:endParaRPr lang="da-DK" b="1" dirty="0"/>
          </a:p>
          <a:p>
            <a:pPr marL="171431" indent="-171431" defTabSz="935145">
              <a:buFont typeface="Arial" panose="020B0604020202020204" pitchFamily="34" charset="0"/>
              <a:buChar char="•"/>
              <a:defRPr/>
            </a:pPr>
            <a:r>
              <a:rPr lang="da-DK" dirty="0"/>
              <a:t>Vi skal have samtykke til opslag i FMK. Det skal gøres for at sikre at patienten er i målgruppen (kronisk diagnose indenfor 6 mdr.) Der er ikke krav om, at samtykket skal være skriftligt. </a:t>
            </a:r>
          </a:p>
          <a:p>
            <a:pPr marL="171431" indent="-171431" defTabSz="935145">
              <a:buFont typeface="Arial" panose="020B0604020202020204" pitchFamily="34" charset="0"/>
              <a:buChar char="•"/>
              <a:defRPr/>
            </a:pPr>
            <a:r>
              <a:rPr lang="da-DK" dirty="0"/>
              <a:t>Kunden skal give samtykke til samtalen – det kan gives, mens farmakonomen/farmaceuten fortæller om samtalerne.</a:t>
            </a:r>
          </a:p>
          <a:p>
            <a:pPr marL="171431" indent="-171431" defTabSz="935145">
              <a:buFont typeface="Arial" panose="020B0604020202020204" pitchFamily="34" charset="0"/>
              <a:buChar char="•"/>
              <a:defRPr/>
            </a:pPr>
            <a:r>
              <a:rPr lang="da-DK" dirty="0"/>
              <a:t>Der skal også gives samtykke til, hvis der opbevares oplysninger om kunden, til brug for den opfølgende samtale.</a:t>
            </a:r>
          </a:p>
          <a:p>
            <a:pPr defTabSz="935145">
              <a:defRPr/>
            </a:pPr>
            <a:endParaRPr lang="da-DK" dirty="0"/>
          </a:p>
          <a:p>
            <a:pPr defTabSz="935145">
              <a:defRPr/>
            </a:pPr>
            <a:endParaRPr lang="da-DK" dirty="0"/>
          </a:p>
        </p:txBody>
      </p:sp>
    </p:spTree>
    <p:extLst>
      <p:ext uri="{BB962C8B-B14F-4D97-AF65-F5344CB8AC3E}">
        <p14:creationId xmlns:p14="http://schemas.microsoft.com/office/powerpoint/2010/main" val="2632710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35248">
              <a:defRPr/>
            </a:pPr>
            <a:r>
              <a:rPr lang="da-DK" i="0" u="none" dirty="0"/>
              <a:t>Jeg har fortalt det her med at formålet er </a:t>
            </a:r>
            <a:r>
              <a:rPr lang="da-DK" i="0" u="none" dirty="0" err="1"/>
              <a:t>complaince</a:t>
            </a:r>
            <a:r>
              <a:rPr lang="da-DK" i="0" u="none" dirty="0"/>
              <a:t> – hvad er det nu compliance er – lad os kigge på definitionen. </a:t>
            </a:r>
          </a:p>
          <a:p>
            <a:pPr defTabSz="935248">
              <a:defRPr/>
            </a:pPr>
            <a:endParaRPr lang="da-DK" i="1" u="sng" dirty="0"/>
          </a:p>
          <a:p>
            <a:pPr defTabSz="935248">
              <a:defRPr/>
            </a:pPr>
            <a:r>
              <a:rPr lang="da-DK" i="1" u="sng" dirty="0"/>
              <a:t>Kilde: </a:t>
            </a:r>
            <a:r>
              <a:rPr lang="en-US" i="1" u="sng" dirty="0"/>
              <a:t>Pharmakon, Compliance </a:t>
            </a:r>
            <a:r>
              <a:rPr lang="en-US" i="1" u="sng" dirty="0" err="1"/>
              <a:t>og</a:t>
            </a:r>
            <a:r>
              <a:rPr lang="en-US" i="1" u="sng" dirty="0"/>
              <a:t> </a:t>
            </a:r>
            <a:r>
              <a:rPr lang="en-US" i="1" u="sng" dirty="0" err="1"/>
              <a:t>medicinefterlevelse</a:t>
            </a:r>
            <a:r>
              <a:rPr lang="en-US" i="1" u="sng" dirty="0"/>
              <a:t>, </a:t>
            </a:r>
            <a:r>
              <a:rPr lang="en-US" i="1" u="sng" dirty="0" err="1"/>
              <a:t>Evidens</a:t>
            </a:r>
            <a:r>
              <a:rPr lang="en-US" i="1" u="sng" dirty="0"/>
              <a:t>, </a:t>
            </a:r>
            <a:r>
              <a:rPr lang="en-US" i="1" u="sng" dirty="0" err="1"/>
              <a:t>teori</a:t>
            </a:r>
            <a:r>
              <a:rPr lang="en-US" i="1" u="sng" dirty="0"/>
              <a:t> </a:t>
            </a:r>
            <a:r>
              <a:rPr lang="en-US" i="1" u="sng" dirty="0" err="1"/>
              <a:t>og</a:t>
            </a:r>
            <a:r>
              <a:rPr lang="en-US" i="1" u="sng" dirty="0"/>
              <a:t> </a:t>
            </a:r>
            <a:r>
              <a:rPr lang="en-US" i="1" u="sng" dirty="0" err="1"/>
              <a:t>praksis</a:t>
            </a:r>
            <a:r>
              <a:rPr lang="en-US" i="1" u="sng" dirty="0"/>
              <a:t> </a:t>
            </a:r>
            <a:r>
              <a:rPr lang="en-US" i="1" u="sng" dirty="0" err="1"/>
              <a:t>på</a:t>
            </a:r>
            <a:r>
              <a:rPr lang="en-US" i="1" u="sng" dirty="0"/>
              <a:t> </a:t>
            </a:r>
            <a:r>
              <a:rPr lang="en-US" i="1" u="sng" dirty="0" err="1"/>
              <a:t>apotek</a:t>
            </a:r>
            <a:r>
              <a:rPr lang="en-US" i="1" u="sng" dirty="0"/>
              <a:t>, 2021</a:t>
            </a:r>
            <a:endParaRPr lang="da-DK" b="1" dirty="0"/>
          </a:p>
          <a:p>
            <a:endParaRPr lang="da-DK" b="1" dirty="0"/>
          </a:p>
          <a:p>
            <a:r>
              <a:rPr lang="da-DK" dirty="0"/>
              <a:t>Compliance er et kendt begreb i Danmark. Begrebet er engelsk og er oprindeligt defineret som ”graden af overensstemmelse mellem borgerens faktiske medicinindtagelse og den ordinerede behandling” (3, 4). Forholdet mellem borgeren og den sundhedsprofessionelle har udviklet sig gennem årene, og det samme gør sig gældende for compliancebegrebet og hvad der ligger i det. I Danmark benyttes begrebet stadig, men forstås anderledes. I international litteratur benyttes begrebet ”</a:t>
            </a:r>
            <a:r>
              <a:rPr lang="da-DK" dirty="0" err="1"/>
              <a:t>adherence</a:t>
            </a:r>
            <a:r>
              <a:rPr lang="da-DK" dirty="0"/>
              <a:t>”.</a:t>
            </a:r>
            <a:endParaRPr lang="da-DK" b="1" dirty="0"/>
          </a:p>
          <a:p>
            <a:endParaRPr lang="da-DK" b="1" dirty="0"/>
          </a:p>
          <a:p>
            <a:r>
              <a:rPr lang="da-DK" dirty="0"/>
              <a:t>Compliance: I international litteratur bruges begrebet “</a:t>
            </a:r>
            <a:r>
              <a:rPr lang="da-DK" dirty="0" err="1"/>
              <a:t>adherence</a:t>
            </a:r>
            <a:r>
              <a:rPr lang="da-DK" dirty="0"/>
              <a:t>”, som defineres af WHO som: </a:t>
            </a:r>
          </a:p>
          <a:p>
            <a:r>
              <a:rPr lang="da-DK" dirty="0"/>
              <a:t>”</a:t>
            </a:r>
            <a:r>
              <a:rPr lang="da-DK" i="1" dirty="0"/>
              <a:t>En persons adfærd i forhold til at tage sin medicin, følge en diæt, og/eller at gennemføre livsstilsændringer, der er samstemmende med anbefalinger fra en sundhedsprofessionel</a:t>
            </a:r>
            <a:r>
              <a:rPr lang="da-DK" dirty="0"/>
              <a:t>” (1).</a:t>
            </a:r>
          </a:p>
          <a:p>
            <a:r>
              <a:rPr lang="da-DK" dirty="0"/>
              <a:t>I dette hæfte bruger vi ordet ”compliance” og ikke ”</a:t>
            </a:r>
            <a:r>
              <a:rPr lang="da-DK" dirty="0" err="1"/>
              <a:t>adherence</a:t>
            </a:r>
            <a:r>
              <a:rPr lang="da-DK" dirty="0"/>
              <a:t>”, da compliance er det anerkendte ord at bruge i Danmark.</a:t>
            </a:r>
          </a:p>
          <a:p>
            <a:r>
              <a:rPr lang="da-DK" dirty="0"/>
              <a:t>I vores arbejde med compliance arbejder vi ud fra, at alle aftaler indgås i samarbejde med borgerne, og derfor er tæt på nedenstående definition: ”</a:t>
            </a:r>
            <a:r>
              <a:rPr lang="da-DK" i="1" dirty="0"/>
              <a:t>En persons adfærd i forhold til at tage sin medicin, følge en diæt, og/eller at gennemføre livsstilsændringer, der er samstemmende med de aftalte anbefalinger indgået med en sundhedsprofessionel</a:t>
            </a:r>
            <a:r>
              <a:rPr lang="da-DK" dirty="0"/>
              <a:t>” (2).</a:t>
            </a:r>
          </a:p>
          <a:p>
            <a:r>
              <a:rPr lang="da-DK" dirty="0"/>
              <a:t>I materiale fra Danmarks Apotekerforening bruges ”medicinefterlevelse”, hvilket er ensbetydende</a:t>
            </a:r>
          </a:p>
          <a:p>
            <a:r>
              <a:rPr lang="da-DK" dirty="0"/>
              <a:t>med compliance, som det er beskrevet ovenfor.</a:t>
            </a:r>
            <a:endParaRPr lang="da-DK" b="1" dirty="0"/>
          </a:p>
          <a:p>
            <a:endParaRPr lang="da-DK" dirty="0"/>
          </a:p>
          <a:p>
            <a:pPr defTabSz="935248">
              <a:defRPr/>
            </a:pPr>
            <a:r>
              <a:rPr lang="en-US" i="1" u="sng" dirty="0"/>
              <a:t>Kilde: Use of medicines by the elderly – the role of pharmacy in promoting adherence. The Netherlands. (2018)</a:t>
            </a:r>
            <a:endParaRPr lang="da-DK" u="sng" dirty="0"/>
          </a:p>
          <a:p>
            <a:endParaRPr lang="da-DK" dirty="0"/>
          </a:p>
          <a:p>
            <a:r>
              <a:rPr lang="en-US" dirty="0"/>
              <a:t>Adherence - defined in more detail below - refers to the correct use of a medicine. Adherence requires the engagement of patients and those who might benefit from taking medicines for preventive reasons. Engagement means trust and mutual respect between patient and health professional; an understanding by the health professional of the patient’s concerns, wishes, motivations and expectations, and a common setting of goals for prevention and/or therapy.</a:t>
            </a:r>
          </a:p>
          <a:p>
            <a:endParaRPr lang="en-US" dirty="0"/>
          </a:p>
          <a:p>
            <a:r>
              <a:rPr lang="en-US" dirty="0"/>
              <a:t>Health professionals must </a:t>
            </a:r>
            <a:r>
              <a:rPr lang="en-US" dirty="0" err="1"/>
              <a:t>recognise</a:t>
            </a:r>
            <a:r>
              <a:rPr lang="en-US" dirty="0"/>
              <a:t> that non-adherence may be unintentional (due, for example, to forgetfulness or difficulty with the management of medication regimens) or intentional (resulting from the patient’s unwillingness or incapacity to till a prescription, or unwillingness to start or continue taking a medicine as recommended by a health professional).</a:t>
            </a:r>
          </a:p>
          <a:p>
            <a:endParaRPr lang="en-US" dirty="0"/>
          </a:p>
          <a:p>
            <a:r>
              <a:rPr lang="en-US" dirty="0"/>
              <a:t>5.1 Implications of this review </a:t>
            </a:r>
          </a:p>
          <a:p>
            <a:endParaRPr lang="en-US" dirty="0"/>
          </a:p>
          <a:p>
            <a:r>
              <a:rPr lang="en-US" dirty="0"/>
              <a:t>Seven major implications emerge from this review. </a:t>
            </a:r>
          </a:p>
          <a:p>
            <a:endParaRPr lang="en-US" dirty="0"/>
          </a:p>
          <a:p>
            <a:r>
              <a:rPr lang="en-US" dirty="0"/>
              <a:t>First, non-adherence to medication is a persisting and widely </a:t>
            </a:r>
            <a:r>
              <a:rPr lang="en-US" dirty="0" err="1"/>
              <a:t>recognised</a:t>
            </a:r>
            <a:r>
              <a:rPr lang="en-US" dirty="0"/>
              <a:t> problem in the elderly, despite the introduction of many interventions to promote adherence. Non-adherence has a high cost in both human and economic terms. </a:t>
            </a:r>
          </a:p>
          <a:p>
            <a:endParaRPr lang="en-US" dirty="0"/>
          </a:p>
          <a:p>
            <a:r>
              <a:rPr lang="en-US" dirty="0"/>
              <a:t>Second, pharmacy has a prominent position in the sequence of events involved in the use of medicines, and has an essential role in promoting and monitoring adherence. Other than patients, none of the participants in this sequence of events contributes as much to them, or has such a comprehensive view. contributions encompass education and counselling of patients and their carers, providing and often assembling dose administration aids, dispensing medicines, generating reminders to take medicines and to refill prescriptions, and following patients to identify and resolve difficulties with their use.</a:t>
            </a:r>
            <a:endParaRPr lang="da-DK" dirty="0"/>
          </a:p>
          <a:p>
            <a:endParaRPr lang="da-DK" dirty="0"/>
          </a:p>
          <a:p>
            <a:endParaRPr lang="da-DK" dirty="0"/>
          </a:p>
        </p:txBody>
      </p:sp>
    </p:spTree>
    <p:extLst>
      <p:ext uri="{BB962C8B-B14F-4D97-AF65-F5344CB8AC3E}">
        <p14:creationId xmlns:p14="http://schemas.microsoft.com/office/powerpoint/2010/main" val="1323150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Kun den medicin, der indtages, virker</a:t>
            </a:r>
          </a:p>
          <a:p>
            <a:endParaRPr lang="da-DK" dirty="0"/>
          </a:p>
          <a:p>
            <a:r>
              <a:rPr lang="da-DK" dirty="0"/>
              <a:t>Noncompliance har store kliniske og økonomiske konsekvenser. De kliniske konsekvenser</a:t>
            </a:r>
          </a:p>
          <a:p>
            <a:r>
              <a:rPr lang="da-DK" dirty="0"/>
              <a:t>afhænger af:</a:t>
            </a:r>
          </a:p>
          <a:p>
            <a:r>
              <a:rPr lang="da-DK" dirty="0"/>
              <a:t>• Sygdommen, som patienten tager medicin for</a:t>
            </a:r>
          </a:p>
          <a:p>
            <a:r>
              <a:rPr lang="da-DK" dirty="0"/>
              <a:t>• Effekten af medicinen</a:t>
            </a:r>
          </a:p>
          <a:p>
            <a:r>
              <a:rPr lang="da-DK" dirty="0"/>
              <a:t>• Graden af noncompliance</a:t>
            </a:r>
          </a:p>
          <a:p>
            <a:r>
              <a:rPr lang="da-DK" dirty="0"/>
              <a:t>• Medicinens farmakologiske egenskaber (48).</a:t>
            </a:r>
          </a:p>
          <a:p>
            <a:endParaRPr lang="da-DK" dirty="0"/>
          </a:p>
          <a:p>
            <a:r>
              <a:rPr lang="da-DK" dirty="0"/>
              <a:t>Noncompliance kan føre til forringet behandlingseffekt. Fx er compliancegraden hos patienter med type 2-diabetes 36-93 % (49, 50). Det er vist i flere studier, at noncompliance medfører, at flere patienter med type 2-diabetes ikke når behandlingsmålene og dermed får ringere helbred (51, 52).</a:t>
            </a:r>
          </a:p>
          <a:p>
            <a:endParaRPr lang="da-DK" dirty="0"/>
          </a:p>
          <a:p>
            <a:r>
              <a:rPr lang="da-DK" dirty="0"/>
              <a:t>Der er bred enighed om, at de økonomiske konsekvenser af noncompliance er væsentlige. De er dog svære at gøre op, og der er derfor vidt forskellige bud på det præcise omfang. De økonomiske omkostninger afspejler sig i de problemer, som kunne have været forebygget med korrekt medicinbrug, fx kan noncompliance medføre ekstra henvendelser til sundhedsvæsenet og unødvendige indlæggelser. Hertil kommer medicinspild, hvor medicin, som er købt og dispenseret, ikke tages af patienten (48).</a:t>
            </a:r>
          </a:p>
          <a:p>
            <a:endParaRPr lang="da-DK" dirty="0"/>
          </a:p>
          <a:p>
            <a:r>
              <a:rPr lang="da-DK" dirty="0"/>
              <a:t>Også er der et tiltagende pres på sundhedsvæsnet – vi ser flere multisyge – og et stigende antal ældre. </a:t>
            </a:r>
          </a:p>
          <a:p>
            <a:endParaRPr lang="da-DK" dirty="0"/>
          </a:p>
          <a:p>
            <a:r>
              <a:rPr lang="da-DK" dirty="0"/>
              <a:t>Lig mærke det der som står herovre på slide – at det er estimeret XXX. Det svarer altså til hver anden af de kunder i ekspederer hver dag som har en kronisk sygdom (hvilket udgør en kæmpe andel). Det er nogen af de her complianceudfordringer vi skal være med til at forebygge ved at afholde medicinsamtaler. </a:t>
            </a:r>
          </a:p>
          <a:p>
            <a:endParaRPr lang="da-DK" dirty="0"/>
          </a:p>
          <a:p>
            <a:r>
              <a:rPr lang="da-DK" dirty="0"/>
              <a:t>Lad os se på sammenhængen mellem compliance i medicineringsprocessen og medicinsamtalen. </a:t>
            </a:r>
          </a:p>
        </p:txBody>
      </p:sp>
    </p:spTree>
    <p:extLst>
      <p:ext uri="{BB962C8B-B14F-4D97-AF65-F5344CB8AC3E}">
        <p14:creationId xmlns:p14="http://schemas.microsoft.com/office/powerpoint/2010/main" val="1844910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A9424-E049-F62F-C9D2-0DB28A202B1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A6E076B-C0D4-1C84-684A-258CAC06634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CEEEFE-A653-D238-B1B2-070E6810893F}"/>
              </a:ext>
            </a:extLst>
          </p:cNvPr>
          <p:cNvSpPr>
            <a:spLocks noGrp="1"/>
          </p:cNvSpPr>
          <p:nvPr>
            <p:ph type="body" idx="1"/>
          </p:nvPr>
        </p:nvSpPr>
        <p:spPr/>
        <p:txBody>
          <a:bodyPr/>
          <a:lstStyle/>
          <a:p>
            <a:pPr defTabSz="935248">
              <a:defRPr/>
            </a:pPr>
            <a:r>
              <a:rPr lang="da-DK" i="1" u="sng" dirty="0"/>
              <a:t>Kilde: </a:t>
            </a:r>
            <a:r>
              <a:rPr lang="en-US" i="1" u="sng" dirty="0"/>
              <a:t>Pharmakon, Compliance </a:t>
            </a:r>
            <a:r>
              <a:rPr lang="en-US" i="1" u="sng" dirty="0" err="1"/>
              <a:t>og</a:t>
            </a:r>
            <a:r>
              <a:rPr lang="en-US" i="1" u="sng" dirty="0"/>
              <a:t> </a:t>
            </a:r>
            <a:r>
              <a:rPr lang="en-US" i="1" u="sng" dirty="0" err="1"/>
              <a:t>medicinefterlevelse</a:t>
            </a:r>
            <a:r>
              <a:rPr lang="en-US" i="1" u="sng" dirty="0"/>
              <a:t>, </a:t>
            </a:r>
            <a:r>
              <a:rPr lang="en-US" i="1" u="sng" dirty="0" err="1"/>
              <a:t>Evidens</a:t>
            </a:r>
            <a:r>
              <a:rPr lang="en-US" i="1" u="sng" dirty="0"/>
              <a:t>, </a:t>
            </a:r>
            <a:r>
              <a:rPr lang="en-US" i="1" u="sng" dirty="0" err="1"/>
              <a:t>teori</a:t>
            </a:r>
            <a:r>
              <a:rPr lang="en-US" i="1" u="sng" dirty="0"/>
              <a:t> </a:t>
            </a:r>
            <a:r>
              <a:rPr lang="en-US" i="1" u="sng" dirty="0" err="1"/>
              <a:t>og</a:t>
            </a:r>
            <a:r>
              <a:rPr lang="en-US" i="1" u="sng" dirty="0"/>
              <a:t> </a:t>
            </a:r>
            <a:r>
              <a:rPr lang="en-US" i="1" u="sng" dirty="0" err="1"/>
              <a:t>praksis</a:t>
            </a:r>
            <a:r>
              <a:rPr lang="en-US" i="1" u="sng" dirty="0"/>
              <a:t> </a:t>
            </a:r>
            <a:r>
              <a:rPr lang="en-US" i="1" u="sng" dirty="0" err="1"/>
              <a:t>på</a:t>
            </a:r>
            <a:r>
              <a:rPr lang="en-US" i="1" u="sng" dirty="0"/>
              <a:t> </a:t>
            </a:r>
            <a:r>
              <a:rPr lang="en-US" i="1" u="sng" dirty="0" err="1"/>
              <a:t>apotek</a:t>
            </a:r>
            <a:r>
              <a:rPr lang="en-US" i="1" u="sng" dirty="0"/>
              <a:t>, 2024</a:t>
            </a:r>
          </a:p>
          <a:p>
            <a:endParaRPr lang="da-DK" i="1" u="sng" dirty="0"/>
          </a:p>
          <a:p>
            <a:r>
              <a:rPr lang="da-DK" dirty="0"/>
              <a:t>Der er flere beslutninger, patienten skal tage, flere handlinger, der skal igangsættes, og flere</a:t>
            </a:r>
          </a:p>
          <a:p>
            <a:r>
              <a:rPr lang="da-DK" dirty="0"/>
              <a:t>interaktioner mellem flere aktører i løbet af medicineringsprocessen. Det gør</a:t>
            </a:r>
          </a:p>
          <a:p>
            <a:r>
              <a:rPr lang="da-DK" dirty="0"/>
              <a:t>medicineringsprocessen til en kompleks proces, hvor apoteket har en vigtig rolle.</a:t>
            </a:r>
          </a:p>
          <a:p>
            <a:r>
              <a:rPr lang="da-DK" dirty="0"/>
              <a:t>Medicineringsprocessen omfatter følgende (48):</a:t>
            </a:r>
          </a:p>
          <a:p>
            <a:r>
              <a:rPr lang="da-DK" dirty="0"/>
              <a:t>• </a:t>
            </a:r>
            <a:r>
              <a:rPr lang="da-DK" i="1" dirty="0"/>
              <a:t>Diagnose. </a:t>
            </a:r>
            <a:r>
              <a:rPr lang="da-DK" dirty="0"/>
              <a:t>Patienten får en diagnose, som kræver behandling. På basis af diagnosen og</a:t>
            </a:r>
          </a:p>
          <a:p>
            <a:r>
              <a:rPr lang="da-DK" dirty="0"/>
              <a:t>patientens ønsker formuleres en behandlingsplan. Her er det den ordinerende læges</a:t>
            </a:r>
          </a:p>
          <a:p>
            <a:r>
              <a:rPr lang="da-DK" dirty="0"/>
              <a:t>opgave at diagnosticere og fastlægge en plan sammen med patienten. Patienten involveres</a:t>
            </a:r>
          </a:p>
          <a:p>
            <a:r>
              <a:rPr lang="da-DK" dirty="0"/>
              <a:t>i beslutninger om sin behandling.</a:t>
            </a:r>
          </a:p>
          <a:p>
            <a:r>
              <a:rPr lang="da-DK" dirty="0"/>
              <a:t>• </a:t>
            </a:r>
            <a:r>
              <a:rPr lang="da-DK" i="1" dirty="0"/>
              <a:t>Accept af behandling </a:t>
            </a:r>
            <a:r>
              <a:rPr lang="da-DK" dirty="0"/>
              <a:t>eller beslutning om at handle på baggrund af diagnosen. Her er det</a:t>
            </a:r>
          </a:p>
          <a:p>
            <a:r>
              <a:rPr lang="da-DK" dirty="0"/>
              <a:t>patientens beslutning, om de vil acceptere behandlingen. I nogle tilfælde spiller de</a:t>
            </a:r>
          </a:p>
          <a:p>
            <a:r>
              <a:rPr lang="da-DK" dirty="0"/>
              <a:t>pårørende og/eller plejepersonalet ind, fordi de har overtaget ansvaret for</a:t>
            </a:r>
          </a:p>
          <a:p>
            <a:r>
              <a:rPr lang="da-DK" dirty="0" err="1"/>
              <a:t>medicingivningen</a:t>
            </a:r>
            <a:r>
              <a:rPr lang="da-DK" dirty="0"/>
              <a:t>. Her er der flere faktorer, der kan spille ind, herunder patientens egne</a:t>
            </a:r>
          </a:p>
          <a:p>
            <a:r>
              <a:rPr lang="da-DK" dirty="0"/>
              <a:t>og/eller den pårørendes ønsker og overbevisninger/holdninger, deres intellektuelle eller</a:t>
            </a:r>
          </a:p>
          <a:p>
            <a:r>
              <a:rPr lang="da-DK" dirty="0"/>
              <a:t>emotionelle engagement i sygdommen og deres motivation for at gøre noget ved den. En</a:t>
            </a:r>
          </a:p>
          <a:p>
            <a:r>
              <a:rPr lang="da-DK" dirty="0"/>
              <a:t>anden faktor er at huske at indløse recepter, samt patientens økonomi og om patienten har</a:t>
            </a:r>
          </a:p>
          <a:p>
            <a:r>
              <a:rPr lang="da-DK" dirty="0"/>
              <a:t>råd til at følge behandlingen.</a:t>
            </a:r>
          </a:p>
          <a:p>
            <a:r>
              <a:rPr lang="da-DK" dirty="0"/>
              <a:t>• </a:t>
            </a:r>
            <a:r>
              <a:rPr lang="da-DK" i="1" dirty="0"/>
              <a:t>Forsyning og distribution af medicinen</a:t>
            </a:r>
            <a:r>
              <a:rPr lang="da-DK" dirty="0"/>
              <a:t>. Medicinforsyningen afhænger af</a:t>
            </a:r>
          </a:p>
          <a:p>
            <a:r>
              <a:rPr lang="da-DK" dirty="0"/>
              <a:t>medicinproducenterne og importørerne/distributørerne af medicinen. Distributørerne</a:t>
            </a:r>
          </a:p>
          <a:p>
            <a:r>
              <a:rPr lang="da-DK" dirty="0"/>
              <a:t>opbevarer medicinen og afleverer den hos apotekerne eller andre</a:t>
            </a:r>
          </a:p>
          <a:p>
            <a:r>
              <a:rPr lang="da-DK" dirty="0"/>
              <a:t>medicinafhentningssteder, hvor der typisk er apotekspersonale.</a:t>
            </a:r>
          </a:p>
          <a:p>
            <a:r>
              <a:rPr lang="da-DK" dirty="0"/>
              <a:t>• </a:t>
            </a:r>
            <a:r>
              <a:rPr lang="da-DK" i="1" dirty="0"/>
              <a:t>Afhentning af medicinen på apotek</a:t>
            </a:r>
            <a:r>
              <a:rPr lang="da-DK" dirty="0"/>
              <a:t>. Her kommer patienten i kontakt med</a:t>
            </a:r>
          </a:p>
          <a:p>
            <a:r>
              <a:rPr lang="da-DK" dirty="0"/>
              <a:t>apotekspersonalet. Apoteket laver en farmakologisk kontrol af recepten, tjekker, om</a:t>
            </a:r>
          </a:p>
          <a:p>
            <a:r>
              <a:rPr lang="da-DK" dirty="0"/>
              <a:t>medicinen er hjemme, henter medicinen og giver den til patienten. Apotekets opgave i den</a:t>
            </a:r>
          </a:p>
          <a:p>
            <a:r>
              <a:rPr lang="da-DK" dirty="0"/>
              <a:t>forbindelse er også at behovsafdække og rådgive patienten om fx korrekt brug af</a:t>
            </a:r>
          </a:p>
          <a:p>
            <a:r>
              <a:rPr lang="da-DK" dirty="0"/>
              <a:t>medicinen og compliance. Apotekspersonalet kan også anbefale ikke-receptpligtig medicin</a:t>
            </a:r>
          </a:p>
          <a:p>
            <a:r>
              <a:rPr lang="da-DK" dirty="0"/>
              <a:t>ved behov.</a:t>
            </a:r>
          </a:p>
          <a:p>
            <a:r>
              <a:rPr lang="da-DK" dirty="0"/>
              <a:t>• </a:t>
            </a:r>
            <a:r>
              <a:rPr lang="da-DK" i="1" dirty="0"/>
              <a:t>Opstart af behandling</a:t>
            </a:r>
            <a:r>
              <a:rPr lang="da-DK" dirty="0"/>
              <a:t>. Patienten, evt. med hjælp fra pårørende og/eller plejepersonale,</a:t>
            </a:r>
          </a:p>
          <a:p>
            <a:r>
              <a:rPr lang="da-DK" dirty="0"/>
              <a:t>påbegynder behandlingen. Påbegyndelsesfasen har en afgørende betydning for patientens</a:t>
            </a:r>
          </a:p>
          <a:p>
            <a:r>
              <a:rPr lang="da-DK" dirty="0"/>
              <a:t>compliance. Hvis patienten får en negativ oplevelse eller opfattelse af medicinen (fx på</a:t>
            </a:r>
          </a:p>
          <a:p>
            <a:r>
              <a:rPr lang="da-DK" dirty="0"/>
              <a:t>grund af, at det er svært eller ubehageligt at følge den, eller fordi det medfører bivirkninger</a:t>
            </a:r>
          </a:p>
          <a:p>
            <a:r>
              <a:rPr lang="da-DK" dirty="0"/>
              <a:t>at følge den), kan det betyde, at patienten stopper behandlingen. Patienterne kan tage en</a:t>
            </a:r>
          </a:p>
          <a:p>
            <a:r>
              <a:rPr lang="da-DK" dirty="0"/>
              <a:t>mindre dosis end anbefalet for at vurdere medicinens effekt og bivirkninger, eller de kan</a:t>
            </a:r>
          </a:p>
          <a:p>
            <a:r>
              <a:rPr lang="da-DK" dirty="0"/>
              <a:t>tage en højere dosis end anbefalet for at opnå en hurtigere eller større effekt. Begge dele</a:t>
            </a:r>
          </a:p>
          <a:p>
            <a:r>
              <a:rPr lang="da-DK" dirty="0"/>
              <a:t>er udtryk for problemer med compliance.</a:t>
            </a:r>
            <a:endParaRPr lang="da-DK" i="1" u="sng" dirty="0"/>
          </a:p>
          <a:p>
            <a:endParaRPr lang="da-DK" i="1" u="sng" dirty="0"/>
          </a:p>
          <a:p>
            <a:r>
              <a:rPr lang="da-DK" i="1" u="sng" dirty="0"/>
              <a:t>Kilde: Manual, Medicinsamtale – </a:t>
            </a:r>
            <a:r>
              <a:rPr lang="da-DK" i="1" u="sng" dirty="0" err="1"/>
              <a:t>Nydiagnosticeret</a:t>
            </a:r>
            <a:r>
              <a:rPr lang="da-DK" i="1" u="sng" dirty="0"/>
              <a:t> kronisk sygdom</a:t>
            </a:r>
          </a:p>
          <a:p>
            <a:endParaRPr lang="da-DK" b="1" dirty="0"/>
          </a:p>
          <a:p>
            <a:r>
              <a:rPr lang="da-DK" b="1" dirty="0"/>
              <a:t>Dialog med patienten</a:t>
            </a:r>
          </a:p>
          <a:p>
            <a:r>
              <a:rPr lang="da-DK" dirty="0"/>
              <a:t>Det er farmaceutens/farmakonomens ansvar at afdække patientens oplevelse af sit eget liv med sygdom og medicin. Det er samtidig væsentligt, at farmaceutens/farmakonomens sundhedsfaglige viden deles med patienten, når det er relevant. </a:t>
            </a:r>
          </a:p>
          <a:p>
            <a:r>
              <a:rPr lang="da-DK" dirty="0"/>
              <a:t> </a:t>
            </a:r>
          </a:p>
          <a:p>
            <a:r>
              <a:rPr lang="da-DK" dirty="0"/>
              <a:t>Medicinsamtalen skal tage udgangspunkt i patientens perspektiv på egen hverdag med medicin. Farmaceuten/farmakonomen kan være nysgerrig på patientens erfaringer, værdier og præferencer i forhold til patienternes behandling. Derved får patienten mulighed for at reflektere over, hvad der er vigtigt, og finde frem til de muligheder, som passer patienten bedst. Farmaceuten/farmakonomen kan sammen med patienten finde frem til en praksis, som er holdbar i hverdagen, motiverer og gør det lettere for patienten at gennemføre sin behandling. </a:t>
            </a:r>
          </a:p>
          <a:p>
            <a:r>
              <a:rPr lang="da-DK" dirty="0"/>
              <a:t> </a:t>
            </a:r>
          </a:p>
          <a:p>
            <a:r>
              <a:rPr lang="da-DK" dirty="0"/>
              <a:t>Farmaceuten/farmakonomen opsummerer sammen med patienten, hvad de har talt om, fx viden, refleksioner og løsninger. Dette følges der op på til en opfølgende samtale. Det vil være individuelt, om og hvad patienten har brug for at få med hjem på skrift for at tage sin medicin korrekt, men da patienten skal informeres om samtalen gennem udlevering af medicinsamtalekortet, så kan relevant information noteres her. </a:t>
            </a:r>
          </a:p>
          <a:p>
            <a:endParaRPr lang="da-DK" dirty="0"/>
          </a:p>
          <a:p>
            <a:pPr defTabSz="935248">
              <a:defRPr/>
            </a:pPr>
            <a:r>
              <a:rPr lang="da-DK" i="1" u="sng" dirty="0"/>
              <a:t>Kilde: Bekendtgørelse om medicinsamtale på apotek, BEK </a:t>
            </a:r>
            <a:r>
              <a:rPr lang="da-DK" i="1" u="sng" dirty="0" err="1"/>
              <a:t>nr</a:t>
            </a:r>
            <a:r>
              <a:rPr lang="da-DK" i="1" u="sng" dirty="0"/>
              <a:t> 1563 af 09/12/2024</a:t>
            </a:r>
            <a:endParaRPr lang="da-DK" dirty="0"/>
          </a:p>
          <a:p>
            <a:endParaRPr lang="da-DK" dirty="0"/>
          </a:p>
          <a:p>
            <a:r>
              <a:rPr lang="da-DK" b="1" dirty="0"/>
              <a:t>§ 5. </a:t>
            </a:r>
            <a:r>
              <a:rPr lang="da-DK" dirty="0"/>
              <a:t>En medicinsamtale skal øge borgerens kendskab til den ordinerede medicinske behandling for den eller de kroniske sygdomme, som borgeren lider af, og informere og yde råd og vejledning om bedre </a:t>
            </a:r>
            <a:r>
              <a:rPr lang="da-DK" dirty="0" err="1"/>
              <a:t>me-dicinefterlevelse</a:t>
            </a:r>
            <a:r>
              <a:rPr lang="da-DK" dirty="0"/>
              <a:t>. Herudover har borgeren såvel som apotekeren eller den af apotekeren ansatte farmaceut eller farmakonom mulighed for at bringe forhold af betydning for medicineringen og efterlevelsen, f.eks. om medicintilskud, op ved medicinsamtalen.</a:t>
            </a:r>
          </a:p>
          <a:p>
            <a:r>
              <a:rPr lang="da-DK" i="1" dirty="0"/>
              <a:t>Stk. 2. </a:t>
            </a:r>
            <a:r>
              <a:rPr lang="da-DK" dirty="0"/>
              <a:t>Apotekeren kan i forbindelse med medicinsamtalen udlevere skriftligt materiale. </a:t>
            </a:r>
          </a:p>
          <a:p>
            <a:endParaRPr lang="da-DK" dirty="0"/>
          </a:p>
        </p:txBody>
      </p:sp>
    </p:spTree>
    <p:extLst>
      <p:ext uri="{BB962C8B-B14F-4D97-AF65-F5344CB8AC3E}">
        <p14:creationId xmlns:p14="http://schemas.microsoft.com/office/powerpoint/2010/main" val="1874879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Omdrejningspunktet for begge samtaler</a:t>
            </a:r>
          </a:p>
          <a:p>
            <a:endParaRPr lang="da-DK" i="1" u="sng" dirty="0"/>
          </a:p>
          <a:p>
            <a:r>
              <a:rPr lang="da-DK" i="1" u="sng" dirty="0"/>
              <a:t>Kilde: Manual, Medicinsamtale – </a:t>
            </a:r>
            <a:r>
              <a:rPr lang="da-DK" i="1" u="sng" dirty="0" err="1"/>
              <a:t>Nydiagnosticeret</a:t>
            </a:r>
            <a:r>
              <a:rPr lang="da-DK" i="1" u="sng" dirty="0"/>
              <a:t> kronisk sygdom</a:t>
            </a:r>
          </a:p>
          <a:p>
            <a:endParaRPr lang="da-DK" b="1" dirty="0"/>
          </a:p>
          <a:p>
            <a:r>
              <a:rPr lang="da-DK" b="1" dirty="0"/>
              <a:t>Dialog med patienten</a:t>
            </a:r>
          </a:p>
          <a:p>
            <a:r>
              <a:rPr lang="da-DK" dirty="0"/>
              <a:t>Det er farmaceutens/farmakonomens ansvar at afdække patientens oplevelse af sit eget liv med sygdom og medicin. Det er samtidig væsentligt, at farmaceutens/farmakonomens sundhedsfaglige viden deles med patienten, når det er relevant. </a:t>
            </a:r>
          </a:p>
          <a:p>
            <a:r>
              <a:rPr lang="da-DK" dirty="0"/>
              <a:t> </a:t>
            </a:r>
          </a:p>
          <a:p>
            <a:r>
              <a:rPr lang="da-DK" dirty="0"/>
              <a:t>Medicinsamtalen skal tage udgangspunkt i patientens perspektiv på egen hverdag med medicin. Farmaceuten/farmakonomen kan være nysgerrig på patientens erfaringer, værdier og præferencer i forhold til patienternes behandling. Derved får patienten mulighed for at reflektere over, hvad der er vigtigt, og finde frem til de muligheder, som passer patienten bedst. Farmaceuten/farmakonomen kan sammen med patienten finde frem til en praksis, som er holdbar i hverdagen, motiverer og gør det lettere for patienten at gennemføre sin behandling. </a:t>
            </a:r>
          </a:p>
          <a:p>
            <a:r>
              <a:rPr lang="da-DK" dirty="0"/>
              <a:t> </a:t>
            </a:r>
          </a:p>
          <a:p>
            <a:r>
              <a:rPr lang="da-DK" dirty="0"/>
              <a:t>Farmaceuten/farmakonomen opsummerer sammen med patienten, hvad de har talt om, fx viden, refleksioner og løsninger. Dette følges der op på til en opfølgende samtale. Det vil være individuelt, om og hvad patienten har brug for at få med hjem på skrift for at tage sin medicin korrekt, men da patienten skal informeres om samtalen gennem udlevering af medicinsamtalekortet, så kan relevant information noteres her. </a:t>
            </a:r>
          </a:p>
          <a:p>
            <a:endParaRPr lang="da-DK" dirty="0"/>
          </a:p>
          <a:p>
            <a:pPr defTabSz="935248">
              <a:defRPr/>
            </a:pPr>
            <a:r>
              <a:rPr lang="da-DK" i="1" u="sng" dirty="0"/>
              <a:t>Kilde: Bekendtgørelse om medicinsamtale på apotek, BEK </a:t>
            </a:r>
            <a:r>
              <a:rPr lang="da-DK" i="1" u="sng" dirty="0" err="1"/>
              <a:t>nr</a:t>
            </a:r>
            <a:r>
              <a:rPr lang="da-DK" i="1" u="sng" dirty="0"/>
              <a:t> 1563 af 09/12/2024</a:t>
            </a:r>
            <a:endParaRPr lang="da-DK" dirty="0"/>
          </a:p>
          <a:p>
            <a:endParaRPr lang="da-DK" dirty="0"/>
          </a:p>
          <a:p>
            <a:r>
              <a:rPr lang="da-DK" b="1" dirty="0"/>
              <a:t>§ 5. </a:t>
            </a:r>
            <a:r>
              <a:rPr lang="da-DK" dirty="0"/>
              <a:t>En medicinsamtale skal øge borgerens kendskab til den ordinerede medicinske behandling for den eller de kroniske sygdomme, som borgeren lider af, og informere og yde råd og vejledning om bedre </a:t>
            </a:r>
            <a:r>
              <a:rPr lang="da-DK" dirty="0" err="1"/>
              <a:t>me-dicinefterlevelse</a:t>
            </a:r>
            <a:r>
              <a:rPr lang="da-DK" dirty="0"/>
              <a:t>. Herudover har borgeren såvel som apotekeren eller den af apotekeren ansatte farmaceut eller farmakonom mulighed for at bringe forhold af betydning for medicineringen og efterlevelsen, f.eks. om medicintilskud, op ved medicinsamtalen.</a:t>
            </a:r>
          </a:p>
          <a:p>
            <a:r>
              <a:rPr lang="da-DK" i="1" dirty="0"/>
              <a:t>Stk. 2. </a:t>
            </a:r>
            <a:r>
              <a:rPr lang="da-DK" dirty="0"/>
              <a:t>Apotekeren kan i forbindelse med medicinsamtalen udlevere skriftligt materiale. </a:t>
            </a:r>
          </a:p>
          <a:p>
            <a:endParaRPr lang="da-DK" dirty="0"/>
          </a:p>
        </p:txBody>
      </p:sp>
    </p:spTree>
    <p:extLst>
      <p:ext uri="{BB962C8B-B14F-4D97-AF65-F5344CB8AC3E}">
        <p14:creationId xmlns:p14="http://schemas.microsoft.com/office/powerpoint/2010/main" val="3897719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92113" y="188913"/>
            <a:ext cx="6238875" cy="3509962"/>
          </a:xfrm>
        </p:spPr>
      </p:sp>
      <p:sp>
        <p:nvSpPr>
          <p:cNvPr id="3" name="Pladsholder til noter 2"/>
          <p:cNvSpPr>
            <a:spLocks noGrp="1"/>
          </p:cNvSpPr>
          <p:nvPr>
            <p:ph type="body" idx="1"/>
          </p:nvPr>
        </p:nvSpPr>
        <p:spPr/>
        <p:txBody>
          <a:bodyPr/>
          <a:lstStyle/>
          <a:p>
            <a:r>
              <a:rPr lang="da-DK" b="1" dirty="0"/>
              <a:t>LIN</a:t>
            </a:r>
          </a:p>
          <a:p>
            <a:endParaRPr lang="da-DK" b="1" dirty="0"/>
          </a:p>
          <a:p>
            <a:r>
              <a:rPr lang="da-DK" b="1" dirty="0"/>
              <a:t>Forberedelse</a:t>
            </a:r>
            <a:endParaRPr lang="da-DK" b="0" dirty="0"/>
          </a:p>
          <a:p>
            <a:r>
              <a:rPr lang="da-DK" b="0" dirty="0"/>
              <a:t>Print figuren med Vaner og vanskelige situationer, Medicin, Motivation og Viden samt udsagns-brikkerne fra dokumentet  ”Årsager til noncompliance”</a:t>
            </a:r>
          </a:p>
          <a:p>
            <a:endParaRPr lang="da-DK" b="0" dirty="0"/>
          </a:p>
          <a:p>
            <a:r>
              <a:rPr lang="da-DK" b="0" dirty="0"/>
              <a:t>Farmonomen/farmakonomerne skal nu placere udsagnene ved den rigtige del af figuren; Vaner og vanskelige situationer, Medicin, Motivation og Viden.</a:t>
            </a:r>
          </a:p>
          <a:p>
            <a:endParaRPr lang="da-DK" b="0" dirty="0"/>
          </a:p>
          <a:p>
            <a:r>
              <a:rPr lang="da-DK" b="0" dirty="0"/>
              <a:t>Løsningen findes på næste dias. </a:t>
            </a:r>
            <a:endParaRPr lang="da-DK" b="1" dirty="0"/>
          </a:p>
          <a:p>
            <a:endParaRPr lang="da-DK" b="0" dirty="0"/>
          </a:p>
          <a:p>
            <a:endParaRPr lang="da-DK" b="1" dirty="0"/>
          </a:p>
        </p:txBody>
      </p:sp>
    </p:spTree>
    <p:extLst>
      <p:ext uri="{BB962C8B-B14F-4D97-AF65-F5344CB8AC3E}">
        <p14:creationId xmlns:p14="http://schemas.microsoft.com/office/powerpoint/2010/main" val="2735372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D3F9A-0E0C-A70C-F55F-0959CF08F8F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9878A6A-9473-B8FA-8A76-82BBD9CA64E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D3C5E90-E4CE-C2EC-761F-C003B4AEF3FF}"/>
              </a:ext>
            </a:extLst>
          </p:cNvPr>
          <p:cNvSpPr>
            <a:spLocks noGrp="1"/>
          </p:cNvSpPr>
          <p:nvPr>
            <p:ph type="body" idx="1"/>
          </p:nvPr>
        </p:nvSpPr>
        <p:spPr/>
        <p:txBody>
          <a:bodyPr/>
          <a:lstStyle/>
          <a:p>
            <a:pPr defTabSz="935248">
              <a:defRPr/>
            </a:pPr>
            <a:r>
              <a:rPr lang="da-DK" b="1" dirty="0"/>
              <a:t>Til underviser: Præsenter – forklar evidensen bag, hvad emnerne dækker over og at der er en helhed – de enkelte ”bobler” vender vi tilbage til når vi skal snakke medicinsamtalen om lidt. </a:t>
            </a:r>
          </a:p>
          <a:p>
            <a:pPr defTabSz="935248">
              <a:defRPr/>
            </a:pPr>
            <a:endParaRPr lang="da-DK" i="1" u="sng" dirty="0"/>
          </a:p>
          <a:p>
            <a:pPr defTabSz="935248">
              <a:defRPr/>
            </a:pPr>
            <a:r>
              <a:rPr lang="da-DK" i="1" u="sng" dirty="0"/>
              <a:t>Kilde: </a:t>
            </a:r>
            <a:r>
              <a:rPr lang="en-US" i="1" u="sng" dirty="0"/>
              <a:t>Pharmakon, Compliance </a:t>
            </a:r>
            <a:r>
              <a:rPr lang="en-US" i="1" u="sng" dirty="0" err="1"/>
              <a:t>og</a:t>
            </a:r>
            <a:r>
              <a:rPr lang="en-US" i="1" u="sng" dirty="0"/>
              <a:t> </a:t>
            </a:r>
            <a:r>
              <a:rPr lang="en-US" i="1" u="sng" dirty="0" err="1"/>
              <a:t>medicinefterlevelse</a:t>
            </a:r>
            <a:r>
              <a:rPr lang="en-US" i="1" u="sng" dirty="0"/>
              <a:t>, </a:t>
            </a:r>
            <a:r>
              <a:rPr lang="en-US" i="1" u="sng" dirty="0" err="1"/>
              <a:t>Evidens</a:t>
            </a:r>
            <a:r>
              <a:rPr lang="en-US" i="1" u="sng" dirty="0"/>
              <a:t>, </a:t>
            </a:r>
            <a:r>
              <a:rPr lang="en-US" i="1" u="sng" dirty="0" err="1"/>
              <a:t>teori</a:t>
            </a:r>
            <a:r>
              <a:rPr lang="en-US" i="1" u="sng" dirty="0"/>
              <a:t> </a:t>
            </a:r>
            <a:r>
              <a:rPr lang="en-US" i="1" u="sng" dirty="0" err="1"/>
              <a:t>og</a:t>
            </a:r>
            <a:r>
              <a:rPr lang="en-US" i="1" u="sng" dirty="0"/>
              <a:t> </a:t>
            </a:r>
            <a:r>
              <a:rPr lang="en-US" i="1" u="sng" dirty="0" err="1"/>
              <a:t>praksis</a:t>
            </a:r>
            <a:r>
              <a:rPr lang="en-US" i="1" u="sng" dirty="0"/>
              <a:t> </a:t>
            </a:r>
            <a:r>
              <a:rPr lang="en-US" i="1" u="sng" dirty="0" err="1"/>
              <a:t>på</a:t>
            </a:r>
            <a:r>
              <a:rPr lang="en-US" i="1" u="sng" dirty="0"/>
              <a:t> </a:t>
            </a:r>
            <a:r>
              <a:rPr lang="en-US" i="1" u="sng" dirty="0" err="1"/>
              <a:t>apotek</a:t>
            </a:r>
            <a:r>
              <a:rPr lang="en-US" i="1" u="sng" dirty="0"/>
              <a:t>, 2024</a:t>
            </a:r>
            <a:endParaRPr lang="da-DK" b="1" dirty="0"/>
          </a:p>
          <a:p>
            <a:endParaRPr lang="da-DK" b="1" dirty="0"/>
          </a:p>
          <a:p>
            <a:r>
              <a:rPr lang="da-DK" dirty="0"/>
              <a:t>Årsagerne til, at patienter ikke altid tager deres medicin, er individuelle. Derfor findes der ikke én løsning til at afhjælpe manglende medicinefterlevelse for alle. Indholdet kan derfor ikke fastsættes på forhånd, men skal i dialog med patienten tilpasses patientens behov og ressourcer.</a:t>
            </a:r>
          </a:p>
          <a:p>
            <a:endParaRPr lang="da-DK" dirty="0"/>
          </a:p>
          <a:p>
            <a:r>
              <a:rPr lang="da-DK" dirty="0"/>
              <a:t>Da samtalen med patienten skal forebygge, identificere og løse udfordringer med medicinefterlevelse, er det vigtigt, at dialogen med patienten tager udgangspunkt i det, der betyder noget for netop denne patient.</a:t>
            </a:r>
          </a:p>
          <a:p>
            <a:endParaRPr lang="da-DK" dirty="0"/>
          </a:p>
          <a:p>
            <a:r>
              <a:rPr lang="da-DK" dirty="0"/>
              <a:t>Det er ikke nødvendigt at gennemgå alle modellens elementer for hver eneste patient. Ved hjælp af spørgsmål og dialog med den enkelte patient afdækkes årsager og mulige løsninger, som kan fungere i patientens hverdag.</a:t>
            </a:r>
          </a:p>
          <a:p>
            <a:endParaRPr lang="da-DK" dirty="0"/>
          </a:p>
          <a:p>
            <a:r>
              <a:rPr lang="da-DK" b="1" dirty="0"/>
              <a:t>Elementerne i indercirklen er forbundet med hinanden. Det illustrerer, at elementerne skal</a:t>
            </a:r>
          </a:p>
          <a:p>
            <a:r>
              <a:rPr lang="da-DK" b="1" dirty="0"/>
              <a:t>ses som en helhed</a:t>
            </a:r>
            <a:r>
              <a:rPr lang="da-DK" dirty="0"/>
              <a:t>. Fx kan mere viden om fordelene ved behandlingen hos nogle patienter</a:t>
            </a:r>
          </a:p>
          <a:p>
            <a:r>
              <a:rPr lang="da-DK" dirty="0"/>
              <a:t>motivere til at tage medicinen, og det kan give anledning til, at patienten finder nogle gode vaner,</a:t>
            </a:r>
          </a:p>
          <a:p>
            <a:r>
              <a:rPr lang="da-DK" dirty="0"/>
              <a:t>så det bliver gjort. Start gerne samtalen med at spørge patienten, hvad der er vigtigt for dem i forhold til deres</a:t>
            </a:r>
          </a:p>
          <a:p>
            <a:r>
              <a:rPr lang="da-DK" dirty="0"/>
              <a:t>sygdom og behandling.</a:t>
            </a:r>
          </a:p>
          <a:p>
            <a:endParaRPr lang="da-DK" dirty="0"/>
          </a:p>
          <a:p>
            <a:pPr defTabSz="935248">
              <a:defRPr/>
            </a:pPr>
            <a:r>
              <a:rPr lang="da-DK" i="1" u="sng" dirty="0"/>
              <a:t>Kilde: Manual, Medicinsamtale – </a:t>
            </a:r>
            <a:r>
              <a:rPr lang="da-DK" i="1" u="sng" dirty="0" err="1"/>
              <a:t>Nydiagnosticeret</a:t>
            </a:r>
            <a:r>
              <a:rPr lang="da-DK" i="1" u="sng" dirty="0"/>
              <a:t> kronisk sygdom</a:t>
            </a:r>
            <a:endParaRPr lang="da-DK" b="1" dirty="0"/>
          </a:p>
          <a:p>
            <a:endParaRPr lang="da-DK" b="1" dirty="0"/>
          </a:p>
          <a:p>
            <a:r>
              <a:rPr lang="da-DK" b="1" dirty="0"/>
              <a:t>Dialog om compliance med patienten</a:t>
            </a:r>
          </a:p>
          <a:p>
            <a:r>
              <a:rPr lang="da-DK" dirty="0"/>
              <a:t>Fra forskning ved vi, at forskellige emner kan have indflydelse på, om patienten tager sin medicin, nemlig vaner og vanskelige situationer, medicin, motivation og viden. Det er forskelligt, hvad der betyder noget for den enkelte patient. Der er ikke nogen bestemt rækkefølge i emnerne. Undersøg, hvad der er vigtigt for netop den patient, du taler med. </a:t>
            </a:r>
          </a:p>
          <a:p>
            <a:r>
              <a:rPr lang="da-DK" dirty="0"/>
              <a:t> </a:t>
            </a:r>
          </a:p>
          <a:p>
            <a:r>
              <a:rPr lang="da-DK" dirty="0"/>
              <a:t>Nedenstående er en beskrivelse af, hvad emnerne dækker over, og hvad der kan give udfordringer med compliance hos patienterne (figur 2).  </a:t>
            </a:r>
          </a:p>
          <a:p>
            <a:endParaRPr lang="da-DK" dirty="0"/>
          </a:p>
        </p:txBody>
      </p:sp>
    </p:spTree>
    <p:extLst>
      <p:ext uri="{BB962C8B-B14F-4D97-AF65-F5344CB8AC3E}">
        <p14:creationId xmlns:p14="http://schemas.microsoft.com/office/powerpoint/2010/main" val="1162359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35248">
              <a:defRPr/>
            </a:pPr>
            <a:r>
              <a:rPr lang="da-DK" b="1" dirty="0"/>
              <a:t>Evidensbaseret. </a:t>
            </a:r>
          </a:p>
          <a:p>
            <a:pPr defTabSz="935248">
              <a:defRPr/>
            </a:pPr>
            <a:endParaRPr lang="da-DK" i="1" u="sng" dirty="0"/>
          </a:p>
          <a:p>
            <a:pPr defTabSz="935248">
              <a:defRPr/>
            </a:pPr>
            <a:r>
              <a:rPr lang="da-DK" dirty="0"/>
              <a:t>Under hver del af modellen er det beskrevet hvad et kæmpe sammenkog af forskning viser ved hjælp af forskningsartikler fra forskellige nordiske lande – det har Pharmakon samlet i litteraturstudier. </a:t>
            </a:r>
          </a:p>
          <a:p>
            <a:pPr defTabSz="935248">
              <a:defRPr/>
            </a:pPr>
            <a:endParaRPr lang="da-DK" dirty="0"/>
          </a:p>
          <a:p>
            <a:pPr defTabSz="935248">
              <a:defRPr/>
            </a:pPr>
            <a:r>
              <a:rPr lang="da-DK" dirty="0"/>
              <a:t>Modellen hjælper med hvad der kan være en udfordring for patienten – det som fylder for kunden, det er relevant for samtalen. </a:t>
            </a:r>
          </a:p>
          <a:p>
            <a:pPr defTabSz="935248">
              <a:defRPr/>
            </a:pPr>
            <a:endParaRPr lang="da-DK" i="1" u="sng" dirty="0"/>
          </a:p>
          <a:p>
            <a:pPr defTabSz="935248">
              <a:defRPr/>
            </a:pPr>
            <a:r>
              <a:rPr lang="da-DK" i="1" u="sng" dirty="0"/>
              <a:t>Kilde: Manual, Medicinsamtale – </a:t>
            </a:r>
            <a:r>
              <a:rPr lang="da-DK" i="1" u="sng" dirty="0" err="1"/>
              <a:t>Nydiagnosticeret</a:t>
            </a:r>
            <a:r>
              <a:rPr lang="da-DK" i="1" u="sng" dirty="0"/>
              <a:t> kronisk sygdom</a:t>
            </a:r>
            <a:endParaRPr lang="da-DK" b="1" dirty="0"/>
          </a:p>
          <a:p>
            <a:endParaRPr lang="da-DK" b="1" dirty="0"/>
          </a:p>
          <a:p>
            <a:r>
              <a:rPr lang="da-DK" b="1" dirty="0"/>
              <a:t>Dialog om compliance med patienten</a:t>
            </a:r>
          </a:p>
          <a:p>
            <a:r>
              <a:rPr lang="da-DK" dirty="0"/>
              <a:t>Fra forskning ved vi, at forskellige emner kan have indflydelse på, om patienten tager sin medicin, nemlig vaner og vanskelige situationer, medicin, motivation og viden. Det er forskelligt, hvad der betyder noget for den enkelte patient. Der er ikke nogen bestemt rækkefølge i emnerne. Undersøg, hvad der er vigtigt for netop den patient, du taler med. </a:t>
            </a:r>
          </a:p>
          <a:p>
            <a:r>
              <a:rPr lang="da-DK" dirty="0"/>
              <a:t> </a:t>
            </a:r>
          </a:p>
          <a:p>
            <a:r>
              <a:rPr lang="da-DK" dirty="0"/>
              <a:t>Nedenstående er en beskrivelse af, hvad emnerne dækker over, og hvad der kan give udfordringer med compliance hos patienterne (figur 2).  </a:t>
            </a:r>
          </a:p>
          <a:p>
            <a:endParaRPr lang="da-DK" dirty="0"/>
          </a:p>
        </p:txBody>
      </p:sp>
    </p:spTree>
    <p:extLst>
      <p:ext uri="{BB962C8B-B14F-4D97-AF65-F5344CB8AC3E}">
        <p14:creationId xmlns:p14="http://schemas.microsoft.com/office/powerpoint/2010/main" val="1224274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35248">
              <a:defRPr/>
            </a:pPr>
            <a:r>
              <a:rPr lang="da-DK" i="1" u="sng" dirty="0"/>
              <a:t>Kilde: Manual, Medicinsamtale – </a:t>
            </a:r>
            <a:r>
              <a:rPr lang="da-DK" i="1" u="sng" dirty="0" err="1"/>
              <a:t>Nydiagnosticeret</a:t>
            </a:r>
            <a:r>
              <a:rPr lang="da-DK" i="1" u="sng" dirty="0"/>
              <a:t> kronisk sygdom</a:t>
            </a:r>
            <a:endParaRPr lang="da-DK" b="1" dirty="0"/>
          </a:p>
          <a:p>
            <a:endParaRPr lang="da-DK" b="1" dirty="0"/>
          </a:p>
          <a:p>
            <a:r>
              <a:rPr lang="da-DK" b="1" dirty="0"/>
              <a:t>Vaner og vanskelige situationer</a:t>
            </a:r>
          </a:p>
          <a:p>
            <a:r>
              <a:rPr lang="da-DK" dirty="0"/>
              <a:t>Gode vaner sikrer, at medicinen bliver taget i hverdagen. Det er forskelligt, hvilke vaner og rutiner, der fungerer for den enkelte patient. </a:t>
            </a:r>
          </a:p>
          <a:p>
            <a:r>
              <a:rPr lang="da-DK" dirty="0"/>
              <a:t> </a:t>
            </a:r>
          </a:p>
          <a:p>
            <a:r>
              <a:rPr lang="da-DK" dirty="0"/>
              <a:t>Der kan opstå vanskelige situationer, hvor vanerne i hverdagslivet bliver brudt, hvilket kan gøre, at patienten ikke tager sin medicin som aftalt. </a:t>
            </a:r>
          </a:p>
          <a:p>
            <a:r>
              <a:rPr lang="da-DK" dirty="0"/>
              <a:t> </a:t>
            </a:r>
          </a:p>
          <a:p>
            <a:r>
              <a:rPr lang="da-DK" dirty="0"/>
              <a:t>Forskning viser, at patienter oplever, at det at tage medicin kan være forstyrrende for det personlige og sociale liv, fx hvis patienten skal til at tage nye lægemidler eller flere end vanligt, eller at de oplever social stigmatisering, hvis de tager medicin foran andre. Forskning viser også, at når patienter oplever vanskelige situationer, hvor hverdagens vaner/rutiner bliver brudt, af fx ferie, sygdom eller andre ændringer i hverdagslivet, kan det påvirke patientens compliance.</a:t>
            </a:r>
          </a:p>
          <a:p>
            <a:endParaRPr lang="da-DK" dirty="0"/>
          </a:p>
        </p:txBody>
      </p:sp>
    </p:spTree>
    <p:extLst>
      <p:ext uri="{BB962C8B-B14F-4D97-AF65-F5344CB8AC3E}">
        <p14:creationId xmlns:p14="http://schemas.microsoft.com/office/powerpoint/2010/main" val="1807704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t>På det her slide har jeg medtaget nogle resultater fra et af de projekter vi skal tale om senere, ”</a:t>
            </a:r>
            <a:r>
              <a:rPr lang="da-DK" noProof="0" dirty="0"/>
              <a:t> Dokumentation af Medicin- og Compliancesamtaler”, i det projekt bad man </a:t>
            </a:r>
            <a:r>
              <a:rPr lang="da-DK" b="0" dirty="0"/>
              <a:t>apoteksmedarbejderne, via en registrering efter hver samtale der blev afholdt i en periode, at uddybe, hvad der bliver talt om. Det er så blevet kategoriseret hvad de skrev, og her er et overblikket under temaet Vaner og vanskelige situationer. Vi kommer gennem dem alle fire. </a:t>
            </a:r>
          </a:p>
          <a:p>
            <a:endParaRPr lang="da-DK" b="1" dirty="0"/>
          </a:p>
          <a:p>
            <a:r>
              <a:rPr lang="da-DK" dirty="0"/>
              <a:t>Vaner og rutiner i hverdagen</a:t>
            </a:r>
          </a:p>
          <a:p>
            <a:r>
              <a:rPr lang="da-DK" dirty="0"/>
              <a:t>Særlige forhold ved faste og rutineændringer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Pillepas og rejseforhold</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Brug af doseringsæske og huskeregler</a:t>
            </a:r>
          </a:p>
          <a:p>
            <a:endParaRPr lang="da-DK" dirty="0"/>
          </a:p>
        </p:txBody>
      </p:sp>
    </p:spTree>
    <p:extLst>
      <p:ext uri="{BB962C8B-B14F-4D97-AF65-F5344CB8AC3E}">
        <p14:creationId xmlns:p14="http://schemas.microsoft.com/office/powerpoint/2010/main" val="3481554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CB194-4F8F-4E38-469C-1DE10D5C2C4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18BE3D3-311F-BDF5-5AE5-E22296C04E9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FE7AD46-43CC-EF09-AA7D-751D86595CC8}"/>
              </a:ext>
            </a:extLst>
          </p:cNvPr>
          <p:cNvSpPr>
            <a:spLocks noGrp="1"/>
          </p:cNvSpPr>
          <p:nvPr>
            <p:ph type="body" idx="1"/>
          </p:nvPr>
        </p:nvSpPr>
        <p:spPr/>
        <p:txBody>
          <a:bodyPr/>
          <a:lstStyle/>
          <a:p>
            <a:pPr defTabSz="935248">
              <a:defRPr/>
            </a:pPr>
            <a:r>
              <a:rPr lang="da-DK" i="0" u="none" dirty="0"/>
              <a:t>Den næste del af figuren er medicin: </a:t>
            </a:r>
          </a:p>
          <a:p>
            <a:pPr defTabSz="935248">
              <a:defRPr/>
            </a:pPr>
            <a:endParaRPr lang="da-DK" i="1" u="sng" dirty="0"/>
          </a:p>
          <a:p>
            <a:pPr defTabSz="935248">
              <a:defRPr/>
            </a:pPr>
            <a:r>
              <a:rPr lang="da-DK" i="1" u="sng" dirty="0"/>
              <a:t>Kilde: Manual, Medicinsamtale – </a:t>
            </a:r>
            <a:r>
              <a:rPr lang="da-DK" i="1" u="sng" dirty="0" err="1"/>
              <a:t>Nydiagnosticeret</a:t>
            </a:r>
            <a:r>
              <a:rPr lang="da-DK" i="1" u="sng" dirty="0"/>
              <a:t> kronisk sygdom</a:t>
            </a:r>
            <a:endParaRPr lang="da-DK" b="1" dirty="0"/>
          </a:p>
          <a:p>
            <a:endParaRPr lang="da-DK" b="1" dirty="0"/>
          </a:p>
          <a:p>
            <a:r>
              <a:rPr lang="da-DK" b="1" dirty="0"/>
              <a:t>Medicin</a:t>
            </a:r>
          </a:p>
          <a:p>
            <a:r>
              <a:rPr lang="da-DK" dirty="0"/>
              <a:t>Dette emne handler om brugen af medicinen, fx i forhold til dosering, virkning, bivirkning, praktisk anvendelse og substitution. Det kan være med udgangspunkt i det enkelte lægemiddel og/eller den samlede medicinering. En dialog om, hvordan medicinen tages mest hensigtsmæssigt for at passe til patientens hverdag, kan hjælpe patienten til at få taget sin medicin.</a:t>
            </a:r>
          </a:p>
          <a:p>
            <a:r>
              <a:rPr lang="da-DK" dirty="0"/>
              <a:t>Forskning viser, at hvis behandlingsplanen eller de fysiske egenskaber af medicinen ændres, som fx medicinens udseende, navn, farve, form m.m., kan det medføre potentielle udfordringer, hvor patienten oplever det vanskeligt at håndtere kompleksiteten af medicinen, og derfor ikke får taget medicinen. </a:t>
            </a:r>
          </a:p>
          <a:p>
            <a:endParaRPr lang="da-DK" dirty="0"/>
          </a:p>
        </p:txBody>
      </p:sp>
    </p:spTree>
    <p:extLst>
      <p:ext uri="{BB962C8B-B14F-4D97-AF65-F5344CB8AC3E}">
        <p14:creationId xmlns:p14="http://schemas.microsoft.com/office/powerpoint/2010/main" val="3106370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Og fra projektet har man fundet følgende emner under overskriften medicin: </a:t>
            </a:r>
          </a:p>
          <a:p>
            <a:endParaRPr lang="da-DK" dirty="0"/>
          </a:p>
          <a:p>
            <a:r>
              <a:rPr lang="da-DK" dirty="0"/>
              <a:t>Tidspunkt for indtagelse (morgen/aften, ift. døgnrytme) </a:t>
            </a:r>
          </a:p>
          <a:p>
            <a:r>
              <a:rPr lang="da-DK" dirty="0"/>
              <a:t>Med eller uden mad</a:t>
            </a:r>
          </a:p>
          <a:p>
            <a:pPr marL="0" marR="0" lvl="0" indent="0" algn="l" defTabSz="914400" rtl="0" eaLnBrk="1" fontAlgn="auto" latinLnBrk="0" hangingPunct="1">
              <a:lnSpc>
                <a:spcPct val="100000"/>
              </a:lnSpc>
              <a:spcBef>
                <a:spcPts val="0"/>
              </a:spcBef>
              <a:spcAft>
                <a:spcPts val="0"/>
              </a:spcAft>
              <a:buClrTx/>
              <a:buSzTx/>
              <a:buFontTx/>
              <a:buNone/>
              <a:tabLst/>
              <a:defRPr/>
            </a:pPr>
            <a:r>
              <a:rPr lang="da-DK" noProof="0" dirty="0"/>
              <a:t>Samtidig brug af flere præparater</a:t>
            </a:r>
          </a:p>
          <a:p>
            <a:r>
              <a:rPr lang="da-DK" dirty="0"/>
              <a:t>Dosering og optrapning/udtrapning</a:t>
            </a:r>
          </a:p>
          <a:p>
            <a:r>
              <a:rPr lang="da-DK" dirty="0"/>
              <a:t>Glemt dosis og håndtering heraf</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Opbevaring (fx ved rejser og varme omgivelser)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Bivirkninger der kan opstår/ er opstået (mave-tarm, muskelsmerter, svimmelhed, hallucinationer, bradykardi m.fl.)</a:t>
            </a:r>
          </a:p>
          <a:p>
            <a:r>
              <a:rPr lang="da-DK" dirty="0"/>
              <a:t>Forventet virkning og virkningsmekanisme</a:t>
            </a:r>
          </a:p>
          <a:p>
            <a:r>
              <a:rPr lang="da-DK" dirty="0"/>
              <a:t>Hvornår effekten kan forventes</a:t>
            </a:r>
          </a:p>
          <a:p>
            <a:r>
              <a:rPr lang="da-DK" noProof="0" dirty="0"/>
              <a:t>Tilskud og enkelttilskud</a:t>
            </a:r>
          </a:p>
          <a:p>
            <a:r>
              <a:rPr lang="da-DK" noProof="0" dirty="0"/>
              <a:t>Restordre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da-DK" dirty="0"/>
          </a:p>
          <a:p>
            <a:br>
              <a:rPr lang="da-DK" dirty="0"/>
            </a:br>
            <a:br>
              <a:rPr lang="da-DK" dirty="0"/>
            </a:br>
            <a:endParaRPr lang="da-DK" dirty="0"/>
          </a:p>
          <a:p>
            <a:endParaRPr lang="da-DK" dirty="0"/>
          </a:p>
        </p:txBody>
      </p:sp>
    </p:spTree>
    <p:extLst>
      <p:ext uri="{BB962C8B-B14F-4D97-AF65-F5344CB8AC3E}">
        <p14:creationId xmlns:p14="http://schemas.microsoft.com/office/powerpoint/2010/main" val="3058849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D9833-4BEB-36A9-6865-46F46D3C80C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3B0D68D-D78E-AF7B-2FD8-562C9161781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01A55B4-A0DC-45E5-E43A-C79ABC882838}"/>
              </a:ext>
            </a:extLst>
          </p:cNvPr>
          <p:cNvSpPr>
            <a:spLocks noGrp="1"/>
          </p:cNvSpPr>
          <p:nvPr>
            <p:ph type="body" idx="1"/>
          </p:nvPr>
        </p:nvSpPr>
        <p:spPr/>
        <p:txBody>
          <a:bodyPr/>
          <a:lstStyle/>
          <a:p>
            <a:pPr defTabSz="935248">
              <a:defRPr/>
            </a:pPr>
            <a:r>
              <a:rPr lang="da-DK" i="1" u="sng" dirty="0"/>
              <a:t>Kilde: Manual, Medicinsamtale – </a:t>
            </a:r>
            <a:r>
              <a:rPr lang="da-DK" i="1" u="sng" dirty="0" err="1"/>
              <a:t>Nydiagnosticeret</a:t>
            </a:r>
            <a:r>
              <a:rPr lang="da-DK" i="1" u="sng" dirty="0"/>
              <a:t> kronisk sygdom</a:t>
            </a:r>
            <a:endParaRPr lang="da-DK" b="1" dirty="0"/>
          </a:p>
          <a:p>
            <a:endParaRPr lang="da-DK" dirty="0"/>
          </a:p>
          <a:p>
            <a:r>
              <a:rPr lang="da-DK" b="1" dirty="0"/>
              <a:t>Motivation</a:t>
            </a:r>
          </a:p>
          <a:p>
            <a:r>
              <a:rPr lang="da-DK" dirty="0"/>
              <a:t>Der kan være forskellige faktorer, der motiverer patienten til at tage sin medicin, fx at få det bedre, at kunne mere i hverdagen m.v. Hvis motivation er en udfordring, er det væsentligt at finde ud af, hvad der er årsagen, og hvad der skal til, for at patienten vil tage sin medicin. </a:t>
            </a:r>
          </a:p>
          <a:p>
            <a:r>
              <a:rPr lang="da-DK" dirty="0"/>
              <a:t> </a:t>
            </a:r>
          </a:p>
          <a:p>
            <a:r>
              <a:rPr lang="da-DK" dirty="0"/>
              <a:t>Vær opmærksom på, at det kan være et bevidst valg, at patienten ikke tager sin medicin.</a:t>
            </a:r>
          </a:p>
          <a:p>
            <a:r>
              <a:rPr lang="da-DK" dirty="0"/>
              <a:t> </a:t>
            </a:r>
          </a:p>
          <a:p>
            <a:r>
              <a:rPr lang="da-DK" dirty="0"/>
              <a:t>Forskning viser, at motivation og tillid til den behandlingsansvarlige læge kan falde, hvis patienten ikke føler, at lægen tager hensyn til deres aktuelle situation og udfordringer. Manglende motivation kan dreje sig om manglende accept hos patienten af sygdom og diagnose, og de kan opleve, at de sygeliggøres ved at skulle tage medicin.  </a:t>
            </a:r>
          </a:p>
          <a:p>
            <a:endParaRPr lang="da-DK" dirty="0"/>
          </a:p>
        </p:txBody>
      </p:sp>
    </p:spTree>
    <p:extLst>
      <p:ext uri="{BB962C8B-B14F-4D97-AF65-F5344CB8AC3E}">
        <p14:creationId xmlns:p14="http://schemas.microsoft.com/office/powerpoint/2010/main" val="3704126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Under temaet motivation er der de her forskellige emner </a:t>
            </a:r>
            <a:br>
              <a:rPr lang="da-DK" dirty="0"/>
            </a:br>
            <a:r>
              <a:rPr lang="da-DK" noProof="0" dirty="0"/>
              <a:t>Samtaler om motivation og accept af behandling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Samtaler om hvordan man kan håndtere smerter ved stik</a:t>
            </a:r>
          </a:p>
          <a:p>
            <a:r>
              <a:rPr lang="da-DK" dirty="0"/>
              <a:t>Sjældne bivirkninger og patientens bekymringer</a:t>
            </a:r>
          </a:p>
          <a:p>
            <a:r>
              <a:rPr lang="da-DK" dirty="0"/>
              <a:t>Håndtering og forventning til bivirkninger (fx at de kan aftage efter 14 dage)</a:t>
            </a:r>
          </a:p>
          <a:p>
            <a:r>
              <a:rPr lang="da-DK" dirty="0"/>
              <a:t>Manglende information fra læge → behov for viden og tryghed</a:t>
            </a:r>
          </a:p>
          <a:p>
            <a:r>
              <a:rPr lang="da-DK" dirty="0"/>
              <a:t>Bekymringer ved opstart og afklaring af spørgsmål</a:t>
            </a:r>
          </a:p>
          <a:p>
            <a:r>
              <a:rPr lang="da-DK" dirty="0"/>
              <a:t>Opfølgning og kontrol hos læge</a:t>
            </a:r>
          </a:p>
          <a:p>
            <a:r>
              <a:rPr lang="da-DK" dirty="0"/>
              <a:t>Kost og motion</a:t>
            </a:r>
          </a:p>
          <a:p>
            <a:r>
              <a:rPr lang="da-DK" dirty="0"/>
              <a:t>Mental sundhed og motivation</a:t>
            </a:r>
          </a:p>
          <a:p>
            <a:endParaRPr lang="da-DK" dirty="0"/>
          </a:p>
        </p:txBody>
      </p:sp>
    </p:spTree>
    <p:extLst>
      <p:ext uri="{BB962C8B-B14F-4D97-AF65-F5344CB8AC3E}">
        <p14:creationId xmlns:p14="http://schemas.microsoft.com/office/powerpoint/2010/main" val="1197437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EA963-70C7-F88A-872C-AEFFE05FA63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1393933-EF73-2C84-5B93-659654B339E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682BF3B-1784-BBFF-6A13-9EB9B52E2B44}"/>
              </a:ext>
            </a:extLst>
          </p:cNvPr>
          <p:cNvSpPr>
            <a:spLocks noGrp="1"/>
          </p:cNvSpPr>
          <p:nvPr>
            <p:ph type="body" idx="1"/>
          </p:nvPr>
        </p:nvSpPr>
        <p:spPr/>
        <p:txBody>
          <a:bodyPr/>
          <a:lstStyle/>
          <a:p>
            <a:pPr defTabSz="935248">
              <a:defRPr/>
            </a:pPr>
            <a:r>
              <a:rPr lang="da-DK" i="1" u="sng" dirty="0"/>
              <a:t>Kilde: Manual, Medicinsamtale – </a:t>
            </a:r>
            <a:r>
              <a:rPr lang="da-DK" i="1" u="sng" dirty="0" err="1"/>
              <a:t>Nydiagnosticeret</a:t>
            </a:r>
            <a:r>
              <a:rPr lang="da-DK" i="1" u="sng" dirty="0"/>
              <a:t> kronisk sygdom</a:t>
            </a:r>
            <a:endParaRPr lang="da-DK" b="1" dirty="0"/>
          </a:p>
          <a:p>
            <a:endParaRPr lang="da-DK" b="1" dirty="0"/>
          </a:p>
          <a:p>
            <a:r>
              <a:rPr lang="da-DK" b="1" dirty="0"/>
              <a:t>Viden</a:t>
            </a:r>
          </a:p>
          <a:p>
            <a:r>
              <a:rPr lang="da-DK" dirty="0"/>
              <a:t>Viden om sygdom og behandling kan have indflydelse på, hvordan patienten vælger at bruge sin medicin og tage hånd om sin sygdom. Det er individuelt, hvad patienten har brug for at vide, og det kan fx være viden om dosering, praktisk anvendelse, egenomsorg og særlige forhold ved medicinen eller sygdommen. </a:t>
            </a:r>
          </a:p>
          <a:p>
            <a:r>
              <a:rPr lang="da-DK" dirty="0"/>
              <a:t> </a:t>
            </a:r>
          </a:p>
          <a:p>
            <a:r>
              <a:rPr lang="da-DK" dirty="0"/>
              <a:t>Forskning viser, at hvis patienten oplever at få utilstrækkelig eller modstridende information, kan det udfordre forståelsen for sygdommen og medicinen og have indflydelse på, hvordan patienten tager sin medicin. det betyder, at manglende viden kan føre til non-compliance hos patienterne. </a:t>
            </a:r>
          </a:p>
          <a:p>
            <a:endParaRPr lang="da-DK" dirty="0"/>
          </a:p>
        </p:txBody>
      </p:sp>
    </p:spTree>
    <p:extLst>
      <p:ext uri="{BB962C8B-B14F-4D97-AF65-F5344CB8AC3E}">
        <p14:creationId xmlns:p14="http://schemas.microsoft.com/office/powerpoint/2010/main" val="3376319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Under temaet viden er der de her forskellige emner </a:t>
            </a:r>
          </a:p>
          <a:p>
            <a:r>
              <a:rPr lang="da-DK" dirty="0"/>
              <a:t>Compliance og vigtigheden af at følge behandlingen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Sammenhæng mellem sygdom, symptomer og medicinens formål</a:t>
            </a:r>
          </a:p>
          <a:p>
            <a:r>
              <a:rPr lang="da-DK" dirty="0"/>
              <a:t>Injektionsteknik og brug af pen (inkl. </a:t>
            </a:r>
            <a:r>
              <a:rPr lang="da-DK" dirty="0" err="1"/>
              <a:t>demopen</a:t>
            </a:r>
            <a:r>
              <a:rPr lang="da-DK" dirty="0"/>
              <a:t>)</a:t>
            </a:r>
          </a:p>
          <a:p>
            <a:r>
              <a:rPr lang="da-DK" dirty="0"/>
              <a:t>Klargøring og påsætning af nål</a:t>
            </a:r>
          </a:p>
          <a:p>
            <a:r>
              <a:rPr lang="da-DK" dirty="0"/>
              <a:t>Valg af stikkested</a:t>
            </a:r>
          </a:p>
          <a:p>
            <a:r>
              <a:rPr lang="da-DK" dirty="0"/>
              <a:t>Brug af depotplastre (hvordan og hvor de sættes på, skiftetidspunkt)</a:t>
            </a:r>
          </a:p>
          <a:p>
            <a:r>
              <a:rPr lang="da-DK" dirty="0"/>
              <a:t>Inhalationsteknik</a:t>
            </a:r>
          </a:p>
          <a:p>
            <a:br>
              <a:rPr lang="da-DK" dirty="0"/>
            </a:br>
            <a:endParaRPr lang="da-DK" dirty="0"/>
          </a:p>
          <a:p>
            <a:endParaRPr lang="da-DK" dirty="0"/>
          </a:p>
        </p:txBody>
      </p:sp>
    </p:spTree>
    <p:extLst>
      <p:ext uri="{BB962C8B-B14F-4D97-AF65-F5344CB8AC3E}">
        <p14:creationId xmlns:p14="http://schemas.microsoft.com/office/powerpoint/2010/main" val="2842844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 figur vi lige har snakket om, den fremgår også af medicinsamtalekortet – som er det i ser her til venstre. </a:t>
            </a:r>
          </a:p>
          <a:p>
            <a:endParaRPr lang="da-DK" dirty="0"/>
          </a:p>
          <a:p>
            <a:r>
              <a:rPr lang="da-DK" dirty="0"/>
              <a:t>Dette er tilføjet i forbindelse med den nye bekendtgørelse og revideringen af materialet, hvor farmakonomer må lave medicinsamtaler på apoteket.</a:t>
            </a:r>
          </a:p>
          <a:p>
            <a:endParaRPr lang="da-DK" dirty="0"/>
          </a:p>
          <a:p>
            <a:pPr defTabSz="935248">
              <a:defRPr/>
            </a:pPr>
            <a:r>
              <a:rPr lang="da-DK" dirty="0"/>
              <a:t>Samtalekort er ikke en skal i bekendtgørelsen, men det er et krav at det skal dokumenteres, derfor har DA og STPS udarbejdet samtalekort, som kan bruges til dokumentation</a:t>
            </a:r>
          </a:p>
          <a:p>
            <a:endParaRPr lang="da-DK" dirty="0"/>
          </a:p>
          <a:p>
            <a:r>
              <a:rPr lang="da-DK" dirty="0"/>
              <a:t>Der står følgende i manualen: </a:t>
            </a:r>
          </a:p>
          <a:p>
            <a:endParaRPr lang="da-DK" dirty="0"/>
          </a:p>
          <a:p>
            <a:endParaRPr lang="da-DK" dirty="0"/>
          </a:p>
        </p:txBody>
      </p:sp>
    </p:spTree>
    <p:extLst>
      <p:ext uri="{BB962C8B-B14F-4D97-AF65-F5344CB8AC3E}">
        <p14:creationId xmlns:p14="http://schemas.microsoft.com/office/powerpoint/2010/main" val="778926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her er også redskaber som kan hjælpe jer med at komme fra nybegynder i at afholde denne slags samtaler </a:t>
            </a:r>
          </a:p>
          <a:p>
            <a:endParaRPr lang="da-DK" dirty="0"/>
          </a:p>
          <a:p>
            <a:r>
              <a:rPr lang="da-DK" dirty="0"/>
              <a:t>Læringsteori viser at når man starter med nogle nye faglige områder, så vil man i starten være nybegynder før man kan bevæge sig videre til forskellige stadier før man bliver ekspert. Man har brug for at være i nybegynder rollen og acceptere at det faktisk er okay, så kan man bedre tage det ind og gå videre i læringstrin. </a:t>
            </a:r>
          </a:p>
          <a:p>
            <a:endParaRPr lang="da-DK" dirty="0"/>
          </a:p>
          <a:p>
            <a:r>
              <a:rPr lang="da-DK" dirty="0"/>
              <a:t>Metafor til at lære og cykle. </a:t>
            </a:r>
          </a:p>
          <a:p>
            <a:endParaRPr lang="da-DK" dirty="0"/>
          </a:p>
          <a:p>
            <a:r>
              <a:rPr lang="da-DK" dirty="0"/>
              <a:t>I dette materiale er der henvisning til ”Hvad er vigtigt for dig” fra Dansk Selskab for Patientsikkerhed. </a:t>
            </a:r>
          </a:p>
          <a:p>
            <a:endParaRPr lang="da-DK" dirty="0"/>
          </a:p>
          <a:p>
            <a:r>
              <a:rPr lang="da-DK" dirty="0"/>
              <a:t>Inde på deres side skriver de:</a:t>
            </a:r>
          </a:p>
          <a:p>
            <a:r>
              <a:rPr lang="da-DK" sz="1100" b="0" i="0" kern="1200" dirty="0">
                <a:solidFill>
                  <a:srgbClr val="002645"/>
                </a:solidFill>
                <a:effectLst/>
                <a:latin typeface="+mn-lt"/>
                <a:ea typeface="+mn-ea"/>
                <a:cs typeface="+mn-cs"/>
              </a:rPr>
              <a:t>Er der noget, der fylder ekstra meget lige nu?</a:t>
            </a:r>
          </a:p>
          <a:p>
            <a:r>
              <a:rPr lang="da-DK" sz="1100" b="0" i="0" kern="1200" dirty="0">
                <a:solidFill>
                  <a:srgbClr val="002645"/>
                </a:solidFill>
                <a:effectLst/>
                <a:latin typeface="+mn-lt"/>
                <a:ea typeface="+mn-ea"/>
                <a:cs typeface="+mn-cs"/>
              </a:rPr>
              <a:t>Hvad vil du gerne have ud af besøget her i dag?</a:t>
            </a:r>
          </a:p>
          <a:p>
            <a:r>
              <a:rPr lang="da-DK" sz="1100" b="0" i="0" kern="1200" dirty="0">
                <a:solidFill>
                  <a:srgbClr val="002645"/>
                </a:solidFill>
                <a:effectLst/>
                <a:latin typeface="+mn-lt"/>
                <a:ea typeface="+mn-ea"/>
                <a:cs typeface="+mn-cs"/>
              </a:rPr>
              <a:t>Kan jeg gøre noget særligt for dig i dag?</a:t>
            </a:r>
          </a:p>
          <a:p>
            <a:r>
              <a:rPr lang="da-DK" sz="1100" b="0" i="0" kern="1200" dirty="0">
                <a:solidFill>
                  <a:srgbClr val="002645"/>
                </a:solidFill>
                <a:effectLst/>
                <a:latin typeface="+mn-lt"/>
                <a:ea typeface="+mn-ea"/>
                <a:cs typeface="+mn-cs"/>
              </a:rPr>
              <a:t>Hvad er det, der gør en dag god for dig?</a:t>
            </a:r>
          </a:p>
          <a:p>
            <a:r>
              <a:rPr lang="da-DK" sz="1100" b="0" i="0" kern="1200" dirty="0">
                <a:solidFill>
                  <a:srgbClr val="002645"/>
                </a:solidFill>
                <a:effectLst/>
                <a:latin typeface="+mn-lt"/>
                <a:ea typeface="+mn-ea"/>
                <a:cs typeface="+mn-cs"/>
              </a:rPr>
              <a:t>Er der noget vigtigt, jeg ikke har spurgt dig om?</a:t>
            </a:r>
          </a:p>
          <a:p>
            <a:endParaRPr lang="da-DK" dirty="0"/>
          </a:p>
          <a:p>
            <a:endParaRPr lang="da-DK" dirty="0"/>
          </a:p>
        </p:txBody>
      </p:sp>
    </p:spTree>
    <p:extLst>
      <p:ext uri="{BB962C8B-B14F-4D97-AF65-F5344CB8AC3E}">
        <p14:creationId xmlns:p14="http://schemas.microsoft.com/office/powerpoint/2010/main" val="3505745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i="0" u="none" dirty="0"/>
              <a:t>Og det her med compliance – det snakker I jo ofte om på apoteket – det er også det som andre sundhedsydelser – og rådgivning i skranken – handler om at sikre. </a:t>
            </a:r>
          </a:p>
          <a:p>
            <a:endParaRPr lang="da-DK" i="0" u="none" dirty="0"/>
          </a:p>
          <a:p>
            <a:r>
              <a:rPr lang="da-DK" i="0" u="none" dirty="0"/>
              <a:t>Nu har vi snakket lidt om hvad medicinsamtalen er, vi har snakket om compliance og sporet os ind på det er vigtigt at få gang i den personcentrerede dialog der tager udgangspunkt i kunden behov – som det også er skrevet i medicinsamtalens formål. Hvordan sikrer vi os at vi taler om det der er vigtigt for kunden? Til at snakke om det vil jeg gerne vise jer og snakke om Liv-Liv modellen. </a:t>
            </a:r>
          </a:p>
          <a:p>
            <a:endParaRPr lang="da-DK" i="1" u="sng" dirty="0"/>
          </a:p>
          <a:p>
            <a:r>
              <a:rPr lang="da-DK" i="1" u="sng" dirty="0"/>
              <a:t>Kilde: </a:t>
            </a:r>
            <a:r>
              <a:rPr lang="en-US" i="1" u="sng" dirty="0"/>
              <a:t>Pharmakon, Compliance </a:t>
            </a:r>
            <a:r>
              <a:rPr lang="en-US" i="1" u="sng" dirty="0" err="1"/>
              <a:t>og</a:t>
            </a:r>
            <a:r>
              <a:rPr lang="en-US" i="1" u="sng" dirty="0"/>
              <a:t> </a:t>
            </a:r>
            <a:r>
              <a:rPr lang="en-US" i="1" u="sng" dirty="0" err="1"/>
              <a:t>medicinefterlevelse</a:t>
            </a:r>
            <a:r>
              <a:rPr lang="en-US" i="1" u="sng" dirty="0"/>
              <a:t>, </a:t>
            </a:r>
            <a:r>
              <a:rPr lang="en-US" i="1" u="sng" dirty="0" err="1"/>
              <a:t>Evidens</a:t>
            </a:r>
            <a:r>
              <a:rPr lang="en-US" i="1" u="sng" dirty="0"/>
              <a:t>, </a:t>
            </a:r>
            <a:r>
              <a:rPr lang="en-US" i="1" u="sng" dirty="0" err="1"/>
              <a:t>teori</a:t>
            </a:r>
            <a:r>
              <a:rPr lang="en-US" i="1" u="sng" dirty="0"/>
              <a:t> </a:t>
            </a:r>
            <a:r>
              <a:rPr lang="en-US" i="1" u="sng" dirty="0" err="1"/>
              <a:t>og</a:t>
            </a:r>
            <a:r>
              <a:rPr lang="en-US" i="1" u="sng" dirty="0"/>
              <a:t> </a:t>
            </a:r>
            <a:r>
              <a:rPr lang="en-US" i="1" u="sng" dirty="0" err="1"/>
              <a:t>praksis</a:t>
            </a:r>
            <a:r>
              <a:rPr lang="en-US" i="1" u="sng" dirty="0"/>
              <a:t> </a:t>
            </a:r>
            <a:r>
              <a:rPr lang="en-US" i="1" u="sng" dirty="0" err="1"/>
              <a:t>på</a:t>
            </a:r>
            <a:r>
              <a:rPr lang="en-US" i="1" u="sng" dirty="0"/>
              <a:t> </a:t>
            </a:r>
            <a:r>
              <a:rPr lang="en-US" i="1" u="sng" dirty="0" err="1"/>
              <a:t>apotek</a:t>
            </a:r>
            <a:r>
              <a:rPr lang="en-US" i="1" u="sng" dirty="0"/>
              <a:t>, 2021</a:t>
            </a:r>
            <a:endParaRPr lang="da-DK" dirty="0"/>
          </a:p>
          <a:p>
            <a:endParaRPr lang="da-DK" dirty="0"/>
          </a:p>
          <a:p>
            <a:r>
              <a:rPr lang="da-DK" dirty="0"/>
              <a:t>Sektorkrav for rådgivning er apotekssektorens overordnede ramme for apotekets rådgivning af</a:t>
            </a:r>
          </a:p>
          <a:p>
            <a:r>
              <a:rPr lang="da-DK" dirty="0"/>
              <a:t>patienten. Ifølge sektorkravene skal patienten tilbydes rådgivning af høj faglig kvalitet, som tager</a:t>
            </a:r>
          </a:p>
          <a:p>
            <a:r>
              <a:rPr lang="da-DK" dirty="0"/>
              <a:t>udgangspunkt i patientens aktuelle behov. Hvis det fx viser sig, at patienten har problemer med</a:t>
            </a:r>
          </a:p>
          <a:p>
            <a:r>
              <a:rPr lang="da-DK" dirty="0"/>
              <a:t>compliance, støtter apoteket patienten i selv at finde løsninger med udgangspunkt i patientens</a:t>
            </a:r>
          </a:p>
          <a:p>
            <a:r>
              <a:rPr lang="da-DK" dirty="0"/>
              <a:t>behov og ressourcer.</a:t>
            </a:r>
          </a:p>
          <a:p>
            <a:endParaRPr lang="da-DK" dirty="0"/>
          </a:p>
          <a:p>
            <a:r>
              <a:rPr lang="da-DK" dirty="0"/>
              <a:t>Apoteket kan tilbyde flere ydelser, som har til formål at sikre implementering af behandling hos</a:t>
            </a:r>
          </a:p>
          <a:p>
            <a:r>
              <a:rPr lang="da-DK" dirty="0"/>
              <a:t>patienterne.</a:t>
            </a:r>
          </a:p>
          <a:p>
            <a:endParaRPr lang="da-DK" dirty="0"/>
          </a:p>
          <a:p>
            <a:r>
              <a:rPr lang="da-DK" i="1" dirty="0"/>
              <a:t>Medicinsamtale: </a:t>
            </a:r>
            <a:r>
              <a:rPr lang="da-DK" i="1" dirty="0" err="1"/>
              <a:t>Nydiagnosticeret</a:t>
            </a:r>
            <a:r>
              <a:rPr lang="da-DK" i="1" dirty="0"/>
              <a:t> kronisk sygdom </a:t>
            </a:r>
            <a:r>
              <a:rPr lang="da-DK" dirty="0"/>
              <a:t>tilbydes patienten, som inden for de seneste</a:t>
            </a:r>
          </a:p>
          <a:p>
            <a:r>
              <a:rPr lang="da-DK" dirty="0"/>
              <a:t>seks måneder har fået ordineret medicin i forbindelse med diagnosticeringen af en kronisk</a:t>
            </a:r>
          </a:p>
          <a:p>
            <a:r>
              <a:rPr lang="da-DK" dirty="0"/>
              <a:t>sygdom, da man ved, at specielt opstart af en ny behandling kan være en sårbar situation.</a:t>
            </a:r>
          </a:p>
          <a:p>
            <a:r>
              <a:rPr lang="da-DK" dirty="0"/>
              <a:t>Formålet med denne samtale er at forebygge problemer med compliance ved, med udgangspunkt i</a:t>
            </a:r>
          </a:p>
          <a:p>
            <a:r>
              <a:rPr lang="da-DK" dirty="0"/>
              <a:t>patientens behov, at have en patientcentreret dialog, der baseres på det, der betyder noget for</a:t>
            </a:r>
          </a:p>
          <a:p>
            <a:r>
              <a:rPr lang="da-DK" dirty="0"/>
              <a:t>patienten. Det skal sikre, at patienten kommer godt i gang med behandlingen og på sigt opnår den</a:t>
            </a:r>
          </a:p>
          <a:p>
            <a:r>
              <a:rPr lang="da-DK" dirty="0"/>
              <a:t>ønskede effekt af behandlingen.</a:t>
            </a:r>
          </a:p>
          <a:p>
            <a:endParaRPr lang="da-DK" dirty="0"/>
          </a:p>
          <a:p>
            <a:r>
              <a:rPr lang="da-DK" i="1" dirty="0"/>
              <a:t>Medicinsamtale: Manglende medicinefterlevelse ved kronisk sygdom </a:t>
            </a:r>
            <a:r>
              <a:rPr lang="da-DK" dirty="0"/>
              <a:t>tilbydes patienter, som har</a:t>
            </a:r>
          </a:p>
          <a:p>
            <a:r>
              <a:rPr lang="da-DK" dirty="0"/>
              <a:t>fået ordineret medicin i mindst 12 måneder for en kronisk sygdom og har udfordringer med</a:t>
            </a:r>
          </a:p>
          <a:p>
            <a:r>
              <a:rPr lang="da-DK" dirty="0"/>
              <a:t>compliance.</a:t>
            </a:r>
          </a:p>
          <a:p>
            <a:endParaRPr lang="da-DK" dirty="0"/>
          </a:p>
          <a:p>
            <a:r>
              <a:rPr lang="da-DK" dirty="0"/>
              <a:t>Formålet med denne samtale er, gennem en patientcentreret dialog, at identificere årsager til og</a:t>
            </a:r>
          </a:p>
          <a:p>
            <a:r>
              <a:rPr lang="da-DK" dirty="0"/>
              <a:t>løse problemer med compliance ved fx at have en dialog om vaner og vanskelige situationer,</a:t>
            </a:r>
          </a:p>
          <a:p>
            <a:r>
              <a:rPr lang="da-DK" dirty="0"/>
              <a:t>medicin, motivation og viden, alt med udgangspunkt i patientens behov og ressourcer. Samtalen</a:t>
            </a:r>
          </a:p>
          <a:p>
            <a:r>
              <a:rPr lang="da-DK" dirty="0"/>
              <a:t>skal sikre, at patienten får en bedre compliance og på sigt en øget implementering af den aftalte</a:t>
            </a:r>
          </a:p>
          <a:p>
            <a:r>
              <a:rPr lang="da-DK" dirty="0"/>
              <a:t>behandling.</a:t>
            </a:r>
          </a:p>
          <a:p>
            <a:endParaRPr lang="da-DK" dirty="0"/>
          </a:p>
          <a:p>
            <a:r>
              <a:rPr lang="da-DK" dirty="0"/>
              <a:t>Begge sundhedsydelser bygger på erfaring fra danske forskningsprojekter; </a:t>
            </a:r>
            <a:r>
              <a:rPr lang="da-DK" i="1" dirty="0"/>
              <a:t>Sikker og effektiv</a:t>
            </a:r>
          </a:p>
          <a:p>
            <a:r>
              <a:rPr lang="da-DK" i="1" dirty="0"/>
              <a:t>medicinbrug </a:t>
            </a:r>
            <a:r>
              <a:rPr lang="da-DK" dirty="0"/>
              <a:t>samt </a:t>
            </a:r>
            <a:r>
              <a:rPr lang="da-DK" i="1" dirty="0"/>
              <a:t>Opstart af ny lægemiddelbehandling – hvordan sikres det, at medicinbrugeren</a:t>
            </a:r>
          </a:p>
          <a:p>
            <a:r>
              <a:rPr lang="da-DK" i="1" dirty="0"/>
              <a:t>kommer godt i gang? </a:t>
            </a:r>
            <a:r>
              <a:rPr lang="da-DK" dirty="0"/>
              <a:t>(7, 8). Læs mere om evidensen bag apotekets sundhedsydelser i afsnittet</a:t>
            </a:r>
          </a:p>
          <a:p>
            <a:r>
              <a:rPr lang="da-DK" dirty="0"/>
              <a:t>Danske forskningserfaringer om apotekets sundhedsydelser.</a:t>
            </a:r>
          </a:p>
          <a:p>
            <a:endParaRPr lang="da-DK" dirty="0"/>
          </a:p>
          <a:p>
            <a:r>
              <a:rPr lang="da-DK" dirty="0"/>
              <a:t>Patienter, der er i behandling med inhalationsmedicin, kan tilbydes sundhedsydelsen </a:t>
            </a:r>
            <a:r>
              <a:rPr lang="da-DK" i="1" dirty="0"/>
              <a:t>Tjek på</a:t>
            </a:r>
          </a:p>
          <a:p>
            <a:r>
              <a:rPr lang="da-DK" i="1" dirty="0"/>
              <a:t>inhalation</a:t>
            </a:r>
            <a:r>
              <a:rPr lang="da-DK" dirty="0"/>
              <a:t>. Det gælder både nye og erfarne brugere, der har problemer med deres</a:t>
            </a:r>
          </a:p>
          <a:p>
            <a:r>
              <a:rPr lang="da-DK" dirty="0"/>
              <a:t>inhalationsteknik. Formålet med ydelsen er at bidrage til at sikre, at brugere af inhalationsmedicin</a:t>
            </a:r>
          </a:p>
          <a:p>
            <a:r>
              <a:rPr lang="da-DK" dirty="0"/>
              <a:t>anvender deres inhalationsmedicin korrekt, så de får så effektiv en behandling som muligt, samt at</a:t>
            </a:r>
          </a:p>
          <a:p>
            <a:r>
              <a:rPr lang="da-DK" dirty="0"/>
              <a:t>forebygge og løse problemer med inhalationsmedicin, som skyldes forkert inhalationsteknik.</a:t>
            </a:r>
          </a:p>
          <a:p>
            <a:r>
              <a:rPr lang="da-DK" dirty="0"/>
              <a:t>Ydelsen omfatter, at apotekspersonalet vurderer patientens inhalationsteknik ved demonstration</a:t>
            </a:r>
          </a:p>
          <a:p>
            <a:r>
              <a:rPr lang="da-DK" dirty="0"/>
              <a:t>og feedback. Dermed støtter denne ydelse også op om implementering af behandling ved at</a:t>
            </a:r>
          </a:p>
          <a:p>
            <a:r>
              <a:rPr lang="da-DK" dirty="0"/>
              <a:t>understøtte korrekt praktisk brug af medicinen. Ydelsen er udviklet på baggrund af resultater fra</a:t>
            </a:r>
          </a:p>
          <a:p>
            <a:r>
              <a:rPr lang="da-DK" dirty="0"/>
              <a:t>flere danske forskningsprojekter (9-12).</a:t>
            </a:r>
          </a:p>
          <a:p>
            <a:endParaRPr lang="da-DK" dirty="0"/>
          </a:p>
          <a:p>
            <a:r>
              <a:rPr lang="da-DK" i="1" dirty="0"/>
              <a:t>Apotekets medicingennemgang </a:t>
            </a:r>
            <a:r>
              <a:rPr lang="da-DK" dirty="0"/>
              <a:t>til patienten er også en sundhedsydelse, som apoteket kan tilbyde.</a:t>
            </a:r>
          </a:p>
          <a:p>
            <a:r>
              <a:rPr lang="da-DK" dirty="0"/>
              <a:t>Den har til formål at afklare og løse patientens lægemiddelrelaterede problemer og at styrke</a:t>
            </a:r>
          </a:p>
          <a:p>
            <a:r>
              <a:rPr lang="da-DK" dirty="0"/>
              <a:t>implementering af den relevante behandling. Apotekets medicingennemgang bygger på erfaringer</a:t>
            </a:r>
          </a:p>
          <a:p>
            <a:r>
              <a:rPr lang="da-DK" dirty="0"/>
              <a:t>fra tidligere forskningsprojekter (13-16).</a:t>
            </a:r>
          </a:p>
          <a:p>
            <a:endParaRPr lang="da-DK" dirty="0"/>
          </a:p>
          <a:p>
            <a:r>
              <a:rPr lang="da-DK" dirty="0"/>
              <a:t>Det er også muligt for en autoriseret behandlerfarmaceut på apoteket at genordinere medicin i den</a:t>
            </a:r>
          </a:p>
          <a:p>
            <a:r>
              <a:rPr lang="da-DK" dirty="0"/>
              <a:t>mindst mulige pakning inden for bestemte lægemiddelgrupper. Det sikrer kontinuitet i</a:t>
            </a:r>
          </a:p>
          <a:p>
            <a:r>
              <a:rPr lang="da-DK" dirty="0"/>
              <a:t>behandlingen og forebygger uønskede pauser med medicinen, som skyldes, at patienten har glemt</a:t>
            </a:r>
          </a:p>
          <a:p>
            <a:r>
              <a:rPr lang="da-DK" dirty="0"/>
              <a:t>at forny recepten hos den ordinerende læge, eller at recepten ikke blev godkendt og sendt efter</a:t>
            </a:r>
          </a:p>
          <a:p>
            <a:r>
              <a:rPr lang="da-DK" dirty="0"/>
              <a:t>bestilling. Dette tiltag støtter patientens compliance, så de kan fortsætte deres behandling uden</a:t>
            </a:r>
          </a:p>
          <a:p>
            <a:r>
              <a:rPr lang="da-DK" dirty="0"/>
              <a:t>afbrydelser. Det er også muligt for behandlerfarmaceuten at tilbyde ordination af dosispakket</a:t>
            </a:r>
          </a:p>
          <a:p>
            <a:r>
              <a:rPr lang="da-DK" dirty="0"/>
              <a:t>medicin med tilskud.</a:t>
            </a:r>
          </a:p>
          <a:p>
            <a:endParaRPr lang="da-DK" dirty="0"/>
          </a:p>
          <a:p>
            <a:r>
              <a:rPr lang="da-DK" dirty="0"/>
              <a:t>Apoteket kan tilbyde </a:t>
            </a:r>
            <a:r>
              <a:rPr lang="da-DK" i="1" dirty="0"/>
              <a:t>dosispakket medicin, </a:t>
            </a:r>
            <a:r>
              <a:rPr lang="da-DK" dirty="0"/>
              <a:t>ordineret af patientens læge eller af en</a:t>
            </a:r>
          </a:p>
          <a:p>
            <a:r>
              <a:rPr lang="da-DK" dirty="0"/>
              <a:t>behandlerfarmaceut. Dosispakket medicin kan støtte patienten selv eller en pårørende i at sikre, at</a:t>
            </a:r>
          </a:p>
          <a:p>
            <a:r>
              <a:rPr lang="da-DK" dirty="0"/>
              <a:t>den rette medicin tages på det rette tidspunkt. Dosispakket medicin kan være en hjælp for de</a:t>
            </a:r>
          </a:p>
          <a:p>
            <a:r>
              <a:rPr lang="da-DK" dirty="0"/>
              <a:t>patienter, der har svært ved at have overblik over medicinen, eller har svært ved at huske at tage</a:t>
            </a:r>
          </a:p>
          <a:p>
            <a:r>
              <a:rPr lang="da-DK" dirty="0"/>
              <a:t>deres medicin. Dette er med til at forebygge fejlmedicinering, og samtidig oplever patienten fortsat</a:t>
            </a:r>
          </a:p>
          <a:p>
            <a:r>
              <a:rPr lang="da-DK" dirty="0"/>
              <a:t>at være selvhjulpen og involveret i behandlingen. Ordningen er evalueret i et tidligere dansk studie</a:t>
            </a:r>
          </a:p>
          <a:p>
            <a:r>
              <a:rPr lang="da-DK" dirty="0"/>
              <a:t>(17).</a:t>
            </a:r>
          </a:p>
        </p:txBody>
      </p:sp>
    </p:spTree>
    <p:extLst>
      <p:ext uri="{BB962C8B-B14F-4D97-AF65-F5344CB8AC3E}">
        <p14:creationId xmlns:p14="http://schemas.microsoft.com/office/powerpoint/2010/main" val="28552144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9CEEB-E2C7-8B76-4447-3CBACB7BF88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E8FDB2C-0A8D-E1DC-C70C-40A3285B1196}"/>
              </a:ext>
            </a:extLst>
          </p:cNvPr>
          <p:cNvSpPr>
            <a:spLocks noGrp="1" noRot="1" noChangeAspect="1"/>
          </p:cNvSpPr>
          <p:nvPr>
            <p:ph type="sldImg"/>
          </p:nvPr>
        </p:nvSpPr>
        <p:spPr>
          <a:xfrm>
            <a:off x="1187450" y="225425"/>
            <a:ext cx="4322763" cy="2432050"/>
          </a:xfrm>
        </p:spPr>
      </p:sp>
      <p:sp>
        <p:nvSpPr>
          <p:cNvPr id="3" name="Pladsholder til noter 2">
            <a:extLst>
              <a:ext uri="{FF2B5EF4-FFF2-40B4-BE49-F238E27FC236}">
                <a16:creationId xmlns:a16="http://schemas.microsoft.com/office/drawing/2014/main" id="{1D838432-5082-7EAC-4CE3-808E45D12DD4}"/>
              </a:ext>
            </a:extLst>
          </p:cNvPr>
          <p:cNvSpPr>
            <a:spLocks noGrp="1"/>
          </p:cNvSpPr>
          <p:nvPr>
            <p:ph type="body" idx="1"/>
          </p:nvPr>
        </p:nvSpPr>
        <p:spPr/>
        <p:txBody>
          <a:bodyPr/>
          <a:lstStyle/>
          <a:p>
            <a:pPr defTabSz="935248">
              <a:defRPr/>
            </a:pPr>
            <a:r>
              <a:rPr lang="da-DK" dirty="0"/>
              <a:t>Nogen af jer kender den måske fra et kursus eller gennem mentalisering. Liv/sygdom modellen. </a:t>
            </a:r>
          </a:p>
          <a:p>
            <a:pPr defTabSz="935248">
              <a:defRPr/>
            </a:pPr>
            <a:endParaRPr lang="da-DK" dirty="0"/>
          </a:p>
          <a:p>
            <a:r>
              <a:rPr lang="da-DK" dirty="0"/>
              <a:t>På billedet ser I en model der illustrerer de forskellige perspektiver der mødes, når kunden kommer ind på apoteket. </a:t>
            </a:r>
          </a:p>
          <a:p>
            <a:r>
              <a:rPr lang="da-DK" dirty="0"/>
              <a:t>Kunden har fokus på livet, som er det vigtigste for dem, samtidig har de en sygdom, som de skal tage medicin for. Kunden er ekspert i sit eget liv og sit eget liv med sygdom og medicin. De ved hvad der fungerer eller ikke fungerer for dem.</a:t>
            </a:r>
          </a:p>
          <a:p>
            <a:r>
              <a:rPr lang="da-DK" dirty="0"/>
              <a:t>Linjen mellem livet og sygdom skal illustrere den konflikt som de kan være i, når de skal have liv og sygdom til at hænge sammen i deres hverdag. Fx at  acceptere at have en sygdom, acceptere at skulle tage medicin, acceptere at skulle tage deres medicin fx på et bestemt tidspunkt. Så derfor kan de være i konflikt med sig selv. Den stiplede linje illustrerer denne konfliktzone.</a:t>
            </a:r>
          </a:p>
          <a:p>
            <a:endParaRPr lang="da-DK" dirty="0"/>
          </a:p>
          <a:p>
            <a:r>
              <a:rPr lang="da-DK" dirty="0"/>
              <a:t>Et eksempel:</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ym typeface="Wingdings" panose="05000000000000000000" pitchFamily="2" charset="2"/>
              </a:rPr>
              <a:t>Lars har fået konstateret type 2-diabetes og vil faktisk ikke ”have den her lortesygdom” og gør alt for at skjule det for andre. Han er hele tiden i en konflikt med sig selv, han ved godt han bør tage sig af sin sygdom for at forebygge følgesygdomme – men han har ikke accepteret diagnosen. Han vil gerne leve livet som alle andre, uden at blive set på som en der er syg. </a:t>
            </a:r>
            <a:endParaRPr lang="da-DK" dirty="0"/>
          </a:p>
          <a:p>
            <a:endParaRPr lang="da-DK" dirty="0"/>
          </a:p>
          <a:p>
            <a:r>
              <a:rPr lang="da-DK" dirty="0"/>
              <a:t>Hvis vi ser på den anden side som skal illustrere, hvad der er vigtigst for apotekspersonalet, har de fokus på deres kerneopgave, som er at have fokus på sygdom og medicin. Apotekspersonalet er eksperter på behandlingen. Samtidig ved apotekspersonalet en masse om livet hos kunder på et generelt niveau. Fx kunder der får vanddrivende medicin eller kunder der er i behandling for BT. Apotekspersonalet har også en konfliktzone mellem sygdom/medicin og livet hos kunder, fordi sygdom/medicin er det primære fokus og fordi når vi tager afsæt i livet hos kunder så er det generel viden om hvordan kunder med netop denne sygdom har det i hverdagen med deres sygdom og medicin fremfor den konkrete kundes erfaringer og viden. Lad os fortsætte med Lars, allerede når man på skærmen har set han skal hente </a:t>
            </a:r>
            <a:r>
              <a:rPr lang="da-DK" dirty="0" err="1"/>
              <a:t>metformin</a:t>
            </a:r>
            <a:r>
              <a:rPr lang="da-DK" dirty="0"/>
              <a:t>, så kan forskellige vigtigt info – fx at tage </a:t>
            </a:r>
            <a:r>
              <a:rPr lang="da-DK" dirty="0" err="1"/>
              <a:t>metformin</a:t>
            </a:r>
            <a:r>
              <a:rPr lang="da-DK" dirty="0"/>
              <a:t> til et måltid for at undgå bivirkninger, være noget som kommer i tankerne. Men det baserer sig på generel viden om det at have diabetes og er ikke baseret på hvad vi ved Lars har brug for. </a:t>
            </a:r>
          </a:p>
          <a:p>
            <a:endParaRPr lang="da-DK" dirty="0"/>
          </a:p>
          <a:p>
            <a:r>
              <a:rPr lang="da-DK" dirty="0"/>
              <a:t>Når kunden og apotekspersonalet så møder hinanden med to forskellige perspektiver opstår der en konfliktzone mellem kunde og apotek, fordi kunden føler sig ikke hørt eller set – også selvom kunden faktisk inviterer til at tale om det som er vigtigt for ham/hende – og på den anden side oplever apotekspersonalet at kunden måske ikke hører efter, hvilket skyldes at personalet har fokus på sygdom og medicin og taler ud fra deres model af verdenen. Så vi mødes med et forskelligt udgangspunkt og taler ikke om det samme og har ikke nødvendigvis fokus på det samme. </a:t>
            </a:r>
          </a:p>
          <a:p>
            <a:endParaRPr lang="da-DK" dirty="0"/>
          </a:p>
          <a:p>
            <a:r>
              <a:rPr lang="da-DK" dirty="0"/>
              <a:t>Så man kan sige at hos kunden er der fokus på livet, og at hos apotekspersonalet er der fokus på det naturvidenskabelige ben. Fokus er først på medicinen og sygdom og generelt livet hos kundegruppen. Det giver os et ekspertfokus fremfor fokus på det enkelte menneske med det liv, han/hun lever og de udfordringer, der kan være med at få medicinen til at passe ind i livet. </a:t>
            </a:r>
          </a:p>
          <a:p>
            <a:r>
              <a:rPr lang="da-DK" dirty="0"/>
              <a:t>Så to verdener mødes.</a:t>
            </a:r>
          </a:p>
          <a:p>
            <a:endParaRPr lang="da-DK" dirty="0"/>
          </a:p>
          <a:p>
            <a:r>
              <a:rPr lang="da-DK" dirty="0"/>
              <a:t>Så det er her, vi i stedet skal være nysgerrige og forsøge at møde kunden i livet med brug af interesse følelsen som det første  og forstå den enkelte kundes hverdag. Der skal være fokus på personen først. Det handler ikke om kunder generelt, det handler om netop kunden der har fået en </a:t>
            </a:r>
            <a:r>
              <a:rPr lang="da-DK" dirty="0" err="1"/>
              <a:t>nydiagnosticeret</a:t>
            </a:r>
            <a:r>
              <a:rPr lang="da-DK" dirty="0"/>
              <a:t> kronisk sygdom, eller lige netop den kunde der står foran dig. </a:t>
            </a:r>
          </a:p>
          <a:p>
            <a:r>
              <a:rPr lang="da-DK" dirty="0"/>
              <a:t>Så vi skal bytte rundt – så vi tager udgangspunkt i det samme perspektiv og møder kunden i livet som det første. Det illustrerer vi sådan her:</a:t>
            </a:r>
          </a:p>
          <a:p>
            <a:endParaRPr lang="da-DK" dirty="0"/>
          </a:p>
        </p:txBody>
      </p:sp>
      <p:sp>
        <p:nvSpPr>
          <p:cNvPr id="4" name="Pladsholder til sidefod 3">
            <a:extLst>
              <a:ext uri="{FF2B5EF4-FFF2-40B4-BE49-F238E27FC236}">
                <a16:creationId xmlns:a16="http://schemas.microsoft.com/office/drawing/2014/main" id="{11CAC095-62CA-2B05-251A-C0F18106F5A7}"/>
              </a:ext>
            </a:extLst>
          </p:cNvPr>
          <p:cNvSpPr>
            <a:spLocks noGrp="1"/>
          </p:cNvSpPr>
          <p:nvPr>
            <p:ph type="ftr" sz="quarter" idx="4"/>
          </p:nvPr>
        </p:nvSpPr>
        <p:spPr/>
        <p:txBody>
          <a:bodyPr lIns="95657" tIns="47828" rIns="95657" bIns="47828"/>
          <a:lstStyle/>
          <a:p>
            <a:r>
              <a:rPr lang="en-GB"/>
              <a:t>APOTEKEREN ­• Styrk din viden om hjerte-kar-sygdomme • jan 2026</a:t>
            </a:r>
            <a:endParaRPr lang="en-GB" dirty="0"/>
          </a:p>
        </p:txBody>
      </p:sp>
    </p:spTree>
    <p:extLst>
      <p:ext uri="{BB962C8B-B14F-4D97-AF65-F5344CB8AC3E}">
        <p14:creationId xmlns:p14="http://schemas.microsoft.com/office/powerpoint/2010/main" val="243644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24E4D-BA08-3C73-6430-74BD1D43522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771257E-B85F-10EB-28A8-E65D362E2988}"/>
              </a:ext>
            </a:extLst>
          </p:cNvPr>
          <p:cNvSpPr>
            <a:spLocks noGrp="1" noRot="1" noChangeAspect="1"/>
          </p:cNvSpPr>
          <p:nvPr>
            <p:ph type="sldImg"/>
          </p:nvPr>
        </p:nvSpPr>
        <p:spPr>
          <a:xfrm>
            <a:off x="977900" y="250825"/>
            <a:ext cx="4332288" cy="2436813"/>
          </a:xfrm>
        </p:spPr>
      </p:sp>
      <p:sp>
        <p:nvSpPr>
          <p:cNvPr id="3" name="Pladsholder til noter 2">
            <a:extLst>
              <a:ext uri="{FF2B5EF4-FFF2-40B4-BE49-F238E27FC236}">
                <a16:creationId xmlns:a16="http://schemas.microsoft.com/office/drawing/2014/main" id="{E2367405-01CC-7445-E23D-23287D8D07D2}"/>
              </a:ext>
            </a:extLst>
          </p:cNvPr>
          <p:cNvSpPr>
            <a:spLocks noGrp="1"/>
          </p:cNvSpPr>
          <p:nvPr>
            <p:ph type="body" idx="1"/>
          </p:nvPr>
        </p:nvSpPr>
        <p:spPr/>
        <p:txBody>
          <a:bodyPr/>
          <a:lstStyle/>
          <a:p>
            <a:r>
              <a:rPr lang="da-DK" dirty="0"/>
              <a:t>Så når i ser modellen her står liv over for liv og sygdom over for sygdom, og det er den her model i skal tænke med, når vi møder kunder i skranken – og i medicinsamtalen. </a:t>
            </a:r>
          </a:p>
          <a:p>
            <a:endParaRPr lang="en-US" dirty="0">
              <a:effectLst/>
              <a:latin typeface="+mn-lt"/>
              <a:cs typeface="Times New Roman" panose="02020603050405020304" pitchFamily="18" charset="0"/>
            </a:endParaRPr>
          </a:p>
          <a:p>
            <a:r>
              <a:rPr lang="da-DK" dirty="0"/>
              <a:t>Det er to verdener, der mødes her og begges forståelse af verdenen/perspektiver er vigtige. At møde kunden, hvor de er først, gør at kunden føler, at de bliver set og hørt og forstået som den person de er.  </a:t>
            </a:r>
          </a:p>
          <a:p>
            <a:pPr defTabSz="956360">
              <a:defRPr/>
            </a:pPr>
            <a:r>
              <a:rPr lang="da-DK" dirty="0"/>
              <a:t>I skal bruge accept, sindsro og interesse – accepter kundens fortælling, viden, oplevelser og opfattelse, lyt og være tilstede i krop og sind, og spørge nysgerrigt og interesseret for at forstå kundens perspektiv som udgangspunkt for den rådgivning du skal levere. </a:t>
            </a:r>
          </a:p>
          <a:p>
            <a:pPr defTabSz="956360">
              <a:defRPr/>
            </a:pPr>
            <a:endParaRPr lang="da-DK" dirty="0"/>
          </a:p>
          <a:p>
            <a:pPr defTabSz="956360">
              <a:defRPr/>
            </a:pPr>
            <a:r>
              <a:rPr lang="da-DK" dirty="0"/>
              <a:t>Som I kan se er konflikt-stregerne nu tyndere – (peg med pointer) det sker når vi ændrer </a:t>
            </a:r>
            <a:r>
              <a:rPr lang="da-DK" dirty="0" err="1"/>
              <a:t>persepektiv</a:t>
            </a:r>
            <a:r>
              <a:rPr lang="da-DK" dirty="0"/>
              <a:t>. Så er vi med til at ophæve konfliktzonerne mellem kunden og os. Fordi de oplever at de bliver mødt som den person de er, som Lars – vi hører og ser dem med det de kommer med. Vi er også katalysator for at kundens egen konfliktzone ml liv og sygdom kan blive mindre – det sker ved at vi hjælper kunden til at reflektere over den måde de håndterer livet med sygdom og medicin på. ”Hvad ville der ske hvis du fortalte nogen i din omgangskreds om din diagnose?”. Endelig ophæver vi konfliktzonen i os selv, da den viden vi tager afsæt i er netop denne kundes erfaringer og viden om sygdom og medicin og først derefter kobler vi vores faglige viden og evidens på i vores rådgivning.</a:t>
            </a:r>
          </a:p>
          <a:p>
            <a:pPr defTabSz="956360">
              <a:defRPr/>
            </a:pPr>
            <a:endParaRPr lang="da-DK" dirty="0"/>
          </a:p>
          <a:p>
            <a:pPr defTabSz="956360">
              <a:defRPr/>
            </a:pPr>
            <a:r>
              <a:rPr lang="da-DK" dirty="0"/>
              <a:t>Det er netop i konfliktzonerne at i skal lytte ekstra godt og spørge interesseret, fordi det netop er her alarmsignalerne kommer til udtryk – når livet er i konflikt med medicinen – altså alarmsignaler der er relateret til kundens liv nu og her –  fx suk, rynken på panden, kropssprog der ikke hænger sammen med de ord der kommer ud af munden på kunden - det er også alarmsignaler . </a:t>
            </a:r>
          </a:p>
        </p:txBody>
      </p:sp>
      <p:sp>
        <p:nvSpPr>
          <p:cNvPr id="4" name="Pladsholder til sidefod 3">
            <a:extLst>
              <a:ext uri="{FF2B5EF4-FFF2-40B4-BE49-F238E27FC236}">
                <a16:creationId xmlns:a16="http://schemas.microsoft.com/office/drawing/2014/main" id="{09EAF23C-8D78-81D9-3A4A-67E109DD17D2}"/>
              </a:ext>
            </a:extLst>
          </p:cNvPr>
          <p:cNvSpPr>
            <a:spLocks noGrp="1"/>
          </p:cNvSpPr>
          <p:nvPr>
            <p:ph type="ftr" sz="quarter" idx="4"/>
          </p:nvPr>
        </p:nvSpPr>
        <p:spPr/>
        <p:txBody>
          <a:bodyPr lIns="95657" tIns="47828" rIns="95657" bIns="47828"/>
          <a:lstStyle/>
          <a:p>
            <a:r>
              <a:rPr lang="en-GB"/>
              <a:t>APOTEKEREN ­• Styrk din viden om hjerte-kar-sygdomme • jan 2026</a:t>
            </a:r>
            <a:endParaRPr lang="en-GB" dirty="0"/>
          </a:p>
        </p:txBody>
      </p:sp>
    </p:spTree>
    <p:extLst>
      <p:ext uri="{BB962C8B-B14F-4D97-AF65-F5344CB8AC3E}">
        <p14:creationId xmlns:p14="http://schemas.microsoft.com/office/powerpoint/2010/main" val="1619707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Nu vil jeg gerne vise jer en video som Kristine, der er farmakonom på Rødding Apotek, har lavet og sendt til os, så vi kunne dele hendes perspektiv på medicinsamtaler med jer. Vi bad hende sige lidt om hvad der motiverede hende til at holde samtalerne og dele et konkret eksempel på en afholdt medicinsamtale. </a:t>
            </a:r>
          </a:p>
          <a:p>
            <a:endParaRPr lang="da-DK" dirty="0"/>
          </a:p>
          <a:p>
            <a:r>
              <a:rPr lang="da-DK" dirty="0"/>
              <a:t>Kristine fra Rødding Apotek kom her med sit perspektiv på medicinsamtalen. </a:t>
            </a:r>
          </a:p>
          <a:p>
            <a:endParaRPr lang="da-DK" dirty="0"/>
          </a:p>
          <a:p>
            <a:r>
              <a:rPr lang="da-DK" dirty="0"/>
              <a:t>Jeg kunne godt tænke mig at vi lige cirkulerede tilbage til det Kristine siger omkring henvisning: For hvordan er det I fanger målgruppen. Der er nogle rammer der skal opfyldes, man skal tjekke de er i målgruppen, og det kan man passende gøre ved at spørge som Kristine siger ”Er det her nyt for dig” ”Har du fået noget tidligere for det samme, altså blodtrykket?” også herefter at invitere til samtalen med interesse. Mit råd er at holde interessen på egen banehalvdel og med det mener jeg – sig fx ”Jeg kunne rigtig godt tænke mig at hjælpe dig godt i gang med din nye medicin, derfor kan vi gå ind her ved siden af og tage en kort snak hvor vi kan tale om det der er vigtigt for dig”. Eller noget lignende. Det er klart her skal i ud og finde jeres egne ord og vendinger som fungerer for jer – men tænk over det her med hvor tilbuddet kommer fra – det kommer fra jeres oprigtige interesse i at hjælpe kunde – med netop det kunden har brug for. </a:t>
            </a:r>
          </a:p>
          <a:p>
            <a:r>
              <a:rPr lang="da-DK" dirty="0"/>
              <a:t>”Vi har mulighed for at vi her på apoteket kan tage en snak om din nye medicin, det hedder en medicinsamtale, jeg </a:t>
            </a:r>
            <a:r>
              <a:rPr lang="da-DK" dirty="0" err="1"/>
              <a:t>tibyder</a:t>
            </a:r>
            <a:r>
              <a:rPr lang="da-DK" dirty="0"/>
              <a:t> dig samtalen fordi jeg gerne vil hjælpe dig godt i gang” </a:t>
            </a:r>
          </a:p>
          <a:p>
            <a:r>
              <a:rPr lang="da-DK" dirty="0"/>
              <a:t>”Vi kan lige snakke omkring din nye medicin – vi kan snakke om hvad der er vigtigt for dig”</a:t>
            </a:r>
          </a:p>
          <a:p>
            <a:endParaRPr lang="da-DK" dirty="0"/>
          </a:p>
          <a:p>
            <a:r>
              <a:rPr lang="da-DK" dirty="0"/>
              <a:t>Jeg nævnte også tidligere hvad er vigtigt for dig – fra Dansk Selskab for patientsikkerhed. Det spørgsmål eller variationer heraf er et godt eksempel. </a:t>
            </a:r>
          </a:p>
          <a:p>
            <a:endParaRPr lang="da-DK" dirty="0"/>
          </a:p>
          <a:p>
            <a:r>
              <a:rPr lang="da-DK" sz="1100" b="0" i="1" kern="1200" dirty="0">
                <a:solidFill>
                  <a:srgbClr val="002645"/>
                </a:solidFill>
                <a:effectLst/>
                <a:latin typeface="+mn-lt"/>
                <a:ea typeface="+mn-ea"/>
                <a:cs typeface="+mn-cs"/>
              </a:rPr>
              <a:t>Fra PS!: I kan spørge Hvad er vigtigt for dig? på mange måder:</a:t>
            </a:r>
          </a:p>
          <a:p>
            <a:r>
              <a:rPr lang="da-DK" sz="1100" b="0" i="1" kern="1200" dirty="0">
                <a:solidFill>
                  <a:srgbClr val="002645"/>
                </a:solidFill>
                <a:effectLst/>
                <a:latin typeface="+mn-lt"/>
                <a:ea typeface="+mn-ea"/>
                <a:cs typeface="+mn-cs"/>
              </a:rPr>
              <a:t>Er der noget, der fylder ekstra meget lige nu?</a:t>
            </a:r>
          </a:p>
          <a:p>
            <a:r>
              <a:rPr lang="da-DK" sz="1100" b="0" i="1" kern="1200" dirty="0">
                <a:solidFill>
                  <a:srgbClr val="002645"/>
                </a:solidFill>
                <a:effectLst/>
                <a:latin typeface="+mn-lt"/>
                <a:ea typeface="+mn-ea"/>
                <a:cs typeface="+mn-cs"/>
              </a:rPr>
              <a:t>Hvad vil du gerne have ud af besøget her i dag?</a:t>
            </a:r>
          </a:p>
          <a:p>
            <a:r>
              <a:rPr lang="da-DK" sz="1100" b="0" i="1" kern="1200" dirty="0">
                <a:solidFill>
                  <a:srgbClr val="002645"/>
                </a:solidFill>
                <a:effectLst/>
                <a:latin typeface="+mn-lt"/>
                <a:ea typeface="+mn-ea"/>
                <a:cs typeface="+mn-cs"/>
              </a:rPr>
              <a:t>Kan jeg gøre noget særligt for dig i dag?</a:t>
            </a:r>
          </a:p>
          <a:p>
            <a:r>
              <a:rPr lang="da-DK" sz="1100" b="0" i="1" kern="1200" dirty="0">
                <a:solidFill>
                  <a:srgbClr val="002645"/>
                </a:solidFill>
                <a:effectLst/>
                <a:latin typeface="+mn-lt"/>
                <a:ea typeface="+mn-ea"/>
                <a:cs typeface="+mn-cs"/>
              </a:rPr>
              <a:t>Hvad er det, der gør en dag god for dig?</a:t>
            </a:r>
          </a:p>
          <a:p>
            <a:r>
              <a:rPr lang="da-DK" sz="1100" b="0" i="1" kern="1200" dirty="0">
                <a:solidFill>
                  <a:srgbClr val="002645"/>
                </a:solidFill>
                <a:effectLst/>
                <a:latin typeface="+mn-lt"/>
                <a:ea typeface="+mn-ea"/>
                <a:cs typeface="+mn-cs"/>
              </a:rPr>
              <a:t>Er der noget vigtigt, jeg ikke har spurgt dig om?</a:t>
            </a:r>
          </a:p>
          <a:p>
            <a:endParaRPr lang="da-DK" dirty="0"/>
          </a:p>
          <a:p>
            <a:r>
              <a:rPr lang="da-DK" b="1" dirty="0"/>
              <a:t>Nu er vi nået til den del der handler om hvad forskningen har af nyt omkring medicinsamtaler. </a:t>
            </a:r>
          </a:p>
        </p:txBody>
      </p:sp>
    </p:spTree>
    <p:extLst>
      <p:ext uri="{BB962C8B-B14F-4D97-AF65-F5344CB8AC3E}">
        <p14:creationId xmlns:p14="http://schemas.microsoft.com/office/powerpoint/2010/main" val="4000435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er gennemført to projekter i forskning- og udviklingsafdelingen her på Pharmakon omkring medicinsamtaler siden den nye bekendtgørelse.</a:t>
            </a:r>
          </a:p>
          <a:p>
            <a:endParaRPr lang="da-DK" dirty="0"/>
          </a:p>
          <a:p>
            <a:r>
              <a:rPr lang="da-DK" dirty="0"/>
              <a:t>Det først har min kollega Mira El-Souri været projektleder på under titlen ” Dokumentation af medicin- og compliancesamtaler”, hvilket har haft til formål at dokumentere gennemførte medicin- og compliancesamtaler med fokus på indhold, antal samtaler, emner og ressourcer, der tales om, og den vurderede effekt. </a:t>
            </a:r>
          </a:p>
          <a:p>
            <a:endParaRPr lang="da-DK" dirty="0"/>
          </a:p>
          <a:p>
            <a:r>
              <a:rPr lang="da-DK" dirty="0"/>
              <a:t>Det næste projekt var min kollega Gitte Reventlov Husted som var projektleder på et projekt med titlen ” Hvordan oplever farmakonomer at holde Medicinsamtaler?”, her var </a:t>
            </a:r>
            <a:r>
              <a:rPr lang="da-DK" sz="1100" b="0" i="0" kern="1200" dirty="0">
                <a:solidFill>
                  <a:srgbClr val="002645"/>
                </a:solidFill>
                <a:effectLst/>
                <a:latin typeface="+mn-lt"/>
                <a:ea typeface="+mn-ea"/>
                <a:cs typeface="+mn-cs"/>
              </a:rPr>
              <a:t>formålet netop det - at undersøge, hvordan farmakonomer oplever at holde Medicinsamtaler. Og det er relevant, fordi det er en ændring i farmakonomers arbejdsopgaver på apoteket, og opgaven adskiller sig fra den praksis, som I er uddannet til.</a:t>
            </a:r>
            <a:endParaRPr lang="da-DK" dirty="0"/>
          </a:p>
        </p:txBody>
      </p:sp>
    </p:spTree>
    <p:extLst>
      <p:ext uri="{BB962C8B-B14F-4D97-AF65-F5344CB8AC3E}">
        <p14:creationId xmlns:p14="http://schemas.microsoft.com/office/powerpoint/2010/main" val="1837704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26D51-F5E5-B8A2-D2B2-5FB077F2037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6808A7E-87F2-4A32-6D97-ABBCFFBCE21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C0D4CD3-97D2-310F-84A9-E9C05C2B722F}"/>
              </a:ext>
            </a:extLst>
          </p:cNvPr>
          <p:cNvSpPr>
            <a:spLocks noGrp="1"/>
          </p:cNvSpPr>
          <p:nvPr>
            <p:ph type="body" idx="1"/>
          </p:nvPr>
        </p:nvSpPr>
        <p:spPr/>
        <p:txBody>
          <a:bodyPr/>
          <a:lstStyle/>
          <a:p>
            <a:endParaRPr lang="da-DK" dirty="0"/>
          </a:p>
          <a:p>
            <a:endParaRPr lang="da-DK" dirty="0"/>
          </a:p>
          <a:p>
            <a:r>
              <a:rPr lang="da-DK" dirty="0"/>
              <a:t>Hvilke </a:t>
            </a:r>
            <a:r>
              <a:rPr lang="da-DK" b="1" dirty="0"/>
              <a:t>emner</a:t>
            </a:r>
            <a:r>
              <a:rPr lang="da-DK" dirty="0"/>
              <a:t> taler apoteksmedarbejderen og patienten om i første- og opfølgende samtale, det har vi allerede snakket om. Det var de tidligere slides. Dette projekt kortlagde også </a:t>
            </a:r>
          </a:p>
          <a:p>
            <a:endParaRPr lang="da-DK" dirty="0"/>
          </a:p>
          <a:p>
            <a:endParaRPr lang="da-DK" dirty="0"/>
          </a:p>
          <a:p>
            <a:endParaRPr lang="da-DK" dirty="0"/>
          </a:p>
        </p:txBody>
      </p:sp>
    </p:spTree>
    <p:extLst>
      <p:ext uri="{BB962C8B-B14F-4D97-AF65-F5344CB8AC3E}">
        <p14:creationId xmlns:p14="http://schemas.microsoft.com/office/powerpoint/2010/main" val="1458150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hangingPunct="0"/>
            <a:r>
              <a:rPr lang="da-DK" sz="1100" kern="1200" dirty="0">
                <a:solidFill>
                  <a:srgbClr val="002645"/>
                </a:solidFill>
                <a:effectLst/>
                <a:latin typeface="+mn-lt"/>
                <a:ea typeface="+mn-ea"/>
                <a:cs typeface="+mn-cs"/>
              </a:rPr>
              <a:t>Projektet giver os viden om, hvordan medicin- og compliancesamtaler gennemføres på syv danske apoteker. Resultaterne viser, at samtalerne primært tilbydes patienter der inden for de seneste seks måneder har fået ordineret medicin i forbindelse med diagnosticering af en kronisk sygdom – altså medicinsamtalen. Resultaterne viser også at både farmaceuter og farmakonomer bidrager til afholdelse af medicinsamtalerne. </a:t>
            </a:r>
          </a:p>
          <a:p>
            <a:pPr hangingPunct="0"/>
            <a:r>
              <a:rPr lang="da-DK" sz="1100" kern="1200" dirty="0">
                <a:solidFill>
                  <a:srgbClr val="002645"/>
                </a:solidFill>
                <a:effectLst/>
                <a:latin typeface="+mn-lt"/>
                <a:ea typeface="+mn-ea"/>
                <a:cs typeface="+mn-cs"/>
              </a:rPr>
              <a:t> </a:t>
            </a:r>
          </a:p>
          <a:p>
            <a:pPr hangingPunct="0"/>
            <a:r>
              <a:rPr lang="da-DK" sz="1100" kern="1200" dirty="0">
                <a:solidFill>
                  <a:srgbClr val="002645"/>
                </a:solidFill>
                <a:effectLst/>
                <a:latin typeface="+mn-lt"/>
                <a:ea typeface="+mn-ea"/>
                <a:cs typeface="+mn-cs"/>
              </a:rPr>
              <a:t>Alle samtaler fokuserer især på medicin samt vaner og vanskelige situationer, og i compliancesamtaler inddrages også relevante ressourcer, der kan støtte patienten.  </a:t>
            </a:r>
          </a:p>
        </p:txBody>
      </p:sp>
    </p:spTree>
    <p:extLst>
      <p:ext uri="{BB962C8B-B14F-4D97-AF65-F5344CB8AC3E}">
        <p14:creationId xmlns:p14="http://schemas.microsoft.com/office/powerpoint/2010/main" val="19377014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37145-83A6-613D-1E7F-C313C6C2A2A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51CC003-FB11-7A52-87A7-2EC1151A49F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E13C07D-EDAA-E9B8-1095-DF60CC8B2EE1}"/>
              </a:ext>
            </a:extLst>
          </p:cNvPr>
          <p:cNvSpPr>
            <a:spLocks noGrp="1"/>
          </p:cNvSpPr>
          <p:nvPr>
            <p:ph type="body" idx="1"/>
          </p:nvPr>
        </p:nvSpPr>
        <p:spPr/>
        <p:txBody>
          <a:bodyPr/>
          <a:lstStyle/>
          <a:p>
            <a:pPr hangingPunct="0"/>
            <a:r>
              <a:rPr lang="da-DK" sz="1100" kern="1200" dirty="0">
                <a:solidFill>
                  <a:srgbClr val="002645"/>
                </a:solidFill>
                <a:effectLst/>
                <a:latin typeface="+mn-lt"/>
                <a:ea typeface="+mn-ea"/>
                <a:cs typeface="+mn-cs"/>
              </a:rPr>
              <a:t>Patienternes vurdering af samtalerne er meget positiv. </a:t>
            </a:r>
          </a:p>
          <a:p>
            <a:pPr hangingPunct="0"/>
            <a:r>
              <a:rPr lang="da-DK" sz="1100" kern="1200" dirty="0">
                <a:solidFill>
                  <a:srgbClr val="002645"/>
                </a:solidFill>
                <a:effectLst/>
                <a:latin typeface="+mn-lt"/>
                <a:ea typeface="+mn-ea"/>
                <a:cs typeface="+mn-cs"/>
              </a:rPr>
              <a:t>Og apoteksmedarbejderne oplever, at samtalerne styrker apotekets faglige profil, deres faglighed og relationen til patienterne. Samtidig peger apoteksmedarbejdernes erfaringerne på, at der er behov for at forbedre rammerne for samtalerne, sikre mere systematisk opfølgning og udvikle mere brugervenlige materialer og praksisnær træning.</a:t>
            </a:r>
          </a:p>
          <a:p>
            <a:r>
              <a:rPr lang="da-DK" sz="1100" kern="1200" dirty="0">
                <a:solidFill>
                  <a:srgbClr val="002645"/>
                </a:solidFill>
                <a:effectLst/>
                <a:latin typeface="+mn-lt"/>
                <a:ea typeface="+mn-ea"/>
                <a:cs typeface="+mn-cs"/>
              </a:rPr>
              <a:t> </a:t>
            </a:r>
          </a:p>
          <a:p>
            <a:r>
              <a:rPr lang="da-DK" sz="1100" kern="1200" dirty="0">
                <a:solidFill>
                  <a:srgbClr val="002645"/>
                </a:solidFill>
                <a:effectLst/>
                <a:latin typeface="+mn-lt"/>
                <a:ea typeface="+mn-ea"/>
                <a:cs typeface="+mn-cs"/>
              </a:rPr>
              <a:t>Resultaterne bidrager med værdifuld viden om styrker og udfordringer i implementeringen af medicin- og compliancesamtaler. Der er forbedringsområder for at opnå en større implementering af begge samtaler herunder gennemførelse af opfølgningssamtalerne.</a:t>
            </a:r>
          </a:p>
          <a:p>
            <a:endParaRPr lang="da-DK" dirty="0"/>
          </a:p>
        </p:txBody>
      </p:sp>
    </p:spTree>
    <p:extLst>
      <p:ext uri="{BB962C8B-B14F-4D97-AF65-F5344CB8AC3E}">
        <p14:creationId xmlns:p14="http://schemas.microsoft.com/office/powerpoint/2010/main" val="1085562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Til slut vil jeg takke apotekerne, der deltog, projektgruppen, og jer for opmærksomheden. </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Den fulde video kan findes på </a:t>
            </a:r>
            <a:r>
              <a:rPr lang="da-DK" dirty="0" err="1"/>
              <a:t>Pharmakons</a:t>
            </a:r>
            <a:r>
              <a:rPr lang="da-DK" dirty="0"/>
              <a:t> hjemmeside under publikationer, der er også publiceret en rapport som ligeledes kan findes herinde. De to materialer er listet på referencerne til oplægget som er sidste slide. </a:t>
            </a:r>
          </a:p>
          <a:p>
            <a:endParaRPr lang="da-DK" dirty="0"/>
          </a:p>
        </p:txBody>
      </p:sp>
    </p:spTree>
    <p:extLst>
      <p:ext uri="{BB962C8B-B14F-4D97-AF65-F5344CB8AC3E}">
        <p14:creationId xmlns:p14="http://schemas.microsoft.com/office/powerpoint/2010/main" val="32705120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9318B-A8E9-E8EC-6902-CF0DD85D1AA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84A719C-3823-6192-A9EB-588AC3E0E31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96E76A-1C90-9049-2738-6CF4289949B1}"/>
              </a:ext>
            </a:extLst>
          </p:cNvPr>
          <p:cNvSpPr>
            <a:spLocks noGrp="1"/>
          </p:cNvSpPr>
          <p:nvPr>
            <p:ph type="body" idx="1"/>
          </p:nvPr>
        </p:nvSpPr>
        <p:spPr/>
        <p:txBody>
          <a:bodyPr/>
          <a:lstStyle/>
          <a:p>
            <a:r>
              <a:rPr lang="da-DK" dirty="0"/>
              <a:t>Velkommen til præsentationen af projektet Farmakonomers oplevelse af at holde medicinsamtaler. Mit navn er Gitte R. Husted og jeg er udviklingskonsulent på Pharmakon i Forsknings- og udviklingsafdelingen. I denne præsentation vil jeg først fortælle kort om baggrunden og formålet med projektet. Så vil jeg fortælle kort om metoden og hvordan vi har indsamlet data og derefter en opsummering på hvad vi fandt i data fra henholdsvis lydoptagelser og fra interviews. Og til sidst vil jeg give en kort opsummering- KLIK</a:t>
            </a:r>
          </a:p>
          <a:p>
            <a:endParaRPr lang="da-DK" dirty="0"/>
          </a:p>
          <a:p>
            <a:endParaRPr lang="da-DK" dirty="0"/>
          </a:p>
          <a:p>
            <a:endParaRPr lang="da-DK" dirty="0"/>
          </a:p>
        </p:txBody>
      </p:sp>
    </p:spTree>
    <p:extLst>
      <p:ext uri="{BB962C8B-B14F-4D97-AF65-F5344CB8AC3E}">
        <p14:creationId xmlns:p14="http://schemas.microsoft.com/office/powerpoint/2010/main" val="19130683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effectLst/>
                <a:ea typeface="Times New Roman" panose="02020603050405020304" pitchFamily="18" charset="0"/>
                <a:cs typeface="Times New Roman" panose="02020603050405020304" pitchFamily="18" charset="0"/>
              </a:rPr>
              <a:t>Formålet med projektet var som sagt at </a:t>
            </a:r>
            <a:r>
              <a:rPr lang="da-DK" b="1" dirty="0" err="1">
                <a:effectLst/>
              </a:rPr>
              <a:t>At</a:t>
            </a:r>
            <a:r>
              <a:rPr lang="da-DK" b="1" dirty="0">
                <a:effectLst/>
              </a:rPr>
              <a:t> undersøge hvordan farmakonomer oplever at holde Medicinsamtaler.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effectLst/>
                <a:ea typeface="Times New Roman" panose="02020603050405020304" pitchFamily="18" charset="0"/>
                <a:cs typeface="Times New Roman" panose="02020603050405020304" pitchFamily="18" charset="0"/>
              </a:rPr>
              <a:t>Designet ved dette projekt var et kvalitativt studie. For at kunne deltage blev der opstillet nogle inklusionskriterier og rekrutteret herefter. I det her projekt deltog: </a:t>
            </a:r>
            <a:r>
              <a:rPr lang="da-DK" sz="1100" b="1" dirty="0"/>
              <a:t>i alt </a:t>
            </a:r>
            <a:r>
              <a:rPr lang="da-DK" sz="1100" dirty="0"/>
              <a:t>fem apoteker, to farmakonomer fra hver apotek + en tovholder fordelt på fire regioner </a:t>
            </a:r>
            <a:endParaRPr lang="da-DK" sz="1100" b="1" dirty="0">
              <a:effectLst/>
              <a:ea typeface="Times New Roman" panose="02020603050405020304" pitchFamily="18" charset="0"/>
              <a:cs typeface="Times New Roman" panose="02020603050405020304" pitchFamily="18" charset="0"/>
            </a:endParaRPr>
          </a:p>
          <a:p>
            <a:pPr marL="0" indent="0">
              <a:buNone/>
            </a:pPr>
            <a:endParaRPr lang="da-DK" dirty="0"/>
          </a:p>
          <a:p>
            <a:pPr marL="0" indent="0">
              <a:buNone/>
            </a:pPr>
            <a:r>
              <a:rPr lang="da-DK" dirty="0"/>
              <a:t>Der blev indsamlet data i to etaper. Den første etape var lydoptagelser, hver farmakonom skulle holde to medicinsamtaler </a:t>
            </a:r>
            <a:r>
              <a:rPr lang="da-DK" dirty="0" err="1"/>
              <a:t>dvs</a:t>
            </a:r>
            <a:r>
              <a:rPr lang="da-DK" dirty="0"/>
              <a:t> både første del af samtalen og den opfølgende samtale. De skulle lave en lydoptagelse efter hver del af samtalen og på lydoptagelserne skulle farmakonomen reflektere over og besvare nogle spørgsmål.</a:t>
            </a:r>
          </a:p>
          <a:p>
            <a:pPr marL="0" indent="0">
              <a:buNone/>
            </a:pPr>
            <a:endParaRPr lang="da-DK" dirty="0"/>
          </a:p>
          <a:p>
            <a:pPr marL="0" indent="0">
              <a:buNone/>
            </a:pPr>
            <a:r>
              <a:rPr lang="da-DK" dirty="0"/>
              <a:t>Næste etape af undersøgelsen – etape 2-  fandt sted når lydoptagelserne var lavet. I etape 2 blev farmakonomerne inviteret til et online individuelt interview, hvor formålet var at uddybe og nuancere de refleksioner og erfaringer de havde gjort sig i forbindelse med samtalerne.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a:effectLs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effectLs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effectLs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effectLst/>
              <a:ea typeface="Times New Roman" panose="02020603050405020304" pitchFamily="18" charset="0"/>
              <a:cs typeface="Times New Roman" panose="02020603050405020304" pitchFamily="18" charset="0"/>
            </a:endParaRPr>
          </a:p>
          <a:p>
            <a:endParaRPr lang="da-DK" dirty="0"/>
          </a:p>
          <a:p>
            <a:endParaRPr lang="da-DK" dirty="0"/>
          </a:p>
        </p:txBody>
      </p:sp>
    </p:spTree>
    <p:extLst>
      <p:ext uri="{BB962C8B-B14F-4D97-AF65-F5344CB8AC3E}">
        <p14:creationId xmlns:p14="http://schemas.microsoft.com/office/powerpoint/2010/main" val="24931788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Hvad viser projektet så fylder før samtalerne, ved at opsummere fra lydfilerne: </a:t>
            </a:r>
          </a:p>
          <a:p>
            <a:r>
              <a:rPr lang="da-DK" b="1" dirty="0"/>
              <a:t>Jamen de viser at_</a:t>
            </a:r>
          </a:p>
          <a:p>
            <a:r>
              <a:rPr lang="da-DK" b="1" dirty="0"/>
              <a:t>KLIK  </a:t>
            </a:r>
            <a:r>
              <a:rPr lang="da-DK" dirty="0"/>
              <a:t>GDPR, formalia – </a:t>
            </a:r>
            <a:r>
              <a:rPr lang="da-DK" dirty="0" err="1"/>
              <a:t>dvs</a:t>
            </a:r>
            <a:r>
              <a:rPr lang="da-DK" dirty="0"/>
              <a:t> opfylder kunden kriterierne for at få en medicinsamtale, de giver udtryk for at det er svært at spørge om at få adgang til FMK, der er en usikkerhed om at udfylde de rigtige blanketter og I det hele taget - At gøre ‘det rigtige’ </a:t>
            </a:r>
          </a:p>
          <a:p>
            <a:r>
              <a:rPr lang="da-DK" b="1" dirty="0"/>
              <a:t>KLIK</a:t>
            </a:r>
            <a:r>
              <a:rPr lang="da-DK" dirty="0"/>
              <a:t>  det fylder At kunne huske alt og at kunne svare på alle kundens spørgsmål det fylder også Om man kommer igennem ‘det hele’ </a:t>
            </a:r>
          </a:p>
          <a:p>
            <a:r>
              <a:rPr lang="da-DK" b="1" dirty="0"/>
              <a:t>KLIK</a:t>
            </a:r>
            <a:r>
              <a:rPr lang="da-DK" dirty="0"/>
              <a:t> det kommer også frem på lydoptagelserne at der opleves en nervøsitet og det faktisk er nervepirrende at skulle være eksperten. Det der fylder før er også en forventning til sig selv om at holde tungen lige i munden – altså igen at kunne vurdere og gøre det rigtige. Det der fylder er også at nogen er Nervøse for at overskride kundens grænser i rådgivningen, de er også nervøse for at bruge for meget tid </a:t>
            </a:r>
          </a:p>
          <a:p>
            <a:r>
              <a:rPr lang="da-DK" b="1" dirty="0"/>
              <a:t>KLIK</a:t>
            </a:r>
            <a:r>
              <a:rPr lang="da-DK" dirty="0"/>
              <a:t> ovenstående som fylder før samtalerne er tydeligst ved de første samtaler og aftager efterhånden som erfaringer opnås</a:t>
            </a:r>
          </a:p>
          <a:p>
            <a:endParaRPr lang="da-DK" dirty="0"/>
          </a:p>
        </p:txBody>
      </p:sp>
    </p:spTree>
    <p:extLst>
      <p:ext uri="{BB962C8B-B14F-4D97-AF65-F5344CB8AC3E}">
        <p14:creationId xmlns:p14="http://schemas.microsoft.com/office/powerpoint/2010/main" val="6845273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Så hvad fylder så efter samtalerne og hvilke refleksioner er der kommet fra optagelserne </a:t>
            </a:r>
            <a:r>
              <a:rPr lang="da-DK" b="1" u="sng" dirty="0"/>
              <a:t>efter</a:t>
            </a:r>
            <a:r>
              <a:rPr lang="da-DK" b="1" dirty="0"/>
              <a:t> samtalerne: </a:t>
            </a:r>
          </a:p>
          <a:p>
            <a:r>
              <a:rPr lang="da-DK" b="1" dirty="0"/>
              <a:t>KLIK </a:t>
            </a:r>
            <a:r>
              <a:rPr lang="da-DK" dirty="0"/>
              <a:t>Der er en oplevelse af at det er meningsfuldt at holde medicinsamtalerne.  En oplevelse af at Kunderne er glade, trygge og takker.  Farmakonomerne giver udtryk for at Det er megafedt at bruge tid på </a:t>
            </a:r>
          </a:p>
          <a:p>
            <a:r>
              <a:rPr lang="da-DK" b="1" dirty="0"/>
              <a:t>KLIK</a:t>
            </a:r>
            <a:r>
              <a:rPr lang="da-DK" dirty="0"/>
              <a:t> Og de oplever at det faktisk er ok at slå ting op sammen med kunden </a:t>
            </a:r>
          </a:p>
          <a:p>
            <a:r>
              <a:rPr lang="da-DK" b="1" dirty="0"/>
              <a:t>KLIK</a:t>
            </a:r>
            <a:r>
              <a:rPr lang="da-DK" dirty="0"/>
              <a:t> det der fylder efter er at bekymringen for ikke at komme omkring det hele forsvandt fordi som én sagde - Vi tog det slavisk og kom igennem det hele – </a:t>
            </a:r>
          </a:p>
          <a:p>
            <a:r>
              <a:rPr lang="da-DK" b="1" dirty="0"/>
              <a:t>KLIK</a:t>
            </a:r>
            <a:r>
              <a:rPr lang="da-DK" dirty="0"/>
              <a:t> Der var også en oplevelse af at - Man må bare hoppe ud i det – fordi hjælpen er jo nær- man er ikke alene og de kan spørge andre om hjælp, Og der bliver givet udtryk for at man har oplevet at kunne mere end de tror – </a:t>
            </a:r>
          </a:p>
          <a:p>
            <a:r>
              <a:rPr lang="da-DK" b="1" dirty="0"/>
              <a:t>KLIK</a:t>
            </a:r>
            <a:r>
              <a:rPr lang="da-DK" dirty="0"/>
              <a:t> Afslutningsvis reflekteres der over at langt de fleste kunder takker nej til den opfølgende samtale, når de spørger dem. ….</a:t>
            </a:r>
          </a:p>
        </p:txBody>
      </p:sp>
    </p:spTree>
    <p:extLst>
      <p:ext uri="{BB962C8B-B14F-4D97-AF65-F5344CB8AC3E}">
        <p14:creationId xmlns:p14="http://schemas.microsoft.com/office/powerpoint/2010/main" val="8285081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Hvad kom der så ud af de individuelle interviews: </a:t>
            </a:r>
          </a:p>
          <a:p>
            <a:endParaRPr lang="da-DK" dirty="0"/>
          </a:p>
          <a:p>
            <a:r>
              <a:rPr lang="da-DK" dirty="0"/>
              <a:t>Data blev opsummeret i syv temaer som I ser på </a:t>
            </a:r>
            <a:r>
              <a:rPr lang="da-DK" dirty="0" err="1"/>
              <a:t>slidet</a:t>
            </a:r>
            <a:r>
              <a:rPr lang="da-DK" dirty="0"/>
              <a:t>, og de er </a:t>
            </a:r>
          </a:p>
          <a:p>
            <a:r>
              <a:rPr lang="da-DK" b="1" dirty="0"/>
              <a:t>KLIK</a:t>
            </a:r>
            <a:r>
              <a:rPr lang="da-DK" dirty="0"/>
              <a:t> Tema 1: Nye arbejdsopgaver: </a:t>
            </a:r>
            <a:r>
              <a:rPr lang="da-DK" i="1" dirty="0"/>
              <a:t>‘Det var på tide’ / ‘Nice, endelig </a:t>
            </a:r>
          </a:p>
          <a:p>
            <a:r>
              <a:rPr lang="da-DK" b="1" i="0" dirty="0"/>
              <a:t>KLIK</a:t>
            </a:r>
            <a:r>
              <a:rPr lang="da-DK" i="1" dirty="0"/>
              <a:t> </a:t>
            </a:r>
            <a:r>
              <a:rPr lang="da-DK" i="0" dirty="0"/>
              <a:t>Tema 2: </a:t>
            </a:r>
            <a:r>
              <a:rPr lang="da-DK" dirty="0"/>
              <a:t>Forestillinger om medicinsamtalen: </a:t>
            </a:r>
            <a:r>
              <a:rPr lang="da-DK" i="1" dirty="0"/>
              <a:t>‘Troede der var mere i det’ </a:t>
            </a:r>
          </a:p>
          <a:p>
            <a:r>
              <a:rPr lang="da-DK" b="1" i="0" dirty="0"/>
              <a:t>KLIK</a:t>
            </a:r>
            <a:r>
              <a:rPr lang="da-DK" i="1" dirty="0"/>
              <a:t> </a:t>
            </a:r>
            <a:r>
              <a:rPr lang="da-DK" i="0" dirty="0"/>
              <a:t>Tema 3: </a:t>
            </a:r>
            <a:r>
              <a:rPr lang="da-DK" dirty="0"/>
              <a:t>Medicinsamtale i skranken: </a:t>
            </a:r>
            <a:r>
              <a:rPr lang="da-DK" i="0" dirty="0"/>
              <a:t>Det er trygt ‘</a:t>
            </a:r>
            <a:r>
              <a:rPr lang="da-DK" i="1" dirty="0"/>
              <a:t>og det som jeg plejer at gøre’ </a:t>
            </a:r>
          </a:p>
          <a:p>
            <a:r>
              <a:rPr lang="da-DK" b="1" i="0" dirty="0"/>
              <a:t>KLIK</a:t>
            </a:r>
            <a:r>
              <a:rPr lang="da-DK" i="1" dirty="0"/>
              <a:t> </a:t>
            </a:r>
            <a:r>
              <a:rPr lang="da-DK" dirty="0"/>
              <a:t>Tema 3.1: Medicinsamtale foregår i skranken – opleves sårbart at forlade skranken </a:t>
            </a:r>
          </a:p>
          <a:p>
            <a:r>
              <a:rPr lang="da-DK" b="1" dirty="0"/>
              <a:t>KLIK</a:t>
            </a:r>
            <a:r>
              <a:rPr lang="da-DK" dirty="0"/>
              <a:t> Tema 4: Medicinsamtalen foregår i et andet rum</a:t>
            </a:r>
            <a:r>
              <a:rPr lang="da-DK" i="1" dirty="0"/>
              <a:t>: ‘Skaber en tidslomme’</a:t>
            </a:r>
            <a:r>
              <a:rPr lang="da-DK" dirty="0"/>
              <a:t> og signalerer tid og ro til begge parter </a:t>
            </a:r>
          </a:p>
          <a:p>
            <a:r>
              <a:rPr lang="da-DK" b="1" dirty="0"/>
              <a:t>KLIK</a:t>
            </a:r>
            <a:r>
              <a:rPr lang="da-DK" dirty="0"/>
              <a:t> Tema 5. Hvordan foregår samtalen: ‘</a:t>
            </a:r>
            <a:r>
              <a:rPr lang="da-DK" i="1" dirty="0"/>
              <a:t>Hvem åbner ballet’ </a:t>
            </a:r>
          </a:p>
          <a:p>
            <a:r>
              <a:rPr lang="da-DK" b="1" i="0" dirty="0"/>
              <a:t>KLIK </a:t>
            </a:r>
            <a:r>
              <a:rPr lang="da-DK" dirty="0"/>
              <a:t>Tema 6: Opfølgende samtale: ‘</a:t>
            </a:r>
            <a:r>
              <a:rPr lang="da-DK" i="1" dirty="0"/>
              <a:t>Det kan være lidt </a:t>
            </a:r>
            <a:r>
              <a:rPr lang="da-DK" i="1" dirty="0" err="1"/>
              <a:t>overkilled</a:t>
            </a:r>
            <a:r>
              <a:rPr lang="da-DK" i="1" dirty="0"/>
              <a:t>’ – kunderne takker nej de har ikke tid eller behov for det’ </a:t>
            </a:r>
          </a:p>
          <a:p>
            <a:r>
              <a:rPr lang="da-DK" b="1" i="0" dirty="0"/>
              <a:t>KLIK </a:t>
            </a:r>
            <a:r>
              <a:rPr lang="da-DK" dirty="0"/>
              <a:t>Tema 6.1: Opfølgende samtale: ‘</a:t>
            </a:r>
            <a:r>
              <a:rPr lang="da-DK" i="1" dirty="0"/>
              <a:t>Telefonen sælger bedst’ </a:t>
            </a:r>
          </a:p>
          <a:p>
            <a:r>
              <a:rPr lang="da-DK" b="1" i="0" dirty="0"/>
              <a:t>KLIK</a:t>
            </a:r>
            <a:r>
              <a:rPr lang="da-DK" i="1" dirty="0"/>
              <a:t> </a:t>
            </a:r>
            <a:r>
              <a:rPr lang="da-DK" dirty="0"/>
              <a:t>Tema 7: Samtalekortet: </a:t>
            </a:r>
            <a:r>
              <a:rPr lang="da-DK" i="1" dirty="0"/>
              <a:t>‘er helt ude i hampen’  </a:t>
            </a:r>
          </a:p>
          <a:p>
            <a:r>
              <a:rPr lang="da-DK" b="1" i="0" dirty="0"/>
              <a:t>KLIK </a:t>
            </a:r>
            <a:r>
              <a:rPr lang="da-DK" dirty="0"/>
              <a:t>Tema 7.1: Samtalekortet: </a:t>
            </a:r>
            <a:r>
              <a:rPr lang="da-DK" i="1" dirty="0"/>
              <a:t>En naturlig ting de får med. </a:t>
            </a:r>
            <a:endParaRPr lang="da-DK" b="1" i="0" dirty="0"/>
          </a:p>
          <a:p>
            <a:endParaRPr lang="da-DK" b="1" i="0" dirty="0"/>
          </a:p>
          <a:p>
            <a:r>
              <a:rPr lang="da-DK" b="0" i="0" dirty="0"/>
              <a:t>Eksempler</a:t>
            </a:r>
            <a:r>
              <a:rPr lang="da-DK" b="1" i="0" dirty="0"/>
              <a:t> </a:t>
            </a:r>
            <a:r>
              <a:rPr lang="da-DK" b="0" i="0" dirty="0"/>
              <a:t>på hvad der er blevet sagt under de enkelte temaer gennemgår vi ikke her, men de kan ses i den fulde video med resultaterne. Det sidste fra dette projekt jeg vil dele er opsamlingen</a:t>
            </a:r>
            <a:endParaRPr lang="da-DK"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i="0" dirty="0"/>
          </a:p>
          <a:p>
            <a:endParaRPr lang="da-DK" dirty="0"/>
          </a:p>
        </p:txBody>
      </p:sp>
    </p:spTree>
    <p:extLst>
      <p:ext uri="{BB962C8B-B14F-4D97-AF65-F5344CB8AC3E}">
        <p14:creationId xmlns:p14="http://schemas.microsoft.com/office/powerpoint/2010/main" val="7620575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Opsamling viser at </a:t>
            </a:r>
            <a:r>
              <a:rPr lang="da-DK" sz="1100" dirty="0"/>
              <a:t>Hovedparten holder én medicinsamtale, at Kunderne takker nej til medicinsamtale 2 – når de får valget, og her viser projektet at det </a:t>
            </a:r>
            <a:r>
              <a:rPr lang="da-DK" sz="1100" dirty="0" err="1"/>
              <a:t>bl.a</a:t>
            </a:r>
            <a:r>
              <a:rPr lang="da-DK" sz="1100" dirty="0"/>
              <a:t> skyldes den måde kunderne bliver spurgt på, hvis man laver opfølgende samtaler så fungerer Telefonopkald til samtale 2 godt – </a:t>
            </a:r>
          </a:p>
          <a:p>
            <a:r>
              <a:rPr lang="da-DK" sz="1100" b="1" dirty="0"/>
              <a:t>KLIK</a:t>
            </a:r>
            <a:r>
              <a:rPr lang="da-DK" sz="1100" dirty="0"/>
              <a:t> Samtalekortet udleveres sjældent men de fungerer når de bruges –</a:t>
            </a:r>
          </a:p>
          <a:p>
            <a:r>
              <a:rPr lang="da-DK" sz="1100" b="1" dirty="0"/>
              <a:t>KLIK</a:t>
            </a:r>
            <a:r>
              <a:rPr lang="da-DK" sz="1100" dirty="0"/>
              <a:t> Samtalerne holdes oftest i skranken og det er kendt og trygt for farmakonomen og opleves ikke meget anderledes end den rådgivning de gav før de blev videreuddannet. Hvis medicinsamtalerne foregår i andet rum – er der mere ro – og her er forskellen, at de som har erfaring med patientkontakt/anden sundhedsuddannelse foretrækker at gå i et andet rum – </a:t>
            </a:r>
          </a:p>
          <a:p>
            <a:r>
              <a:rPr lang="da-DK" sz="1100" b="1" dirty="0"/>
              <a:t>KLIK</a:t>
            </a:r>
            <a:r>
              <a:rPr lang="da-DK" sz="1100" dirty="0"/>
              <a:t> - Der er en Oplevelse af at det faktisk var på tide at få lov til at holde medicinsamtaler Og det gør at man oplever at det Bringer fagligheden i spil på en anden måde og det opleves meningsfuldt – </a:t>
            </a:r>
          </a:p>
          <a:p>
            <a:r>
              <a:rPr lang="da-DK" sz="1100" b="1" dirty="0"/>
              <a:t>KLIK</a:t>
            </a:r>
            <a:r>
              <a:rPr lang="da-DK" sz="1100" dirty="0"/>
              <a:t> Det var især Svært i starten og her var der nervøsitet for ikke at overholde formalia – og det var svært at spørge kunden om adgang til FMK –</a:t>
            </a:r>
          </a:p>
          <a:p>
            <a:r>
              <a:rPr lang="da-DK" sz="1100" b="1" dirty="0"/>
              <a:t>KLIK</a:t>
            </a:r>
            <a:r>
              <a:rPr lang="da-DK" sz="1100" dirty="0"/>
              <a:t> og der er forskellige tilgange til afvikling af samtalen – enten er den styret af en liste som ligger i skranken  eller samtalen tager som udgangspunkt afsæt i kundens behov og erfaringer</a:t>
            </a:r>
            <a:endParaRPr lang="da-DK" dirty="0"/>
          </a:p>
        </p:txBody>
      </p:sp>
    </p:spTree>
    <p:extLst>
      <p:ext uri="{BB962C8B-B14F-4D97-AF65-F5344CB8AC3E}">
        <p14:creationId xmlns:p14="http://schemas.microsoft.com/office/powerpoint/2010/main" val="1620438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Følgende apoteker deltog i dette projekt. </a:t>
            </a:r>
          </a:p>
        </p:txBody>
      </p:sp>
    </p:spTree>
    <p:extLst>
      <p:ext uri="{BB962C8B-B14F-4D97-AF65-F5344CB8AC3E}">
        <p14:creationId xmlns:p14="http://schemas.microsoft.com/office/powerpoint/2010/main" val="4320269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er nået dertil hvor vi skal afrunde: </a:t>
            </a:r>
            <a:r>
              <a:rPr lang="da-DK" b="1" dirty="0"/>
              <a:t>LÆS FRA SLIDE</a:t>
            </a:r>
          </a:p>
          <a:p>
            <a:r>
              <a:rPr lang="da-DK" dirty="0"/>
              <a:t>Er der nogen af jer der sidder med nogle refleksioner I gerne vil dele? </a:t>
            </a:r>
          </a:p>
          <a:p>
            <a:endParaRPr lang="da-DK" dirty="0"/>
          </a:p>
          <a:p>
            <a:r>
              <a:rPr lang="da-DK" dirty="0"/>
              <a:t>Resultaterne anledning til nogle refleksioner? </a:t>
            </a:r>
          </a:p>
          <a:p>
            <a:endParaRPr lang="da-DK" dirty="0"/>
          </a:p>
          <a:p>
            <a:r>
              <a:rPr lang="da-DK" dirty="0"/>
              <a:t>Imødekommende overfor frustration. Tænk over om man reelt giver kunden et valg. </a:t>
            </a:r>
          </a:p>
          <a:p>
            <a:endParaRPr lang="da-DK" dirty="0"/>
          </a:p>
          <a:p>
            <a:r>
              <a:rPr lang="da-DK" dirty="0"/>
              <a:t>Resultaterne fra forskning </a:t>
            </a:r>
          </a:p>
          <a:p>
            <a:endParaRPr lang="da-DK" dirty="0"/>
          </a:p>
          <a:p>
            <a:endParaRPr lang="da-DK" dirty="0"/>
          </a:p>
        </p:txBody>
      </p:sp>
    </p:spTree>
    <p:extLst>
      <p:ext uri="{BB962C8B-B14F-4D97-AF65-F5344CB8AC3E}">
        <p14:creationId xmlns:p14="http://schemas.microsoft.com/office/powerpoint/2010/main" val="5511070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Opsummerende vil jeg afslutte med at sige: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a:t>For nogen handler det om at få taget hul på opgaven og se at det ikke er så ”farligt” som det kan synes. Forskningen viser at det er naturligt at være usikker til en start og tager noget tid at bevæge sig hen mod at blive en ekspert i en ny </a:t>
            </a:r>
            <a:r>
              <a:rPr lang="da-DK" dirty="0" err="1"/>
              <a:t>arbejdsopagave</a:t>
            </a:r>
            <a:r>
              <a:rPr lang="da-DK" dirty="0"/>
              <a:t>. Find ud af hvor eller hvad der skal til for I er trygge I at komme i gang også få opbygget erfaringen hen mod at arbejdsopgaven bliver en hel naturlig del af arbejdsdagen.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a:t>Det vil sige: Find nogle kunder, nogle ekspeditioner hvor I er trygge, som kan inviteres til en medicinsamtale. Husk at det er okay at slå ting op, man måske ikke ved, sammen med kunden – ligesom det er okay at hente sparring eller råd hos en kollega, som måske er jeres ekspert indenfor det I har brug for. Et eksempel kan være Poul der har sagt ja tak til en medicinsamtale, han er </a:t>
            </a:r>
            <a:r>
              <a:rPr lang="da-DK" dirty="0" err="1"/>
              <a:t>nydiagnosticeret</a:t>
            </a:r>
            <a:r>
              <a:rPr lang="da-DK" dirty="0"/>
              <a:t> med KOL. I samtalen kommer I til at snakke om ernæring, Poul siger ”Jeg får ikke spist så meget, jeg har mistet appetitten lidt”. I henter jeres kollega som er skarp på netop ernæringsdrikke. Eksem/psoriasis – henvise til jeres kollega som er stærk i hudpleje ligesom i sikkert har en kollega der er skarp på rygestop som i kan henvise til, hvis det er relevant for kunden. Vi skal huske, at det vigtigste vi kan gøre i en medicinsamtale, det er at sikre os, at vi taler om det som er relevant for kunden. Så vi skal snakke rygestop, hvis kunden viser interesse for det eller behov for det. Naturvidenskaben i os synes det er relevant for alle med KOL med rygestop, men ….. Det kommer an på den kunden man afholder samtalen med.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a:t>Det kan føles som en svær opgave – men meningsfyldt opgave. Det kan vi også se af resultaterne at det der fylder før samtalerne meget er formalia og forventninger til en selv om en vis faglighed, ikke er det der fylder efterfølgende. Efterfølgende fylder XXX.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a:t>Data fra forskningen viser at der er forskel på hvordan samtalerne gennemføres – det handler om at I hver især på jeres apoteker finder ud af hvordan i kan sikre at i følger manualen bedst muligt.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a:t>Når I starter samtalerne så husk på liv-liv modellen, at møde kunden i deres liv med interesse, så de føler sig set, hørt og forstået – så I kan bruge samtalen til at tale om det er vigtigt for kunden.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a-DK" dirty="0" err="1"/>
              <a:t>Kva</a:t>
            </a:r>
            <a:r>
              <a:rPr lang="da-DK" dirty="0"/>
              <a:t> naturvidenskaben i os alle – jeg plejer at sige jeg kan vække enhver apoteksansat kl. 3 om natten – redskabskassen den har vi hver især, den fornemmeste opgave er at udvælge netop de redskaber som lige præcis den kunde i sidder overfor har brug for. </a:t>
            </a:r>
          </a:p>
          <a:p>
            <a:endParaRPr lang="da-DK" dirty="0"/>
          </a:p>
          <a:p>
            <a:endParaRPr lang="da-DK" dirty="0"/>
          </a:p>
          <a:p>
            <a:r>
              <a:rPr lang="da-DK" dirty="0"/>
              <a:t>Hvor den afholdes: ”Rolige og diskrete omgivelser”. </a:t>
            </a:r>
          </a:p>
          <a:p>
            <a:pPr marL="171450" indent="-171450">
              <a:buFontTx/>
              <a:buChar char="-"/>
            </a:pPr>
            <a:r>
              <a:rPr lang="da-DK" dirty="0"/>
              <a:t>Resultaterne viser at det er godt for både kunden og den apoteksansatte, da det giver en ro for samtalen og at den apoteksansatte kan være tilstede og ikke bliver forstyrret på samme måde som i skranken. </a:t>
            </a:r>
          </a:p>
          <a:p>
            <a:pPr marL="0" indent="0">
              <a:buFontTx/>
              <a:buNone/>
            </a:pPr>
            <a:endParaRPr lang="da-DK" dirty="0"/>
          </a:p>
          <a:p>
            <a:r>
              <a:rPr lang="da-DK" dirty="0"/>
              <a:t>Samtalekort: I den står ””</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Værdien af den opfølgende samtale </a:t>
            </a:r>
          </a:p>
          <a:p>
            <a:endParaRPr lang="da-DK" dirty="0"/>
          </a:p>
          <a:p>
            <a:endParaRPr lang="da-DK" dirty="0"/>
          </a:p>
          <a:p>
            <a:endParaRPr lang="da-DK" dirty="0"/>
          </a:p>
        </p:txBody>
      </p:sp>
    </p:spTree>
    <p:extLst>
      <p:ext uri="{BB962C8B-B14F-4D97-AF65-F5344CB8AC3E}">
        <p14:creationId xmlns:p14="http://schemas.microsoft.com/office/powerpoint/2010/main" val="41682493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C6A77-A543-A75E-8DF7-288FA983A09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BBCEDF3-184D-0B4B-CA71-5AE6CE44008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A610C3D-2A38-5F7A-FB17-B938BCB5C2EB}"/>
              </a:ext>
            </a:extLst>
          </p:cNvPr>
          <p:cNvSpPr>
            <a:spLocks noGrp="1"/>
          </p:cNvSpPr>
          <p:nvPr>
            <p:ph type="body" idx="1"/>
          </p:nvPr>
        </p:nvSpPr>
        <p:spPr/>
        <p:txBody>
          <a:bodyPr/>
          <a:lstStyle/>
          <a:p>
            <a:r>
              <a:rPr lang="da-DK" dirty="0"/>
              <a:t>Det var alt hvad jeg havde for i dag .. </a:t>
            </a:r>
          </a:p>
          <a:p>
            <a:endParaRPr lang="da-DK" dirty="0"/>
          </a:p>
          <a:p>
            <a:r>
              <a:rPr lang="da-DK" b="1" i="1" dirty="0"/>
              <a:t>Tid til spørgsmål? Spørgsmål som skal besvares? </a:t>
            </a:r>
          </a:p>
          <a:p>
            <a:endParaRPr lang="da-DK" dirty="0"/>
          </a:p>
          <a:p>
            <a:r>
              <a:rPr lang="da-DK" dirty="0"/>
              <a:t>Tusind tak for jeres tid, tak til farmakonomforeningen fordi jeg måtte være med i dag. </a:t>
            </a:r>
          </a:p>
          <a:p>
            <a:endParaRPr lang="da-DK" dirty="0"/>
          </a:p>
          <a:p>
            <a:r>
              <a:rPr lang="da-DK" dirty="0"/>
              <a:t>Held og lykke med medicinsamtalerne derude. Rigtig god onsdag til jer alle </a:t>
            </a:r>
            <a:r>
              <a:rPr lang="da-DK" dirty="0">
                <a:sym typeface="Wingdings" panose="05000000000000000000" pitchFamily="2" charset="2"/>
              </a:rPr>
              <a:t> </a:t>
            </a:r>
            <a:endParaRPr lang="da-DK" dirty="0"/>
          </a:p>
        </p:txBody>
      </p:sp>
    </p:spTree>
    <p:extLst>
      <p:ext uri="{BB962C8B-B14F-4D97-AF65-F5344CB8AC3E}">
        <p14:creationId xmlns:p14="http://schemas.microsoft.com/office/powerpoint/2010/main" val="1733029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elslide P">
    <p:bg>
      <p:bgPr>
        <a:solidFill>
          <a:schemeClr val="accent1"/>
        </a:solidFill>
        <a:effectLst/>
      </p:bgPr>
    </p:bg>
    <p:spTree>
      <p:nvGrpSpPr>
        <p:cNvPr id="1" name=""/>
        <p:cNvGrpSpPr/>
        <p:nvPr/>
      </p:nvGrpSpPr>
      <p:grpSpPr>
        <a:xfrm>
          <a:off x="0" y="0"/>
          <a:ext cx="0" cy="0"/>
          <a:chOff x="0" y="0"/>
          <a:chExt cx="0" cy="0"/>
        </a:xfrm>
      </p:grpSpPr>
      <p:pic>
        <p:nvPicPr>
          <p:cNvPr id="10" name="Billede 9" descr="Et billede, der indeholder Font/skrifttype, Grafik, tekst, grafisk design&#10;&#10;Automatisk genereret beskrivelse">
            <a:extLst>
              <a:ext uri="{FF2B5EF4-FFF2-40B4-BE49-F238E27FC236}">
                <a16:creationId xmlns:a16="http://schemas.microsoft.com/office/drawing/2014/main" id="{08E148DF-BF6A-27B6-3A9E-F5C51307CB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2055" y="309952"/>
            <a:ext cx="1648925" cy="252817"/>
          </a:xfrm>
          <a:prstGeom prst="rect">
            <a:avLst/>
          </a:prstGeom>
        </p:spPr>
      </p:pic>
      <p:sp>
        <p:nvSpPr>
          <p:cNvPr id="4" name="Tekstfelt 3">
            <a:extLst>
              <a:ext uri="{FF2B5EF4-FFF2-40B4-BE49-F238E27FC236}">
                <a16:creationId xmlns:a16="http://schemas.microsoft.com/office/drawing/2014/main" id="{60385292-9AAA-EEBF-7C52-40000E160D68}"/>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solidFill>
                  <a:schemeClr val="bg1"/>
                </a:solidFill>
              </a:rPr>
              <a:t>© </a:t>
            </a:r>
            <a:r>
              <a:rPr lang="da-DK" sz="1000" dirty="0" err="1">
                <a:solidFill>
                  <a:schemeClr val="bg1"/>
                </a:solidFill>
              </a:rPr>
              <a:t>Pharmakon</a:t>
            </a:r>
            <a:endParaRPr lang="da-DK" sz="1000" dirty="0">
              <a:solidFill>
                <a:schemeClr val="bg1"/>
              </a:solidFill>
            </a:endParaRPr>
          </a:p>
        </p:txBody>
      </p:sp>
      <p:pic>
        <p:nvPicPr>
          <p:cNvPr id="2" name="Grafik 1">
            <a:extLst>
              <a:ext uri="{FF2B5EF4-FFF2-40B4-BE49-F238E27FC236}">
                <a16:creationId xmlns:a16="http://schemas.microsoft.com/office/drawing/2014/main" id="{BA4106A7-3CEA-4532-BCEF-8AF94149391B}"/>
              </a:ext>
            </a:extLst>
          </p:cNvPr>
          <p:cNvPicPr>
            <a:picLocks noChangeAspect="1"/>
          </p:cNvPicPr>
          <p:nvPr userDrawn="1"/>
        </p:nvPicPr>
        <p:blipFill>
          <a:blip>
            <a:extLst>
              <a:ext uri="{96DAC541-7B7A-43D3-8B79-37D633B846F1}">
                <asvg:svgBlip xmlns:asvg="http://schemas.microsoft.com/office/drawing/2016/SVG/main" r:embed="rId3"/>
              </a:ext>
            </a:extLst>
          </a:blip>
          <a:srcRect l="-16" t="64"/>
          <a:stretch/>
        </p:blipFill>
        <p:spPr>
          <a:xfrm>
            <a:off x="8331576" y="2776250"/>
            <a:ext cx="3549403" cy="4081749"/>
          </a:xfrm>
          <a:prstGeom prst="rect">
            <a:avLst/>
          </a:prstGeom>
        </p:spPr>
      </p:pic>
      <p:sp>
        <p:nvSpPr>
          <p:cNvPr id="9" name="Pladsholder til titel 1">
            <a:extLst>
              <a:ext uri="{FF2B5EF4-FFF2-40B4-BE49-F238E27FC236}">
                <a16:creationId xmlns:a16="http://schemas.microsoft.com/office/drawing/2014/main" id="{33B9F4DD-2795-EF74-05E3-17DFAFD9E216}"/>
              </a:ext>
            </a:extLst>
          </p:cNvPr>
          <p:cNvSpPr>
            <a:spLocks noGrp="1"/>
          </p:cNvSpPr>
          <p:nvPr>
            <p:ph type="title" hasCustomPrompt="1"/>
          </p:nvPr>
        </p:nvSpPr>
        <p:spPr>
          <a:xfrm>
            <a:off x="838200" y="3015329"/>
            <a:ext cx="7071710" cy="963497"/>
          </a:xfrm>
          <a:prstGeom prst="rect">
            <a:avLst/>
          </a:prstGeom>
        </p:spPr>
        <p:txBody>
          <a:bodyPr vert="horz" lIns="0" tIns="0" rIns="0" bIns="0" rtlCol="0" anchor="b" anchorCtr="0">
            <a:noAutofit/>
          </a:bodyPr>
          <a:lstStyle>
            <a:lvl1pPr>
              <a:defRPr sz="4400">
                <a:solidFill>
                  <a:schemeClr val="bg1"/>
                </a:solidFill>
              </a:defRPr>
            </a:lvl1pPr>
          </a:lstStyle>
          <a:p>
            <a:r>
              <a:rPr lang="da-DK" dirty="0"/>
              <a:t>Titel</a:t>
            </a:r>
          </a:p>
        </p:txBody>
      </p:sp>
      <p:sp>
        <p:nvSpPr>
          <p:cNvPr id="7" name="Pladsholder til tekst 5">
            <a:extLst>
              <a:ext uri="{FF2B5EF4-FFF2-40B4-BE49-F238E27FC236}">
                <a16:creationId xmlns:a16="http://schemas.microsoft.com/office/drawing/2014/main" id="{401B7FF4-55CE-D4EB-C7B7-70EC082A1277}"/>
              </a:ext>
            </a:extLst>
          </p:cNvPr>
          <p:cNvSpPr>
            <a:spLocks noGrp="1"/>
          </p:cNvSpPr>
          <p:nvPr>
            <p:ph type="body" sz="quarter" idx="10" hasCustomPrompt="1"/>
          </p:nvPr>
        </p:nvSpPr>
        <p:spPr>
          <a:xfrm>
            <a:off x="838201" y="4299263"/>
            <a:ext cx="7071804" cy="674688"/>
          </a:xfrm>
        </p:spPr>
        <p:txBody>
          <a:bodyPr/>
          <a:lstStyle>
            <a:lvl1pPr marL="0" indent="0">
              <a:buFont typeface="Arial" panose="020B0604020202020204" pitchFamily="34" charset="0"/>
              <a:buNone/>
              <a:defRPr sz="2800">
                <a:solidFill>
                  <a:schemeClr val="bg1"/>
                </a:solidFill>
              </a:defRPr>
            </a:lvl1pPr>
            <a:lvl2pPr marL="361950" indent="0">
              <a:buNone/>
              <a:defRPr>
                <a:solidFill>
                  <a:srgbClr val="8BB0C9"/>
                </a:solidFill>
              </a:defRPr>
            </a:lvl2pPr>
            <a:lvl3pPr marL="715963" indent="0">
              <a:buNone/>
              <a:defRPr>
                <a:solidFill>
                  <a:srgbClr val="8BB0C9"/>
                </a:solidFill>
              </a:defRPr>
            </a:lvl3pPr>
            <a:lvl4pPr marL="1077913" indent="0">
              <a:buNone/>
              <a:defRPr>
                <a:solidFill>
                  <a:srgbClr val="8BB0C9"/>
                </a:solidFill>
              </a:defRPr>
            </a:lvl4pPr>
            <a:lvl5pPr marL="1439863" indent="0">
              <a:buNone/>
              <a:defRPr>
                <a:solidFill>
                  <a:srgbClr val="8BB0C9"/>
                </a:solidFill>
              </a:defRPr>
            </a:lvl5pPr>
          </a:lstStyle>
          <a:p>
            <a:pPr lvl="0"/>
            <a:r>
              <a:rPr lang="da-DK" dirty="0"/>
              <a:t>Undertitel</a:t>
            </a:r>
          </a:p>
        </p:txBody>
      </p:sp>
    </p:spTree>
    <p:extLst>
      <p:ext uri="{BB962C8B-B14F-4D97-AF65-F5344CB8AC3E}">
        <p14:creationId xmlns:p14="http://schemas.microsoft.com/office/powerpoint/2010/main" val="34836996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slide P">
    <p:bg>
      <p:bgPr>
        <a:solidFill>
          <a:schemeClr val="bg1"/>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E47CAABE-5118-34AA-D862-AC6EF6597814}"/>
              </a:ext>
            </a:extLst>
          </p:cNvPr>
          <p:cNvPicPr>
            <a:picLocks noChangeAspect="1"/>
          </p:cNvPicPr>
          <p:nvPr userDrawn="1"/>
        </p:nvPicPr>
        <p:blipFill>
          <a:blip>
            <a:extLst>
              <a:ext uri="{96DAC541-7B7A-43D3-8B79-37D633B846F1}">
                <asvg:svgBlip xmlns:asvg="http://schemas.microsoft.com/office/drawing/2016/SVG/main" r:embed="rId2"/>
              </a:ext>
            </a:extLst>
          </a:blip>
          <a:srcRect l="-16" t="64"/>
          <a:stretch/>
        </p:blipFill>
        <p:spPr>
          <a:xfrm>
            <a:off x="8331576" y="2776250"/>
            <a:ext cx="3549403" cy="4081749"/>
          </a:xfrm>
          <a:prstGeom prst="rect">
            <a:avLst/>
          </a:prstGeom>
        </p:spPr>
      </p:pic>
      <p:sp>
        <p:nvSpPr>
          <p:cNvPr id="3" name="Pladsholder til titel 1">
            <a:extLst>
              <a:ext uri="{FF2B5EF4-FFF2-40B4-BE49-F238E27FC236}">
                <a16:creationId xmlns:a16="http://schemas.microsoft.com/office/drawing/2014/main" id="{04ED4410-304C-7C1F-FB45-7CBBAD5448B6}"/>
              </a:ext>
            </a:extLst>
          </p:cNvPr>
          <p:cNvSpPr>
            <a:spLocks noGrp="1"/>
          </p:cNvSpPr>
          <p:nvPr>
            <p:ph type="title" hasCustomPrompt="1"/>
          </p:nvPr>
        </p:nvSpPr>
        <p:spPr>
          <a:xfrm>
            <a:off x="838200" y="3015329"/>
            <a:ext cx="7071710" cy="963497"/>
          </a:xfrm>
          <a:prstGeom prst="rect">
            <a:avLst/>
          </a:prstGeom>
        </p:spPr>
        <p:txBody>
          <a:bodyPr vert="horz" lIns="0" tIns="0" rIns="0" bIns="0" rtlCol="0" anchor="b" anchorCtr="0">
            <a:noAutofit/>
          </a:bodyPr>
          <a:lstStyle>
            <a:lvl1pPr>
              <a:defRPr sz="4400">
                <a:solidFill>
                  <a:schemeClr val="tx1"/>
                </a:solidFill>
              </a:defRPr>
            </a:lvl1pPr>
          </a:lstStyle>
          <a:p>
            <a:r>
              <a:rPr lang="da-DK" dirty="0"/>
              <a:t>Titel</a:t>
            </a:r>
          </a:p>
        </p:txBody>
      </p:sp>
      <p:sp>
        <p:nvSpPr>
          <p:cNvPr id="4" name="Pladsholder til tekst 5">
            <a:extLst>
              <a:ext uri="{FF2B5EF4-FFF2-40B4-BE49-F238E27FC236}">
                <a16:creationId xmlns:a16="http://schemas.microsoft.com/office/drawing/2014/main" id="{71A13386-CBE7-A4BF-C211-5C6B40F2C049}"/>
              </a:ext>
            </a:extLst>
          </p:cNvPr>
          <p:cNvSpPr>
            <a:spLocks noGrp="1"/>
          </p:cNvSpPr>
          <p:nvPr>
            <p:ph type="body" sz="quarter" idx="10" hasCustomPrompt="1"/>
          </p:nvPr>
        </p:nvSpPr>
        <p:spPr>
          <a:xfrm>
            <a:off x="838201" y="4299263"/>
            <a:ext cx="7071804" cy="674688"/>
          </a:xfrm>
        </p:spPr>
        <p:txBody>
          <a:bodyPr/>
          <a:lstStyle>
            <a:lvl1pPr marL="0" indent="0">
              <a:buFont typeface="Arial" panose="020B0604020202020204" pitchFamily="34" charset="0"/>
              <a:buNone/>
              <a:defRPr sz="2800">
                <a:solidFill>
                  <a:schemeClr val="tx1"/>
                </a:solidFill>
              </a:defRPr>
            </a:lvl1pPr>
            <a:lvl2pPr marL="361950" indent="0">
              <a:buNone/>
              <a:defRPr>
                <a:solidFill>
                  <a:srgbClr val="8BB0C9"/>
                </a:solidFill>
              </a:defRPr>
            </a:lvl2pPr>
            <a:lvl3pPr marL="715963" indent="0">
              <a:buNone/>
              <a:defRPr>
                <a:solidFill>
                  <a:srgbClr val="8BB0C9"/>
                </a:solidFill>
              </a:defRPr>
            </a:lvl3pPr>
            <a:lvl4pPr marL="1077913" indent="0">
              <a:buNone/>
              <a:defRPr>
                <a:solidFill>
                  <a:srgbClr val="8BB0C9"/>
                </a:solidFill>
              </a:defRPr>
            </a:lvl4pPr>
            <a:lvl5pPr marL="1439863" indent="0">
              <a:buNone/>
              <a:defRPr>
                <a:solidFill>
                  <a:srgbClr val="8BB0C9"/>
                </a:solidFill>
              </a:defRPr>
            </a:lvl5pPr>
          </a:lstStyle>
          <a:p>
            <a:pPr lvl="0"/>
            <a:r>
              <a:rPr lang="da-DK" dirty="0"/>
              <a:t>Undertitel</a:t>
            </a:r>
          </a:p>
        </p:txBody>
      </p:sp>
    </p:spTree>
    <p:extLst>
      <p:ext uri="{BB962C8B-B14F-4D97-AF65-F5344CB8AC3E}">
        <p14:creationId xmlns:p14="http://schemas.microsoft.com/office/powerpoint/2010/main" val="28195063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slide">
    <p:bg>
      <p:bgPr>
        <a:solidFill>
          <a:schemeClr val="bg1"/>
        </a:solidFill>
        <a:effectLst/>
      </p:bgPr>
    </p:bg>
    <p:spTree>
      <p:nvGrpSpPr>
        <p:cNvPr id="1" name=""/>
        <p:cNvGrpSpPr/>
        <p:nvPr/>
      </p:nvGrpSpPr>
      <p:grpSpPr>
        <a:xfrm>
          <a:off x="0" y="0"/>
          <a:ext cx="0" cy="0"/>
          <a:chOff x="0" y="0"/>
          <a:chExt cx="0" cy="0"/>
        </a:xfrm>
      </p:grpSpPr>
      <p:sp>
        <p:nvSpPr>
          <p:cNvPr id="3" name="Pladsholder til titel 1">
            <a:extLst>
              <a:ext uri="{FF2B5EF4-FFF2-40B4-BE49-F238E27FC236}">
                <a16:creationId xmlns:a16="http://schemas.microsoft.com/office/drawing/2014/main" id="{04ED4410-304C-7C1F-FB45-7CBBAD5448B6}"/>
              </a:ext>
            </a:extLst>
          </p:cNvPr>
          <p:cNvSpPr>
            <a:spLocks noGrp="1"/>
          </p:cNvSpPr>
          <p:nvPr>
            <p:ph type="title" hasCustomPrompt="1"/>
          </p:nvPr>
        </p:nvSpPr>
        <p:spPr>
          <a:xfrm>
            <a:off x="838200" y="3015329"/>
            <a:ext cx="10454196" cy="963497"/>
          </a:xfrm>
          <a:prstGeom prst="rect">
            <a:avLst/>
          </a:prstGeom>
        </p:spPr>
        <p:txBody>
          <a:bodyPr vert="horz" lIns="0" tIns="0" rIns="0" bIns="0" rtlCol="0" anchor="b" anchorCtr="0">
            <a:noAutofit/>
          </a:bodyPr>
          <a:lstStyle>
            <a:lvl1pPr>
              <a:defRPr sz="4400">
                <a:solidFill>
                  <a:schemeClr val="tx1"/>
                </a:solidFill>
              </a:defRPr>
            </a:lvl1pPr>
          </a:lstStyle>
          <a:p>
            <a:r>
              <a:rPr lang="da-DK" dirty="0"/>
              <a:t>Titel</a:t>
            </a:r>
          </a:p>
        </p:txBody>
      </p:sp>
      <p:sp>
        <p:nvSpPr>
          <p:cNvPr id="4" name="Pladsholder til tekst 5">
            <a:extLst>
              <a:ext uri="{FF2B5EF4-FFF2-40B4-BE49-F238E27FC236}">
                <a16:creationId xmlns:a16="http://schemas.microsoft.com/office/drawing/2014/main" id="{71A13386-CBE7-A4BF-C211-5C6B40F2C049}"/>
              </a:ext>
            </a:extLst>
          </p:cNvPr>
          <p:cNvSpPr>
            <a:spLocks noGrp="1"/>
          </p:cNvSpPr>
          <p:nvPr>
            <p:ph type="body" sz="quarter" idx="10" hasCustomPrompt="1"/>
          </p:nvPr>
        </p:nvSpPr>
        <p:spPr>
          <a:xfrm>
            <a:off x="838201" y="4299263"/>
            <a:ext cx="10454335" cy="674688"/>
          </a:xfrm>
        </p:spPr>
        <p:txBody>
          <a:bodyPr/>
          <a:lstStyle>
            <a:lvl1pPr marL="0" indent="0">
              <a:buFont typeface="Arial" panose="020B0604020202020204" pitchFamily="34" charset="0"/>
              <a:buNone/>
              <a:defRPr sz="2800">
                <a:solidFill>
                  <a:schemeClr val="tx1"/>
                </a:solidFill>
              </a:defRPr>
            </a:lvl1pPr>
            <a:lvl2pPr marL="361950" indent="0">
              <a:buNone/>
              <a:defRPr>
                <a:solidFill>
                  <a:srgbClr val="8BB0C9"/>
                </a:solidFill>
              </a:defRPr>
            </a:lvl2pPr>
            <a:lvl3pPr marL="715963" indent="0">
              <a:buNone/>
              <a:defRPr>
                <a:solidFill>
                  <a:srgbClr val="8BB0C9"/>
                </a:solidFill>
              </a:defRPr>
            </a:lvl3pPr>
            <a:lvl4pPr marL="1077913" indent="0">
              <a:buNone/>
              <a:defRPr>
                <a:solidFill>
                  <a:srgbClr val="8BB0C9"/>
                </a:solidFill>
              </a:defRPr>
            </a:lvl4pPr>
            <a:lvl5pPr marL="1439863" indent="0">
              <a:buNone/>
              <a:defRPr>
                <a:solidFill>
                  <a:srgbClr val="8BB0C9"/>
                </a:solidFill>
              </a:defRPr>
            </a:lvl5pPr>
          </a:lstStyle>
          <a:p>
            <a:pPr lvl="0"/>
            <a:r>
              <a:rPr lang="da-DK" dirty="0"/>
              <a:t>Undertitel</a:t>
            </a:r>
          </a:p>
        </p:txBody>
      </p:sp>
    </p:spTree>
    <p:extLst>
      <p:ext uri="{BB962C8B-B14F-4D97-AF65-F5344CB8AC3E}">
        <p14:creationId xmlns:p14="http://schemas.microsoft.com/office/powerpoint/2010/main" val="15629027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elslide">
    <p:bg>
      <p:bgRef idx="1001">
        <a:schemeClr val="bg1"/>
      </p:bgRef>
    </p:bg>
    <p:spTree>
      <p:nvGrpSpPr>
        <p:cNvPr id="1" name=""/>
        <p:cNvGrpSpPr/>
        <p:nvPr/>
      </p:nvGrpSpPr>
      <p:grpSpPr>
        <a:xfrm>
          <a:off x="0" y="0"/>
          <a:ext cx="0" cy="0"/>
          <a:chOff x="0" y="0"/>
          <a:chExt cx="0" cy="0"/>
        </a:xfrm>
      </p:grpSpPr>
      <p:sp>
        <p:nvSpPr>
          <p:cNvPr id="3" name="Pladsholder til titel 1">
            <a:extLst>
              <a:ext uri="{FF2B5EF4-FFF2-40B4-BE49-F238E27FC236}">
                <a16:creationId xmlns:a16="http://schemas.microsoft.com/office/drawing/2014/main" id="{04ED4410-304C-7C1F-FB45-7CBBAD5448B6}"/>
              </a:ext>
            </a:extLst>
          </p:cNvPr>
          <p:cNvSpPr>
            <a:spLocks noGrp="1"/>
          </p:cNvSpPr>
          <p:nvPr>
            <p:ph type="title" hasCustomPrompt="1"/>
          </p:nvPr>
        </p:nvSpPr>
        <p:spPr>
          <a:xfrm>
            <a:off x="838200" y="3015329"/>
            <a:ext cx="10445318" cy="963497"/>
          </a:xfrm>
          <a:prstGeom prst="rect">
            <a:avLst/>
          </a:prstGeom>
        </p:spPr>
        <p:txBody>
          <a:bodyPr vert="horz" lIns="0" tIns="0" rIns="0" bIns="0" rtlCol="0" anchor="b" anchorCtr="0">
            <a:noAutofit/>
          </a:bodyPr>
          <a:lstStyle>
            <a:lvl1pPr>
              <a:defRPr sz="4400">
                <a:solidFill>
                  <a:schemeClr val="tx1"/>
                </a:solidFill>
              </a:defRPr>
            </a:lvl1pPr>
          </a:lstStyle>
          <a:p>
            <a:r>
              <a:rPr lang="da-DK" dirty="0"/>
              <a:t>Titel</a:t>
            </a:r>
          </a:p>
        </p:txBody>
      </p:sp>
      <p:sp>
        <p:nvSpPr>
          <p:cNvPr id="4" name="Pladsholder til tekst 5">
            <a:extLst>
              <a:ext uri="{FF2B5EF4-FFF2-40B4-BE49-F238E27FC236}">
                <a16:creationId xmlns:a16="http://schemas.microsoft.com/office/drawing/2014/main" id="{71A13386-CBE7-A4BF-C211-5C6B40F2C049}"/>
              </a:ext>
            </a:extLst>
          </p:cNvPr>
          <p:cNvSpPr>
            <a:spLocks noGrp="1"/>
          </p:cNvSpPr>
          <p:nvPr>
            <p:ph type="body" sz="quarter" idx="10" hasCustomPrompt="1"/>
          </p:nvPr>
        </p:nvSpPr>
        <p:spPr>
          <a:xfrm>
            <a:off x="838200" y="4299263"/>
            <a:ext cx="10445457" cy="674688"/>
          </a:xfrm>
        </p:spPr>
        <p:txBody>
          <a:bodyPr/>
          <a:lstStyle>
            <a:lvl1pPr marL="0" indent="0">
              <a:buFont typeface="Arial" panose="020B0604020202020204" pitchFamily="34" charset="0"/>
              <a:buNone/>
              <a:defRPr sz="2800">
                <a:solidFill>
                  <a:schemeClr val="tx1"/>
                </a:solidFill>
              </a:defRPr>
            </a:lvl1pPr>
            <a:lvl2pPr marL="361950" indent="0">
              <a:buNone/>
              <a:defRPr>
                <a:solidFill>
                  <a:srgbClr val="8BB0C9"/>
                </a:solidFill>
              </a:defRPr>
            </a:lvl2pPr>
            <a:lvl3pPr marL="715963" indent="0">
              <a:buNone/>
              <a:defRPr>
                <a:solidFill>
                  <a:srgbClr val="8BB0C9"/>
                </a:solidFill>
              </a:defRPr>
            </a:lvl3pPr>
            <a:lvl4pPr marL="1077913" indent="0">
              <a:buNone/>
              <a:defRPr>
                <a:solidFill>
                  <a:srgbClr val="8BB0C9"/>
                </a:solidFill>
              </a:defRPr>
            </a:lvl4pPr>
            <a:lvl5pPr marL="1439863" indent="0">
              <a:buNone/>
              <a:defRPr>
                <a:solidFill>
                  <a:srgbClr val="8BB0C9"/>
                </a:solidFill>
              </a:defRPr>
            </a:lvl5pPr>
          </a:lstStyle>
          <a:p>
            <a:pPr lvl="0"/>
            <a:r>
              <a:rPr lang="da-DK" dirty="0"/>
              <a:t>Undertitel</a:t>
            </a:r>
          </a:p>
        </p:txBody>
      </p:sp>
      <p:pic>
        <p:nvPicPr>
          <p:cNvPr id="2" name="Billede 1" descr="Et billede, der indeholder Font/skrifttype, Grafik, tekst, grafisk design&#10;&#10;Automatisk genereret beskrivelse">
            <a:extLst>
              <a:ext uri="{FF2B5EF4-FFF2-40B4-BE49-F238E27FC236}">
                <a16:creationId xmlns:a16="http://schemas.microsoft.com/office/drawing/2014/main" id="{FC82C79B-1DA0-647D-8619-077512301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2055" y="309952"/>
            <a:ext cx="1648925" cy="252817"/>
          </a:xfrm>
          <a:prstGeom prst="rect">
            <a:avLst/>
          </a:prstGeom>
        </p:spPr>
      </p:pic>
      <p:sp>
        <p:nvSpPr>
          <p:cNvPr id="6" name="Tekstfelt 5">
            <a:extLst>
              <a:ext uri="{FF2B5EF4-FFF2-40B4-BE49-F238E27FC236}">
                <a16:creationId xmlns:a16="http://schemas.microsoft.com/office/drawing/2014/main" id="{FA7335A0-A862-906B-E6F6-34484C53E673}"/>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solidFill>
                  <a:schemeClr val="tx1"/>
                </a:solidFill>
              </a:rPr>
              <a:t>© </a:t>
            </a:r>
            <a:r>
              <a:rPr lang="da-DK" sz="1000" dirty="0" err="1">
                <a:solidFill>
                  <a:schemeClr val="tx1"/>
                </a:solidFill>
              </a:rPr>
              <a:t>Pharmakon</a:t>
            </a:r>
            <a:endParaRPr lang="da-DK" sz="1000" dirty="0">
              <a:solidFill>
                <a:schemeClr val="tx1"/>
              </a:solidFill>
            </a:endParaRPr>
          </a:p>
        </p:txBody>
      </p:sp>
    </p:spTree>
    <p:extLst>
      <p:ext uri="{BB962C8B-B14F-4D97-AF65-F5344CB8AC3E}">
        <p14:creationId xmlns:p14="http://schemas.microsoft.com/office/powerpoint/2010/main" val="409675824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og indhold">
    <p:spTree>
      <p:nvGrpSpPr>
        <p:cNvPr id="1" name=""/>
        <p:cNvGrpSpPr/>
        <p:nvPr/>
      </p:nvGrpSpPr>
      <p:grpSpPr>
        <a:xfrm>
          <a:off x="0" y="0"/>
          <a:ext cx="0" cy="0"/>
          <a:chOff x="0" y="0"/>
          <a:chExt cx="0" cy="0"/>
        </a:xfrm>
      </p:grpSpPr>
      <p:sp>
        <p:nvSpPr>
          <p:cNvPr id="8" name="Pladsholder til tekst 2">
            <a:extLst>
              <a:ext uri="{FF2B5EF4-FFF2-40B4-BE49-F238E27FC236}">
                <a16:creationId xmlns:a16="http://schemas.microsoft.com/office/drawing/2014/main" id="{3627DE96-28FE-6ED3-FFFA-1F175AD6038F}"/>
              </a:ext>
            </a:extLst>
          </p:cNvPr>
          <p:cNvSpPr>
            <a:spLocks noGrp="1"/>
          </p:cNvSpPr>
          <p:nvPr>
            <p:ph idx="1" hasCustomPrompt="1"/>
          </p:nvPr>
        </p:nvSpPr>
        <p:spPr>
          <a:xfrm>
            <a:off x="855955" y="1792219"/>
            <a:ext cx="10805609"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1144F0A6-5269-8E96-6B85-B20440B0751B}"/>
              </a:ext>
            </a:extLst>
          </p:cNvPr>
          <p:cNvSpPr>
            <a:spLocks noGrp="1"/>
          </p:cNvSpPr>
          <p:nvPr>
            <p:ph type="title" hasCustomPrompt="1"/>
          </p:nvPr>
        </p:nvSpPr>
        <p:spPr>
          <a:xfrm>
            <a:off x="855955" y="830005"/>
            <a:ext cx="10805608"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Tree>
    <p:extLst>
      <p:ext uri="{BB962C8B-B14F-4D97-AF65-F5344CB8AC3E}">
        <p14:creationId xmlns:p14="http://schemas.microsoft.com/office/powerpoint/2010/main" val="1940617754"/>
      </p:ext>
    </p:extLst>
  </p:cSld>
  <p:clrMapOvr>
    <a:masterClrMapping/>
  </p:clrMapOvr>
  <p:extLst>
    <p:ext uri="{DCECCB84-F9BA-43D5-87BE-67443E8EF086}">
      <p15:sldGuideLst xmlns:p15="http://schemas.microsoft.com/office/powerpoint/2012/main">
        <p15:guide id="1" pos="529" userDrawn="1">
          <p15:clr>
            <a:srgbClr val="000000"/>
          </p15:clr>
        </p15:guide>
        <p15:guide id="2" orient="horz" pos="514" userDrawn="1">
          <p15:clr>
            <a:srgbClr val="000000"/>
          </p15:clr>
        </p15:guide>
        <p15:guide id="3" orient="horz" pos="1124" userDrawn="1">
          <p15:clr>
            <a:srgbClr val="00000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og indhold spalter">
    <p:spTree>
      <p:nvGrpSpPr>
        <p:cNvPr id="1" name=""/>
        <p:cNvGrpSpPr/>
        <p:nvPr/>
      </p:nvGrpSpPr>
      <p:grpSpPr>
        <a:xfrm>
          <a:off x="0" y="0"/>
          <a:ext cx="0" cy="0"/>
          <a:chOff x="0" y="0"/>
          <a:chExt cx="0" cy="0"/>
        </a:xfrm>
      </p:grpSpPr>
      <p:sp>
        <p:nvSpPr>
          <p:cNvPr id="8" name="Pladsholder til tekst 2">
            <a:extLst>
              <a:ext uri="{FF2B5EF4-FFF2-40B4-BE49-F238E27FC236}">
                <a16:creationId xmlns:a16="http://schemas.microsoft.com/office/drawing/2014/main" id="{3627DE96-28FE-6ED3-FFFA-1F175AD6038F}"/>
              </a:ext>
            </a:extLst>
          </p:cNvPr>
          <p:cNvSpPr>
            <a:spLocks noGrp="1"/>
          </p:cNvSpPr>
          <p:nvPr>
            <p:ph idx="1" hasCustomPrompt="1"/>
          </p:nvPr>
        </p:nvSpPr>
        <p:spPr>
          <a:xfrm>
            <a:off x="853698" y="1789814"/>
            <a:ext cx="5257800" cy="4503737"/>
          </a:xfrm>
          <a:prstGeom prst="rect">
            <a:avLst/>
          </a:prstGeom>
        </p:spPr>
        <p:txBody>
          <a:bodyPr vert="horz" lIns="0" tIns="0" rIns="0" bIns="0" rtlCol="0">
            <a:noAutofit/>
          </a:bodyPr>
          <a:lstStyle>
            <a:lvl1pPr marL="342900" indent="-342900">
              <a:buFont typeface="Courier New" panose="02070309020205020404" pitchFamily="49" charset="0"/>
              <a:buChar char="-"/>
              <a:defRPr sz="2400">
                <a:solidFill>
                  <a:schemeClr val="tx1"/>
                </a:solidFill>
              </a:defRPr>
            </a:lvl1pPr>
            <a:lvl2pPr marL="715963" indent="-354013">
              <a:buClr>
                <a:srgbClr val="002F4F"/>
              </a:buClr>
              <a:buFont typeface="Courier New" panose="02070309020205020404" pitchFamily="49" charset="0"/>
              <a:buChar char="-"/>
              <a:defRPr sz="2400">
                <a:solidFill>
                  <a:schemeClr val="tx1"/>
                </a:solidFill>
              </a:defRPr>
            </a:lvl2pPr>
            <a:lvl3pPr marL="1077913" indent="-361950">
              <a:buClr>
                <a:srgbClr val="002F4F"/>
              </a:buClr>
              <a:buFont typeface="Courier New" panose="02070309020205020404" pitchFamily="49" charset="0"/>
              <a:buChar char="-"/>
              <a:defRPr sz="2400">
                <a:solidFill>
                  <a:schemeClr val="tx1"/>
                </a:solidFill>
              </a:defRPr>
            </a:lvl3pPr>
            <a:lvl4pPr marL="1439863" indent="-361950">
              <a:buClr>
                <a:srgbClr val="002F4F"/>
              </a:buClr>
              <a:buFont typeface="Courier New" panose="02070309020205020404" pitchFamily="49" charset="0"/>
              <a:buChar char="-"/>
              <a:defRPr sz="2400">
                <a:solidFill>
                  <a:schemeClr val="tx1"/>
                </a:solidFill>
              </a:defRPr>
            </a:lvl4pPr>
            <a:lvl5pPr marL="1792288" indent="-352425">
              <a:buClr>
                <a:srgbClr val="002F4F"/>
              </a:buClr>
              <a:buFont typeface="Courier New" panose="02070309020205020404" pitchFamily="49" charset="0"/>
              <a:buChar char="-"/>
              <a:defRPr sz="2400">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ekst 2">
            <a:extLst>
              <a:ext uri="{FF2B5EF4-FFF2-40B4-BE49-F238E27FC236}">
                <a16:creationId xmlns:a16="http://schemas.microsoft.com/office/drawing/2014/main" id="{075D3C07-FF9F-C91E-DDA1-472F42618186}"/>
              </a:ext>
            </a:extLst>
          </p:cNvPr>
          <p:cNvSpPr>
            <a:spLocks noGrp="1"/>
          </p:cNvSpPr>
          <p:nvPr>
            <p:ph idx="10" hasCustomPrompt="1"/>
          </p:nvPr>
        </p:nvSpPr>
        <p:spPr>
          <a:xfrm>
            <a:off x="6510633" y="1789814"/>
            <a:ext cx="5257800" cy="4503737"/>
          </a:xfrm>
          <a:prstGeom prst="rect">
            <a:avLst/>
          </a:prstGeom>
        </p:spPr>
        <p:txBody>
          <a:bodyPr vert="horz" lIns="0" tIns="0" rIns="0" bIns="0" rtlCol="0">
            <a:noAutofit/>
          </a:bodyPr>
          <a:lstStyle>
            <a:lvl1pPr marL="342900" indent="-342900">
              <a:buFont typeface="Courier New" panose="02070309020205020404" pitchFamily="49" charset="0"/>
              <a:buChar char="-"/>
              <a:defRPr sz="2400">
                <a:solidFill>
                  <a:schemeClr val="tx1"/>
                </a:solidFill>
              </a:defRPr>
            </a:lvl1pPr>
            <a:lvl2pPr marL="715963" indent="-354013">
              <a:buClr>
                <a:srgbClr val="002F4F"/>
              </a:buClr>
              <a:buFont typeface="Courier New" panose="02070309020205020404" pitchFamily="49" charset="0"/>
              <a:buChar char="-"/>
              <a:tabLst/>
              <a:defRPr sz="2400">
                <a:solidFill>
                  <a:schemeClr val="tx1"/>
                </a:solidFill>
              </a:defRPr>
            </a:lvl2pPr>
            <a:lvl3pPr marL="1077913" indent="-361950">
              <a:buClr>
                <a:srgbClr val="002F4F"/>
              </a:buClr>
              <a:buFont typeface="Courier New" panose="02070309020205020404" pitchFamily="49" charset="0"/>
              <a:buChar char="-"/>
              <a:defRPr sz="2400">
                <a:solidFill>
                  <a:schemeClr val="tx1"/>
                </a:solidFill>
              </a:defRPr>
            </a:lvl3pPr>
            <a:lvl4pPr marL="1439863" indent="-361950">
              <a:buClr>
                <a:srgbClr val="002F4F"/>
              </a:buClr>
              <a:buFont typeface="Courier New" panose="02070309020205020404" pitchFamily="49" charset="0"/>
              <a:buChar char="-"/>
              <a:defRPr sz="2400">
                <a:solidFill>
                  <a:schemeClr val="tx1"/>
                </a:solidFill>
              </a:defRPr>
            </a:lvl4pPr>
            <a:lvl5pPr marL="1792288" indent="-352425">
              <a:buClr>
                <a:srgbClr val="002F4F"/>
              </a:buClr>
              <a:buFont typeface="Courier New" panose="02070309020205020404" pitchFamily="49" charset="0"/>
              <a:buChar char="-"/>
              <a:defRPr sz="2400">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titel 1">
            <a:extLst>
              <a:ext uri="{FF2B5EF4-FFF2-40B4-BE49-F238E27FC236}">
                <a16:creationId xmlns:a16="http://schemas.microsoft.com/office/drawing/2014/main" id="{0970327A-21EB-F62C-1F38-517CA0EF852E}"/>
              </a:ext>
            </a:extLst>
          </p:cNvPr>
          <p:cNvSpPr>
            <a:spLocks noGrp="1"/>
          </p:cNvSpPr>
          <p:nvPr>
            <p:ph type="title" hasCustomPrompt="1"/>
          </p:nvPr>
        </p:nvSpPr>
        <p:spPr>
          <a:xfrm>
            <a:off x="855956" y="830005"/>
            <a:ext cx="10906918" cy="498598"/>
          </a:xfrm>
          <a:prstGeom prst="rect">
            <a:avLst/>
          </a:prstGeom>
        </p:spPr>
        <p:txBody>
          <a:bodyPr vert="horz" lIns="0" tIns="0" rIns="0" bIns="0" rtlCol="0" anchor="ctr" anchorCtr="0">
            <a:spAutoFit/>
          </a:bodyPr>
          <a:lstStyle>
            <a:lvl1pPr>
              <a:defRPr>
                <a:solidFill>
                  <a:schemeClr val="tx1"/>
                </a:solidFill>
              </a:defRPr>
            </a:lvl1pPr>
          </a:lstStyle>
          <a:p>
            <a:r>
              <a:rPr lang="da-DK" dirty="0"/>
              <a:t>Titel</a:t>
            </a:r>
          </a:p>
        </p:txBody>
      </p:sp>
    </p:spTree>
    <p:extLst>
      <p:ext uri="{BB962C8B-B14F-4D97-AF65-F5344CB8AC3E}">
        <p14:creationId xmlns:p14="http://schemas.microsoft.com/office/powerpoint/2010/main" val="816537073"/>
      </p:ext>
    </p:extLst>
  </p:cSld>
  <p:clrMapOvr>
    <a:masterClrMapping/>
  </p:clrMapOvr>
  <p:extLst>
    <p:ext uri="{DCECCB84-F9BA-43D5-87BE-67443E8EF086}">
      <p15:sldGuideLst xmlns:p15="http://schemas.microsoft.com/office/powerpoint/2012/main">
        <p15:guide id="1" pos="4094" userDrawn="1">
          <p15:clr>
            <a:srgbClr val="000000"/>
          </p15:clr>
        </p15:guide>
        <p15:guide id="2" pos="529" userDrawn="1">
          <p15:clr>
            <a:srgbClr val="000000"/>
          </p15:clr>
        </p15:guide>
        <p15:guide id="3" orient="horz" pos="514" userDrawn="1">
          <p15:clr>
            <a:srgbClr val="000000"/>
          </p15:clr>
        </p15:guide>
        <p15:guide id="4" orient="horz" pos="1124" userDrawn="1">
          <p15:clr>
            <a:srgbClr val="00000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billede og indhold">
    <p:spTree>
      <p:nvGrpSpPr>
        <p:cNvPr id="1" name=""/>
        <p:cNvGrpSpPr/>
        <p:nvPr/>
      </p:nvGrpSpPr>
      <p:grpSpPr>
        <a:xfrm>
          <a:off x="0" y="0"/>
          <a:ext cx="0" cy="0"/>
          <a:chOff x="0" y="0"/>
          <a:chExt cx="0" cy="0"/>
        </a:xfrm>
      </p:grpSpPr>
      <p:sp>
        <p:nvSpPr>
          <p:cNvPr id="10" name="Pladsholder til tekst 2">
            <a:extLst>
              <a:ext uri="{FF2B5EF4-FFF2-40B4-BE49-F238E27FC236}">
                <a16:creationId xmlns:a16="http://schemas.microsoft.com/office/drawing/2014/main" id="{FDADA84B-92CF-0C73-251C-A4F084F92872}"/>
              </a:ext>
            </a:extLst>
          </p:cNvPr>
          <p:cNvSpPr>
            <a:spLocks noGrp="1"/>
          </p:cNvSpPr>
          <p:nvPr>
            <p:ph idx="1" hasCustomPrompt="1"/>
          </p:nvPr>
        </p:nvSpPr>
        <p:spPr>
          <a:xfrm>
            <a:off x="5554016" y="1790994"/>
            <a:ext cx="6116426"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CA2BC297-7B21-6D97-740B-B0C240B5D679}"/>
              </a:ext>
            </a:extLst>
          </p:cNvPr>
          <p:cNvSpPr>
            <a:spLocks noGrp="1"/>
          </p:cNvSpPr>
          <p:nvPr>
            <p:ph type="title" hasCustomPrompt="1"/>
          </p:nvPr>
        </p:nvSpPr>
        <p:spPr>
          <a:xfrm>
            <a:off x="5559542" y="830005"/>
            <a:ext cx="6136904"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
        <p:nvSpPr>
          <p:cNvPr id="4" name="Pladsholder til billede 6">
            <a:extLst>
              <a:ext uri="{FF2B5EF4-FFF2-40B4-BE49-F238E27FC236}">
                <a16:creationId xmlns:a16="http://schemas.microsoft.com/office/drawing/2014/main" id="{DFF22A07-AFD1-53C5-7A29-F17C6DC79BEF}"/>
              </a:ext>
            </a:extLst>
          </p:cNvPr>
          <p:cNvSpPr>
            <a:spLocks noGrp="1"/>
          </p:cNvSpPr>
          <p:nvPr>
            <p:ph type="pic" sz="quarter" idx="10" hasCustomPrompt="1"/>
          </p:nvPr>
        </p:nvSpPr>
        <p:spPr>
          <a:xfrm>
            <a:off x="201" y="-4541"/>
            <a:ext cx="5030176" cy="6869932"/>
          </a:xfrm>
          <a:custGeom>
            <a:avLst/>
            <a:gdLst>
              <a:gd name="connsiteX0" fmla="*/ 0 w 6096000"/>
              <a:gd name="connsiteY0" fmla="*/ 0 h 6858000"/>
              <a:gd name="connsiteX1" fmla="*/ 3048000 w 6096000"/>
              <a:gd name="connsiteY1" fmla="*/ 0 h 6858000"/>
              <a:gd name="connsiteX2" fmla="*/ 6096000 w 6096000"/>
              <a:gd name="connsiteY2" fmla="*/ 3429000 h 6858000"/>
              <a:gd name="connsiteX3" fmla="*/ 3048000 w 6096000"/>
              <a:gd name="connsiteY3" fmla="*/ 6858000 h 6858000"/>
              <a:gd name="connsiteX4" fmla="*/ 0 w 6096000"/>
              <a:gd name="connsiteY4" fmla="*/ 6858000 h 6858000"/>
              <a:gd name="connsiteX5" fmla="*/ 0 w 6096000"/>
              <a:gd name="connsiteY5" fmla="*/ 0 h 6858000"/>
              <a:gd name="connsiteX0" fmla="*/ 1398494 w 6096000"/>
              <a:gd name="connsiteY0" fmla="*/ 0 h 6858000"/>
              <a:gd name="connsiteX1" fmla="*/ 3048000 w 6096000"/>
              <a:gd name="connsiteY1" fmla="*/ 0 h 6858000"/>
              <a:gd name="connsiteX2" fmla="*/ 6096000 w 6096000"/>
              <a:gd name="connsiteY2" fmla="*/ 3429000 h 6858000"/>
              <a:gd name="connsiteX3" fmla="*/ 3048000 w 6096000"/>
              <a:gd name="connsiteY3" fmla="*/ 6858000 h 6858000"/>
              <a:gd name="connsiteX4" fmla="*/ 0 w 6096000"/>
              <a:gd name="connsiteY4" fmla="*/ 6858000 h 6858000"/>
              <a:gd name="connsiteX5" fmla="*/ 1398494 w 6096000"/>
              <a:gd name="connsiteY5" fmla="*/ 0 h 6858000"/>
              <a:gd name="connsiteX0" fmla="*/ 1065007 w 6096000"/>
              <a:gd name="connsiteY0" fmla="*/ 0 h 6858000"/>
              <a:gd name="connsiteX1" fmla="*/ 3048000 w 6096000"/>
              <a:gd name="connsiteY1" fmla="*/ 0 h 6858000"/>
              <a:gd name="connsiteX2" fmla="*/ 6096000 w 6096000"/>
              <a:gd name="connsiteY2" fmla="*/ 3429000 h 6858000"/>
              <a:gd name="connsiteX3" fmla="*/ 3048000 w 6096000"/>
              <a:gd name="connsiteY3" fmla="*/ 6858000 h 6858000"/>
              <a:gd name="connsiteX4" fmla="*/ 0 w 6096000"/>
              <a:gd name="connsiteY4" fmla="*/ 6858000 h 6858000"/>
              <a:gd name="connsiteX5" fmla="*/ 1065007 w 6096000"/>
              <a:gd name="connsiteY5" fmla="*/ 0 h 6858000"/>
              <a:gd name="connsiteX0" fmla="*/ 96819 w 5127812"/>
              <a:gd name="connsiteY0" fmla="*/ 0 h 6868758"/>
              <a:gd name="connsiteX1" fmla="*/ 2079812 w 5127812"/>
              <a:gd name="connsiteY1" fmla="*/ 0 h 6868758"/>
              <a:gd name="connsiteX2" fmla="*/ 5127812 w 5127812"/>
              <a:gd name="connsiteY2" fmla="*/ 3429000 h 6868758"/>
              <a:gd name="connsiteX3" fmla="*/ 2079812 w 5127812"/>
              <a:gd name="connsiteY3" fmla="*/ 6858000 h 6868758"/>
              <a:gd name="connsiteX4" fmla="*/ 0 w 5127812"/>
              <a:gd name="connsiteY4" fmla="*/ 6868758 h 6868758"/>
              <a:gd name="connsiteX5" fmla="*/ 96819 w 5127812"/>
              <a:gd name="connsiteY5" fmla="*/ 0 h 6868758"/>
              <a:gd name="connsiteX0" fmla="*/ 85389 w 5116382"/>
              <a:gd name="connsiteY0" fmla="*/ 0 h 6868758"/>
              <a:gd name="connsiteX1" fmla="*/ 2068382 w 5116382"/>
              <a:gd name="connsiteY1" fmla="*/ 0 h 6868758"/>
              <a:gd name="connsiteX2" fmla="*/ 5116382 w 5116382"/>
              <a:gd name="connsiteY2" fmla="*/ 3429000 h 6868758"/>
              <a:gd name="connsiteX3" fmla="*/ 2068382 w 5116382"/>
              <a:gd name="connsiteY3" fmla="*/ 6858000 h 6868758"/>
              <a:gd name="connsiteX4" fmla="*/ 0 w 5116382"/>
              <a:gd name="connsiteY4" fmla="*/ 6868758 h 6868758"/>
              <a:gd name="connsiteX5" fmla="*/ 85389 w 5116382"/>
              <a:gd name="connsiteY5" fmla="*/ 0 h 6868758"/>
              <a:gd name="connsiteX0" fmla="*/ 329229 w 5116382"/>
              <a:gd name="connsiteY0" fmla="*/ 0 h 6868758"/>
              <a:gd name="connsiteX1" fmla="*/ 2068382 w 5116382"/>
              <a:gd name="connsiteY1" fmla="*/ 0 h 6868758"/>
              <a:gd name="connsiteX2" fmla="*/ 5116382 w 5116382"/>
              <a:gd name="connsiteY2" fmla="*/ 3429000 h 6868758"/>
              <a:gd name="connsiteX3" fmla="*/ 2068382 w 5116382"/>
              <a:gd name="connsiteY3" fmla="*/ 6858000 h 6868758"/>
              <a:gd name="connsiteX4" fmla="*/ 0 w 5116382"/>
              <a:gd name="connsiteY4" fmla="*/ 6868758 h 6868758"/>
              <a:gd name="connsiteX5" fmla="*/ 329229 w 5116382"/>
              <a:gd name="connsiteY5" fmla="*/ 0 h 6868758"/>
              <a:gd name="connsiteX0" fmla="*/ 93009 w 5116382"/>
              <a:gd name="connsiteY0" fmla="*/ 0 h 6876378"/>
              <a:gd name="connsiteX1" fmla="*/ 2068382 w 5116382"/>
              <a:gd name="connsiteY1" fmla="*/ 7620 h 6876378"/>
              <a:gd name="connsiteX2" fmla="*/ 5116382 w 5116382"/>
              <a:gd name="connsiteY2" fmla="*/ 3436620 h 6876378"/>
              <a:gd name="connsiteX3" fmla="*/ 2068382 w 5116382"/>
              <a:gd name="connsiteY3" fmla="*/ 6865620 h 6876378"/>
              <a:gd name="connsiteX4" fmla="*/ 0 w 5116382"/>
              <a:gd name="connsiteY4" fmla="*/ 6876378 h 6876378"/>
              <a:gd name="connsiteX5" fmla="*/ 93009 w 5116382"/>
              <a:gd name="connsiteY5" fmla="*/ 0 h 6876378"/>
              <a:gd name="connsiteX0" fmla="*/ 86851 w 5116382"/>
              <a:gd name="connsiteY0" fmla="*/ 0 h 6873299"/>
              <a:gd name="connsiteX1" fmla="*/ 2068382 w 5116382"/>
              <a:gd name="connsiteY1" fmla="*/ 4541 h 6873299"/>
              <a:gd name="connsiteX2" fmla="*/ 5116382 w 5116382"/>
              <a:gd name="connsiteY2" fmla="*/ 3433541 h 6873299"/>
              <a:gd name="connsiteX3" fmla="*/ 2068382 w 5116382"/>
              <a:gd name="connsiteY3" fmla="*/ 6862541 h 6873299"/>
              <a:gd name="connsiteX4" fmla="*/ 0 w 5116382"/>
              <a:gd name="connsiteY4" fmla="*/ 6873299 h 6873299"/>
              <a:gd name="connsiteX5" fmla="*/ 86851 w 5116382"/>
              <a:gd name="connsiteY5" fmla="*/ 0 h 6873299"/>
              <a:gd name="connsiteX0" fmla="*/ 68378 w 5097909"/>
              <a:gd name="connsiteY0" fmla="*/ 0 h 6873299"/>
              <a:gd name="connsiteX1" fmla="*/ 2049909 w 5097909"/>
              <a:gd name="connsiteY1" fmla="*/ 4541 h 6873299"/>
              <a:gd name="connsiteX2" fmla="*/ 5097909 w 5097909"/>
              <a:gd name="connsiteY2" fmla="*/ 3433541 h 6873299"/>
              <a:gd name="connsiteX3" fmla="*/ 2049909 w 5097909"/>
              <a:gd name="connsiteY3" fmla="*/ 6862541 h 6873299"/>
              <a:gd name="connsiteX4" fmla="*/ 0 w 5097909"/>
              <a:gd name="connsiteY4" fmla="*/ 6873299 h 6873299"/>
              <a:gd name="connsiteX5" fmla="*/ 68378 w 5097909"/>
              <a:gd name="connsiteY5" fmla="*/ 0 h 6873299"/>
              <a:gd name="connsiteX0" fmla="*/ 0 w 5029531"/>
              <a:gd name="connsiteY0" fmla="*/ 0 h 6873299"/>
              <a:gd name="connsiteX1" fmla="*/ 1981531 w 5029531"/>
              <a:gd name="connsiteY1" fmla="*/ 4541 h 6873299"/>
              <a:gd name="connsiteX2" fmla="*/ 5029531 w 5029531"/>
              <a:gd name="connsiteY2" fmla="*/ 3433541 h 6873299"/>
              <a:gd name="connsiteX3" fmla="*/ 1981531 w 5029531"/>
              <a:gd name="connsiteY3" fmla="*/ 6862541 h 6873299"/>
              <a:gd name="connsiteX4" fmla="*/ 48616 w 5029531"/>
              <a:gd name="connsiteY4" fmla="*/ 6873299 h 6873299"/>
              <a:gd name="connsiteX5" fmla="*/ 0 w 5029531"/>
              <a:gd name="connsiteY5" fmla="*/ 0 h 6873299"/>
              <a:gd name="connsiteX0" fmla="*/ 645 w 5030176"/>
              <a:gd name="connsiteY0" fmla="*/ 0 h 6879457"/>
              <a:gd name="connsiteX1" fmla="*/ 1982176 w 5030176"/>
              <a:gd name="connsiteY1" fmla="*/ 4541 h 6879457"/>
              <a:gd name="connsiteX2" fmla="*/ 5030176 w 5030176"/>
              <a:gd name="connsiteY2" fmla="*/ 3433541 h 6879457"/>
              <a:gd name="connsiteX3" fmla="*/ 1982176 w 5030176"/>
              <a:gd name="connsiteY3" fmla="*/ 6862541 h 6879457"/>
              <a:gd name="connsiteX4" fmla="*/ 0 w 5030176"/>
              <a:gd name="connsiteY4" fmla="*/ 6879457 h 6879457"/>
              <a:gd name="connsiteX5" fmla="*/ 645 w 5030176"/>
              <a:gd name="connsiteY5" fmla="*/ 0 h 6879457"/>
              <a:gd name="connsiteX0" fmla="*/ 0 w 5029531"/>
              <a:gd name="connsiteY0" fmla="*/ 0 h 6869932"/>
              <a:gd name="connsiteX1" fmla="*/ 1981531 w 5029531"/>
              <a:gd name="connsiteY1" fmla="*/ 4541 h 6869932"/>
              <a:gd name="connsiteX2" fmla="*/ 5029531 w 5029531"/>
              <a:gd name="connsiteY2" fmla="*/ 3433541 h 6869932"/>
              <a:gd name="connsiteX3" fmla="*/ 1981531 w 5029531"/>
              <a:gd name="connsiteY3" fmla="*/ 6862541 h 6869932"/>
              <a:gd name="connsiteX4" fmla="*/ 18405 w 5029531"/>
              <a:gd name="connsiteY4" fmla="*/ 6869932 h 6869932"/>
              <a:gd name="connsiteX5" fmla="*/ 0 w 5029531"/>
              <a:gd name="connsiteY5" fmla="*/ 0 h 6869932"/>
              <a:gd name="connsiteX0" fmla="*/ 0 w 5029531"/>
              <a:gd name="connsiteY0" fmla="*/ 0 h 6869932"/>
              <a:gd name="connsiteX1" fmla="*/ 1981531 w 5029531"/>
              <a:gd name="connsiteY1" fmla="*/ 4541 h 6869932"/>
              <a:gd name="connsiteX2" fmla="*/ 5029531 w 5029531"/>
              <a:gd name="connsiteY2" fmla="*/ 3433541 h 6869932"/>
              <a:gd name="connsiteX3" fmla="*/ 1981531 w 5029531"/>
              <a:gd name="connsiteY3" fmla="*/ 6862541 h 6869932"/>
              <a:gd name="connsiteX4" fmla="*/ 8880 w 5029531"/>
              <a:gd name="connsiteY4" fmla="*/ 6869932 h 6869932"/>
              <a:gd name="connsiteX5" fmla="*/ 0 w 5029531"/>
              <a:gd name="connsiteY5" fmla="*/ 0 h 6869932"/>
              <a:gd name="connsiteX0" fmla="*/ 645 w 5030176"/>
              <a:gd name="connsiteY0" fmla="*/ 0 h 6869932"/>
              <a:gd name="connsiteX1" fmla="*/ 1982176 w 5030176"/>
              <a:gd name="connsiteY1" fmla="*/ 4541 h 6869932"/>
              <a:gd name="connsiteX2" fmla="*/ 5030176 w 5030176"/>
              <a:gd name="connsiteY2" fmla="*/ 3433541 h 6869932"/>
              <a:gd name="connsiteX3" fmla="*/ 1982176 w 5030176"/>
              <a:gd name="connsiteY3" fmla="*/ 6862541 h 6869932"/>
              <a:gd name="connsiteX4" fmla="*/ 0 w 5030176"/>
              <a:gd name="connsiteY4" fmla="*/ 6869932 h 6869932"/>
              <a:gd name="connsiteX5" fmla="*/ 645 w 5030176"/>
              <a:gd name="connsiteY5" fmla="*/ 0 h 686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0176" h="6869932">
                <a:moveTo>
                  <a:pt x="645" y="0"/>
                </a:moveTo>
                <a:lnTo>
                  <a:pt x="1982176" y="4541"/>
                </a:lnTo>
                <a:cubicBezTo>
                  <a:pt x="3665540" y="4541"/>
                  <a:pt x="5030176" y="1539757"/>
                  <a:pt x="5030176" y="3433541"/>
                </a:cubicBezTo>
                <a:cubicBezTo>
                  <a:pt x="5030176" y="5327325"/>
                  <a:pt x="3665540" y="6862541"/>
                  <a:pt x="1982176" y="6862541"/>
                </a:cubicBezTo>
                <a:lnTo>
                  <a:pt x="0" y="6869932"/>
                </a:lnTo>
                <a:lnTo>
                  <a:pt x="645" y="0"/>
                </a:lnTo>
                <a:close/>
              </a:path>
            </a:pathLst>
          </a:custGeom>
          <a:solidFill>
            <a:schemeClr val="bg1"/>
          </a:solidFill>
        </p:spPr>
        <p:txBody>
          <a:bodyPr/>
          <a:lstStyle>
            <a:lvl1pPr marL="0" indent="0">
              <a:buNone/>
              <a:defRPr>
                <a:solidFill>
                  <a:schemeClr val="tx1"/>
                </a:solidFill>
              </a:defRPr>
            </a:lvl1pPr>
          </a:lstStyle>
          <a:p>
            <a:r>
              <a:rPr lang="da-DK" dirty="0"/>
              <a:t>Billede</a:t>
            </a:r>
          </a:p>
        </p:txBody>
      </p:sp>
      <p:sp>
        <p:nvSpPr>
          <p:cNvPr id="3" name="Tekstfelt 2">
            <a:extLst>
              <a:ext uri="{FF2B5EF4-FFF2-40B4-BE49-F238E27FC236}">
                <a16:creationId xmlns:a16="http://schemas.microsoft.com/office/drawing/2014/main" id="{5854E6E2-392A-F7A9-F517-8734C966A2D4}"/>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t>© </a:t>
            </a:r>
            <a:r>
              <a:rPr lang="da-DK" sz="1000" dirty="0" err="1"/>
              <a:t>Pharmakon</a:t>
            </a:r>
            <a:endParaRPr lang="da-DK" sz="1000" dirty="0"/>
          </a:p>
        </p:txBody>
      </p:sp>
    </p:spTree>
    <p:extLst>
      <p:ext uri="{BB962C8B-B14F-4D97-AF65-F5344CB8AC3E}">
        <p14:creationId xmlns:p14="http://schemas.microsoft.com/office/powerpoint/2010/main" val="4235652566"/>
      </p:ext>
    </p:extLst>
  </p:cSld>
  <p:clrMapOvr>
    <a:masterClrMapping/>
  </p:clrMapOvr>
  <p:extLst>
    <p:ext uri="{DCECCB84-F9BA-43D5-87BE-67443E8EF086}">
      <p15:sldGuideLst xmlns:p15="http://schemas.microsoft.com/office/powerpoint/2012/main">
        <p15:guide id="1" orient="horz" pos="514" userDrawn="1">
          <p15:clr>
            <a:srgbClr val="000000"/>
          </p15:clr>
        </p15:guide>
        <p15:guide id="2" pos="3168" userDrawn="1">
          <p15:clr>
            <a:srgbClr val="F26B43"/>
          </p15:clr>
        </p15:guide>
        <p15:guide id="3" pos="3493" userDrawn="1">
          <p15:clr>
            <a:srgbClr val="000000"/>
          </p15:clr>
        </p15:guide>
        <p15:guide id="5" orient="horz" pos="1124" userDrawn="1">
          <p15:clr>
            <a:srgbClr val="00000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billede og indhold">
    <p:spTree>
      <p:nvGrpSpPr>
        <p:cNvPr id="1" name=""/>
        <p:cNvGrpSpPr/>
        <p:nvPr/>
      </p:nvGrpSpPr>
      <p:grpSpPr>
        <a:xfrm>
          <a:off x="0" y="0"/>
          <a:ext cx="0" cy="0"/>
          <a:chOff x="0" y="0"/>
          <a:chExt cx="0" cy="0"/>
        </a:xfrm>
      </p:grpSpPr>
      <p:sp>
        <p:nvSpPr>
          <p:cNvPr id="10" name="Pladsholder til tekst 2">
            <a:extLst>
              <a:ext uri="{FF2B5EF4-FFF2-40B4-BE49-F238E27FC236}">
                <a16:creationId xmlns:a16="http://schemas.microsoft.com/office/drawing/2014/main" id="{FDADA84B-92CF-0C73-251C-A4F084F92872}"/>
              </a:ext>
            </a:extLst>
          </p:cNvPr>
          <p:cNvSpPr>
            <a:spLocks noGrp="1"/>
          </p:cNvSpPr>
          <p:nvPr>
            <p:ph idx="1" hasCustomPrompt="1"/>
          </p:nvPr>
        </p:nvSpPr>
        <p:spPr>
          <a:xfrm>
            <a:off x="848937" y="1790994"/>
            <a:ext cx="5757298" cy="4503737"/>
          </a:xfrm>
          <a:prstGeom prst="rect">
            <a:avLst/>
          </a:prstGeom>
        </p:spPr>
        <p:txBody>
          <a:bodyPr vert="horz" lIns="0" tIns="0" rIns="0" bIns="0" rtlCol="0">
            <a:noAutofit/>
          </a:bodyPr>
          <a:lstStyle>
            <a:lvl1pPr marL="342900" indent="-342900">
              <a:buClr>
                <a:schemeClr val="tx1"/>
              </a:buClr>
              <a:buFont typeface="Courier New" panose="02070309020205020404" pitchFamily="49" charset="0"/>
              <a:buChar char="-"/>
              <a:defRPr>
                <a:solidFill>
                  <a:schemeClr val="tx1"/>
                </a:solidFill>
              </a:defRPr>
            </a:lvl1pPr>
            <a:lvl2pPr marL="715963" indent="-354013">
              <a:buClr>
                <a:schemeClr val="tx1"/>
              </a:buClr>
              <a:buFont typeface="Courier New" panose="02070309020205020404" pitchFamily="49" charset="0"/>
              <a:buChar char="-"/>
              <a:defRPr>
                <a:solidFill>
                  <a:schemeClr val="tx1"/>
                </a:solidFill>
              </a:defRPr>
            </a:lvl2pPr>
            <a:lvl3pPr marL="1077913" indent="-361950">
              <a:buClr>
                <a:schemeClr val="tx1"/>
              </a:buClr>
              <a:buFont typeface="Courier New" panose="02070309020205020404" pitchFamily="49" charset="0"/>
              <a:buChar char="-"/>
              <a:defRPr>
                <a:solidFill>
                  <a:schemeClr val="tx1"/>
                </a:solidFill>
              </a:defRPr>
            </a:lvl3pPr>
            <a:lvl4pPr marL="1439863" indent="-361950">
              <a:buClr>
                <a:schemeClr val="tx1"/>
              </a:buClr>
              <a:buFont typeface="Courier New" panose="02070309020205020404" pitchFamily="49" charset="0"/>
              <a:buChar char="-"/>
              <a:defRPr>
                <a:solidFill>
                  <a:schemeClr val="tx1"/>
                </a:solidFill>
              </a:defRPr>
            </a:lvl4pPr>
            <a:lvl5pPr marL="1792288" indent="-352425">
              <a:buClr>
                <a:schemeClr val="tx1"/>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titel 1">
            <a:extLst>
              <a:ext uri="{FF2B5EF4-FFF2-40B4-BE49-F238E27FC236}">
                <a16:creationId xmlns:a16="http://schemas.microsoft.com/office/drawing/2014/main" id="{E5689A86-DD9B-0576-222A-5ACEA6BA306F}"/>
              </a:ext>
            </a:extLst>
          </p:cNvPr>
          <p:cNvSpPr>
            <a:spLocks noGrp="1"/>
          </p:cNvSpPr>
          <p:nvPr>
            <p:ph type="title" hasCustomPrompt="1"/>
          </p:nvPr>
        </p:nvSpPr>
        <p:spPr>
          <a:xfrm>
            <a:off x="855286" y="830005"/>
            <a:ext cx="6299395"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
        <p:nvSpPr>
          <p:cNvPr id="25" name="Pladsholder til billede 20">
            <a:extLst>
              <a:ext uri="{FF2B5EF4-FFF2-40B4-BE49-F238E27FC236}">
                <a16:creationId xmlns:a16="http://schemas.microsoft.com/office/drawing/2014/main" id="{0B2484A4-2B5A-23D5-D09A-51BA51D71478}"/>
              </a:ext>
            </a:extLst>
          </p:cNvPr>
          <p:cNvSpPr>
            <a:spLocks noGrp="1"/>
          </p:cNvSpPr>
          <p:nvPr>
            <p:ph type="pic" sz="quarter" idx="12" hasCustomPrompt="1"/>
          </p:nvPr>
        </p:nvSpPr>
        <p:spPr>
          <a:xfrm>
            <a:off x="7154681" y="-2826"/>
            <a:ext cx="5031319" cy="6868223"/>
          </a:xfrm>
          <a:custGeom>
            <a:avLst/>
            <a:gdLst>
              <a:gd name="connsiteX0" fmla="*/ 0 w 6108700"/>
              <a:gd name="connsiteY0" fmla="*/ 0 h 6858000"/>
              <a:gd name="connsiteX1" fmla="*/ 3054350 w 6108700"/>
              <a:gd name="connsiteY1" fmla="*/ 0 h 6858000"/>
              <a:gd name="connsiteX2" fmla="*/ 6108700 w 6108700"/>
              <a:gd name="connsiteY2" fmla="*/ 3429000 h 6858000"/>
              <a:gd name="connsiteX3" fmla="*/ 3054350 w 6108700"/>
              <a:gd name="connsiteY3" fmla="*/ 6858000 h 6858000"/>
              <a:gd name="connsiteX4" fmla="*/ 0 w 6108700"/>
              <a:gd name="connsiteY4" fmla="*/ 6858000 h 6858000"/>
              <a:gd name="connsiteX5" fmla="*/ 0 w 6108700"/>
              <a:gd name="connsiteY5" fmla="*/ 0 h 6858000"/>
              <a:gd name="connsiteX0" fmla="*/ 3053373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53373 w 9406426"/>
              <a:gd name="connsiteY5" fmla="*/ 0 h 6858000"/>
              <a:gd name="connsiteX0" fmla="*/ 3067661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67661 w 9406426"/>
              <a:gd name="connsiteY5" fmla="*/ 0 h 6858000"/>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53373 w 9162073"/>
              <a:gd name="connsiteY4" fmla="*/ 6858000 h 6869017"/>
              <a:gd name="connsiteX5" fmla="*/ 3067661 w 9162073"/>
              <a:gd name="connsiteY5" fmla="*/ 0 h 6869017"/>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64570 w 9162073"/>
              <a:gd name="connsiteY4" fmla="*/ 6858000 h 6869017"/>
              <a:gd name="connsiteX5" fmla="*/ 3067661 w 9162073"/>
              <a:gd name="connsiteY5" fmla="*/ 0 h 6869017"/>
              <a:gd name="connsiteX0" fmla="*/ 6097588 w 6097588"/>
              <a:gd name="connsiteY0" fmla="*/ 0 h 6869017"/>
              <a:gd name="connsiteX1" fmla="*/ 3029927 w 6097588"/>
              <a:gd name="connsiteY1" fmla="*/ 11723 h 6869017"/>
              <a:gd name="connsiteX2" fmla="*/ 0 w 6097588"/>
              <a:gd name="connsiteY2" fmla="*/ 3513667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097588 w 6097588"/>
              <a:gd name="connsiteY0" fmla="*/ 0 h 6869017"/>
              <a:gd name="connsiteX1" fmla="*/ 3029927 w 6097588"/>
              <a:gd name="connsiteY1" fmla="*/ 11723 h 6869017"/>
              <a:gd name="connsiteX2" fmla="*/ 0 w 6097588"/>
              <a:gd name="connsiteY2" fmla="*/ 3442833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117223 w 6117223"/>
              <a:gd name="connsiteY0" fmla="*/ 0 h 6869017"/>
              <a:gd name="connsiteX1" fmla="*/ 3049562 w 6117223"/>
              <a:gd name="connsiteY1" fmla="*/ 11723 h 6869017"/>
              <a:gd name="connsiteX2" fmla="*/ 0 w 6117223"/>
              <a:gd name="connsiteY2" fmla="*/ 3434419 h 6869017"/>
              <a:gd name="connsiteX3" fmla="*/ 3053940 w 6117223"/>
              <a:gd name="connsiteY3" fmla="*/ 6869017 h 6869017"/>
              <a:gd name="connsiteX4" fmla="*/ 6114132 w 6117223"/>
              <a:gd name="connsiteY4" fmla="*/ 6858000 h 6869017"/>
              <a:gd name="connsiteX5" fmla="*/ 6117223 w 6117223"/>
              <a:gd name="connsiteY5" fmla="*/ 0 h 6869017"/>
              <a:gd name="connsiteX0" fmla="*/ 6095793 w 6095793"/>
              <a:gd name="connsiteY0" fmla="*/ 0 h 6869017"/>
              <a:gd name="connsiteX1" fmla="*/ 3028132 w 6095793"/>
              <a:gd name="connsiteY1" fmla="*/ 11723 h 6869017"/>
              <a:gd name="connsiteX2" fmla="*/ 1 w 6095793"/>
              <a:gd name="connsiteY2" fmla="*/ 3441562 h 6869017"/>
              <a:gd name="connsiteX3" fmla="*/ 3032510 w 6095793"/>
              <a:gd name="connsiteY3" fmla="*/ 6869017 h 6869017"/>
              <a:gd name="connsiteX4" fmla="*/ 6092702 w 6095793"/>
              <a:gd name="connsiteY4" fmla="*/ 6858000 h 6869017"/>
              <a:gd name="connsiteX5" fmla="*/ 6095793 w 6095793"/>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17"/>
              <a:gd name="connsiteX1" fmla="*/ 3042660 w 6110321"/>
              <a:gd name="connsiteY1" fmla="*/ 11723 h 6869017"/>
              <a:gd name="connsiteX2" fmla="*/ 242 w 6110321"/>
              <a:gd name="connsiteY2" fmla="*/ 3436799 h 6869017"/>
              <a:gd name="connsiteX3" fmla="*/ 3137190 w 6110321"/>
              <a:gd name="connsiteY3" fmla="*/ 6869017 h 6869017"/>
              <a:gd name="connsiteX4" fmla="*/ 6107230 w 6110321"/>
              <a:gd name="connsiteY4" fmla="*/ 6858000 h 6869017"/>
              <a:gd name="connsiteX5" fmla="*/ 6110321 w 6110321"/>
              <a:gd name="connsiteY5" fmla="*/ 0 h 6869017"/>
              <a:gd name="connsiteX0" fmla="*/ 6110165 w 6110165"/>
              <a:gd name="connsiteY0" fmla="*/ 2078 h 6871095"/>
              <a:gd name="connsiteX1" fmla="*/ 3080035 w 6110165"/>
              <a:gd name="connsiteY1" fmla="*/ 153 h 6871095"/>
              <a:gd name="connsiteX2" fmla="*/ 86 w 6110165"/>
              <a:gd name="connsiteY2" fmla="*/ 3438877 h 6871095"/>
              <a:gd name="connsiteX3" fmla="*/ 3137034 w 6110165"/>
              <a:gd name="connsiteY3" fmla="*/ 6871095 h 6871095"/>
              <a:gd name="connsiteX4" fmla="*/ 6107074 w 6110165"/>
              <a:gd name="connsiteY4" fmla="*/ 6860078 h 6871095"/>
              <a:gd name="connsiteX5" fmla="*/ 6110165 w 6110165"/>
              <a:gd name="connsiteY5" fmla="*/ 2078 h 6871095"/>
              <a:gd name="connsiteX0" fmla="*/ 6110162 w 6110162"/>
              <a:gd name="connsiteY0" fmla="*/ 1938 h 6870955"/>
              <a:gd name="connsiteX1" fmla="*/ 3080032 w 6110162"/>
              <a:gd name="connsiteY1" fmla="*/ 13 h 6870955"/>
              <a:gd name="connsiteX2" fmla="*/ 83 w 6110162"/>
              <a:gd name="connsiteY2" fmla="*/ 3438737 h 6870955"/>
              <a:gd name="connsiteX3" fmla="*/ 3137031 w 6110162"/>
              <a:gd name="connsiteY3" fmla="*/ 6870955 h 6870955"/>
              <a:gd name="connsiteX4" fmla="*/ 6107071 w 6110162"/>
              <a:gd name="connsiteY4" fmla="*/ 6859938 h 6870955"/>
              <a:gd name="connsiteX5" fmla="*/ 6110162 w 6110162"/>
              <a:gd name="connsiteY5" fmla="*/ 1938 h 6870955"/>
              <a:gd name="connsiteX0" fmla="*/ 6110170 w 6110170"/>
              <a:gd name="connsiteY0" fmla="*/ 1938 h 6870955"/>
              <a:gd name="connsiteX1" fmla="*/ 3080040 w 6110170"/>
              <a:gd name="connsiteY1" fmla="*/ 13 h 6870955"/>
              <a:gd name="connsiteX2" fmla="*/ 91 w 6110170"/>
              <a:gd name="connsiteY2" fmla="*/ 3438737 h 6870955"/>
              <a:gd name="connsiteX3" fmla="*/ 3137039 w 6110170"/>
              <a:gd name="connsiteY3" fmla="*/ 6870955 h 6870955"/>
              <a:gd name="connsiteX4" fmla="*/ 6107079 w 6110170"/>
              <a:gd name="connsiteY4" fmla="*/ 6859938 h 6870955"/>
              <a:gd name="connsiteX5" fmla="*/ 6110170 w 6110170"/>
              <a:gd name="connsiteY5" fmla="*/ 1938 h 6870955"/>
              <a:gd name="connsiteX0" fmla="*/ 6110161 w 6110161"/>
              <a:gd name="connsiteY0" fmla="*/ 1925 h 6870942"/>
              <a:gd name="connsiteX1" fmla="*/ 3080031 w 6110161"/>
              <a:gd name="connsiteY1" fmla="*/ 0 h 6870942"/>
              <a:gd name="connsiteX2" fmla="*/ 82 w 6110161"/>
              <a:gd name="connsiteY2" fmla="*/ 3438724 h 6870942"/>
              <a:gd name="connsiteX3" fmla="*/ 3137030 w 6110161"/>
              <a:gd name="connsiteY3" fmla="*/ 6870942 h 6870942"/>
              <a:gd name="connsiteX4" fmla="*/ 6107070 w 6110161"/>
              <a:gd name="connsiteY4" fmla="*/ 6859925 h 6870942"/>
              <a:gd name="connsiteX5" fmla="*/ 6110161 w 6110161"/>
              <a:gd name="connsiteY5" fmla="*/ 1925 h 6870942"/>
              <a:gd name="connsiteX0" fmla="*/ 6110165 w 6110165"/>
              <a:gd name="connsiteY0" fmla="*/ 1925 h 6870942"/>
              <a:gd name="connsiteX1" fmla="*/ 3080035 w 6110165"/>
              <a:gd name="connsiteY1" fmla="*/ 0 h 6870942"/>
              <a:gd name="connsiteX2" fmla="*/ 86 w 6110165"/>
              <a:gd name="connsiteY2" fmla="*/ 3438724 h 6870942"/>
              <a:gd name="connsiteX3" fmla="*/ 3137034 w 6110165"/>
              <a:gd name="connsiteY3" fmla="*/ 6870942 h 6870942"/>
              <a:gd name="connsiteX4" fmla="*/ 6107074 w 6110165"/>
              <a:gd name="connsiteY4" fmla="*/ 6859925 h 6870942"/>
              <a:gd name="connsiteX5" fmla="*/ 6110165 w 6110165"/>
              <a:gd name="connsiteY5" fmla="*/ 1925 h 6870942"/>
              <a:gd name="connsiteX0" fmla="*/ 6110165 w 6111246"/>
              <a:gd name="connsiteY0" fmla="*/ 1925 h 7126621"/>
              <a:gd name="connsiteX1" fmla="*/ 3080035 w 6111246"/>
              <a:gd name="connsiteY1" fmla="*/ 0 h 7126621"/>
              <a:gd name="connsiteX2" fmla="*/ 86 w 6111246"/>
              <a:gd name="connsiteY2" fmla="*/ 3438724 h 7126621"/>
              <a:gd name="connsiteX3" fmla="*/ 3137034 w 6111246"/>
              <a:gd name="connsiteY3" fmla="*/ 6870942 h 7126621"/>
              <a:gd name="connsiteX4" fmla="*/ 6109832 w 6111246"/>
              <a:gd name="connsiteY4" fmla="*/ 6876484 h 7126621"/>
              <a:gd name="connsiteX5" fmla="*/ 6110165 w 6111246"/>
              <a:gd name="connsiteY5" fmla="*/ 1925 h 7126621"/>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5054561 w 6109847"/>
              <a:gd name="connsiteY0" fmla="*/ 11982 h 6876484"/>
              <a:gd name="connsiteX1" fmla="*/ 3080035 w 6109847"/>
              <a:gd name="connsiteY1" fmla="*/ 0 h 6876484"/>
              <a:gd name="connsiteX2" fmla="*/ 86 w 6109847"/>
              <a:gd name="connsiteY2" fmla="*/ 3438724 h 6876484"/>
              <a:gd name="connsiteX3" fmla="*/ 3137034 w 6109847"/>
              <a:gd name="connsiteY3" fmla="*/ 6870942 h 6876484"/>
              <a:gd name="connsiteX4" fmla="*/ 6109832 w 6109847"/>
              <a:gd name="connsiteY4" fmla="*/ 6876484 h 6876484"/>
              <a:gd name="connsiteX5" fmla="*/ 5054561 w 6109847"/>
              <a:gd name="connsiteY5" fmla="*/ 11982 h 6876484"/>
              <a:gd name="connsiteX0" fmla="*/ 5054561 w 5054561"/>
              <a:gd name="connsiteY0" fmla="*/ 11982 h 6870942"/>
              <a:gd name="connsiteX1" fmla="*/ 3080035 w 5054561"/>
              <a:gd name="connsiteY1" fmla="*/ 0 h 6870942"/>
              <a:gd name="connsiteX2" fmla="*/ 86 w 5054561"/>
              <a:gd name="connsiteY2" fmla="*/ 3438724 h 6870942"/>
              <a:gd name="connsiteX3" fmla="*/ 3137034 w 5054561"/>
              <a:gd name="connsiteY3" fmla="*/ 6870942 h 6870942"/>
              <a:gd name="connsiteX4" fmla="*/ 5014014 w 5054561"/>
              <a:gd name="connsiteY4" fmla="*/ 6856368 h 6870942"/>
              <a:gd name="connsiteX5" fmla="*/ 5054561 w 5054561"/>
              <a:gd name="connsiteY5" fmla="*/ 11982 h 6870942"/>
              <a:gd name="connsiteX0" fmla="*/ 5054561 w 5055935"/>
              <a:gd name="connsiteY0" fmla="*/ 11982 h 6870942"/>
              <a:gd name="connsiteX1" fmla="*/ 3080035 w 5055935"/>
              <a:gd name="connsiteY1" fmla="*/ 0 h 6870942"/>
              <a:gd name="connsiteX2" fmla="*/ 86 w 5055935"/>
              <a:gd name="connsiteY2" fmla="*/ 3438724 h 6870942"/>
              <a:gd name="connsiteX3" fmla="*/ 3137034 w 5055935"/>
              <a:gd name="connsiteY3" fmla="*/ 6870942 h 6870942"/>
              <a:gd name="connsiteX4" fmla="*/ 5054561 w 5055935"/>
              <a:gd name="connsiteY4" fmla="*/ 6870942 h 6870942"/>
              <a:gd name="connsiteX5" fmla="*/ 5054561 w 5055935"/>
              <a:gd name="connsiteY5" fmla="*/ 11982 h 6870942"/>
              <a:gd name="connsiteX0" fmla="*/ 5054561 w 5057168"/>
              <a:gd name="connsiteY0" fmla="*/ 11982 h 6870942"/>
              <a:gd name="connsiteX1" fmla="*/ 3080035 w 5057168"/>
              <a:gd name="connsiteY1" fmla="*/ 0 h 6870942"/>
              <a:gd name="connsiteX2" fmla="*/ 86 w 5057168"/>
              <a:gd name="connsiteY2" fmla="*/ 3438724 h 6870942"/>
              <a:gd name="connsiteX3" fmla="*/ 3137034 w 5057168"/>
              <a:gd name="connsiteY3" fmla="*/ 6870942 h 6870942"/>
              <a:gd name="connsiteX4" fmla="*/ 5055935 w 5057168"/>
              <a:gd name="connsiteY4" fmla="*/ 6870942 h 6870942"/>
              <a:gd name="connsiteX5" fmla="*/ 5054561 w 5057168"/>
              <a:gd name="connsiteY5" fmla="*/ 11982 h 6870942"/>
              <a:gd name="connsiteX0" fmla="*/ 5054561 w 5054561"/>
              <a:gd name="connsiteY0" fmla="*/ 11982 h 6871869"/>
              <a:gd name="connsiteX1" fmla="*/ 3080035 w 5054561"/>
              <a:gd name="connsiteY1" fmla="*/ 0 h 6871869"/>
              <a:gd name="connsiteX2" fmla="*/ 86 w 5054561"/>
              <a:gd name="connsiteY2" fmla="*/ 3438724 h 6871869"/>
              <a:gd name="connsiteX3" fmla="*/ 3137034 w 5054561"/>
              <a:gd name="connsiteY3" fmla="*/ 6870942 h 6871869"/>
              <a:gd name="connsiteX4" fmla="*/ 5029074 w 5054561"/>
              <a:gd name="connsiteY4" fmla="*/ 6871869 h 6871869"/>
              <a:gd name="connsiteX5" fmla="*/ 5054561 w 5054561"/>
              <a:gd name="connsiteY5" fmla="*/ 11982 h 6871869"/>
              <a:gd name="connsiteX0" fmla="*/ 5033836 w 5033836"/>
              <a:gd name="connsiteY0" fmla="*/ 9019 h 6871869"/>
              <a:gd name="connsiteX1" fmla="*/ 3080035 w 5033836"/>
              <a:gd name="connsiteY1" fmla="*/ 0 h 6871869"/>
              <a:gd name="connsiteX2" fmla="*/ 86 w 5033836"/>
              <a:gd name="connsiteY2" fmla="*/ 3438724 h 6871869"/>
              <a:gd name="connsiteX3" fmla="*/ 3137034 w 5033836"/>
              <a:gd name="connsiteY3" fmla="*/ 6870942 h 6871869"/>
              <a:gd name="connsiteX4" fmla="*/ 5029074 w 5033836"/>
              <a:gd name="connsiteY4" fmla="*/ 6871869 h 6871869"/>
              <a:gd name="connsiteX5" fmla="*/ 5033836 w 5033836"/>
              <a:gd name="connsiteY5" fmla="*/ 9019 h 6871869"/>
              <a:gd name="connsiteX0" fmla="*/ 5033836 w 5033836"/>
              <a:gd name="connsiteY0" fmla="*/ 0 h 6874697"/>
              <a:gd name="connsiteX1" fmla="*/ 3080035 w 5033836"/>
              <a:gd name="connsiteY1" fmla="*/ 2828 h 6874697"/>
              <a:gd name="connsiteX2" fmla="*/ 86 w 5033836"/>
              <a:gd name="connsiteY2" fmla="*/ 3441552 h 6874697"/>
              <a:gd name="connsiteX3" fmla="*/ 3137034 w 5033836"/>
              <a:gd name="connsiteY3" fmla="*/ 6873770 h 6874697"/>
              <a:gd name="connsiteX4" fmla="*/ 5029074 w 5033836"/>
              <a:gd name="connsiteY4" fmla="*/ 6874697 h 6874697"/>
              <a:gd name="connsiteX5" fmla="*/ 5033836 w 5033836"/>
              <a:gd name="connsiteY5" fmla="*/ 0 h 687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3836" h="6874697">
                <a:moveTo>
                  <a:pt x="5033836" y="0"/>
                </a:moveTo>
                <a:lnTo>
                  <a:pt x="3080035" y="2828"/>
                </a:lnTo>
                <a:cubicBezTo>
                  <a:pt x="764396" y="6957"/>
                  <a:pt x="-9414" y="2296395"/>
                  <a:pt x="86" y="3441552"/>
                </a:cubicBezTo>
                <a:cubicBezTo>
                  <a:pt x="9586" y="4586709"/>
                  <a:pt x="696542" y="6866733"/>
                  <a:pt x="3137034" y="6873770"/>
                </a:cubicBezTo>
                <a:lnTo>
                  <a:pt x="5029074" y="6874697"/>
                </a:lnTo>
                <a:cubicBezTo>
                  <a:pt x="5033837" y="4588697"/>
                  <a:pt x="5029073" y="2286000"/>
                  <a:pt x="5033836" y="0"/>
                </a:cubicBezTo>
                <a:close/>
              </a:path>
            </a:pathLst>
          </a:custGeom>
          <a:solidFill>
            <a:schemeClr val="bg1"/>
          </a:solidFill>
        </p:spPr>
        <p:txBody>
          <a:bodyPr/>
          <a:lstStyle>
            <a:lvl1pPr marL="0" indent="0">
              <a:buNone/>
              <a:defRPr>
                <a:solidFill>
                  <a:schemeClr val="tx1"/>
                </a:solidFill>
              </a:defRPr>
            </a:lvl1pPr>
          </a:lstStyle>
          <a:p>
            <a:r>
              <a:rPr lang="da-DK" dirty="0"/>
              <a:t>Billede</a:t>
            </a:r>
          </a:p>
        </p:txBody>
      </p:sp>
      <p:sp>
        <p:nvSpPr>
          <p:cNvPr id="2" name="Tekstfelt 1">
            <a:extLst>
              <a:ext uri="{FF2B5EF4-FFF2-40B4-BE49-F238E27FC236}">
                <a16:creationId xmlns:a16="http://schemas.microsoft.com/office/drawing/2014/main" id="{D77D3264-EC0C-A1E8-1CF4-8A41BBB7E5B4}"/>
              </a:ext>
            </a:extLst>
          </p:cNvPr>
          <p:cNvSpPr txBox="1"/>
          <p:nvPr userDrawn="1"/>
        </p:nvSpPr>
        <p:spPr>
          <a:xfrm rot="16200000">
            <a:off x="-280718" y="6055228"/>
            <a:ext cx="1094485" cy="517404"/>
          </a:xfrm>
          <a:prstGeom prst="rect">
            <a:avLst/>
          </a:prstGeom>
          <a:noFill/>
        </p:spPr>
        <p:txBody>
          <a:bodyPr wrap="none" lIns="180000" tIns="180000" rIns="180000" bIns="180000" rtlCol="0">
            <a:spAutoFit/>
          </a:bodyPr>
          <a:lstStyle/>
          <a:p>
            <a:pPr algn="l"/>
            <a:r>
              <a:rPr lang="da-DK" sz="1000" dirty="0">
                <a:solidFill>
                  <a:schemeClr val="tx1"/>
                </a:solidFill>
              </a:rPr>
              <a:t>© </a:t>
            </a:r>
            <a:r>
              <a:rPr lang="da-DK" sz="1000" dirty="0" err="1">
                <a:solidFill>
                  <a:schemeClr val="tx1"/>
                </a:solidFill>
              </a:rPr>
              <a:t>Pharmakon</a:t>
            </a:r>
            <a:endParaRPr lang="da-DK" sz="1000" dirty="0">
              <a:solidFill>
                <a:schemeClr val="tx1"/>
              </a:solidFill>
            </a:endParaRPr>
          </a:p>
        </p:txBody>
      </p:sp>
    </p:spTree>
    <p:extLst>
      <p:ext uri="{BB962C8B-B14F-4D97-AF65-F5344CB8AC3E}">
        <p14:creationId xmlns:p14="http://schemas.microsoft.com/office/powerpoint/2010/main" val="4161279910"/>
      </p:ext>
    </p:extLst>
  </p:cSld>
  <p:clrMapOvr>
    <a:masterClrMapping/>
  </p:clrMapOvr>
  <p:extLst>
    <p:ext uri="{DCECCB84-F9BA-43D5-87BE-67443E8EF086}">
      <p15:sldGuideLst xmlns:p15="http://schemas.microsoft.com/office/powerpoint/2012/main">
        <p15:guide id="2" pos="4498" userDrawn="1">
          <p15:clr>
            <a:srgbClr val="F26B43"/>
          </p15:clr>
        </p15:guide>
        <p15:guide id="3" pos="529">
          <p15:clr>
            <a:srgbClr val="000000"/>
          </p15:clr>
        </p15:guide>
        <p15:guide id="4" orient="horz" pos="514" userDrawn="1">
          <p15:clr>
            <a:srgbClr val="000000"/>
          </p15:clr>
        </p15:guide>
        <p15:guide id="5" orient="horz" pos="1124" userDrawn="1">
          <p15:clr>
            <a:srgbClr val="000000"/>
          </p15:clr>
        </p15:guide>
        <p15:guide id="6" pos="4167" userDrawn="1">
          <p15:clr>
            <a:srgbClr val="000000"/>
          </p15:clr>
        </p15:guide>
        <p15:guide id="7" orient="horz" pos="2160">
          <p15:clr>
            <a:srgbClr val="00000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illede og indhold">
    <p:spTree>
      <p:nvGrpSpPr>
        <p:cNvPr id="1" name=""/>
        <p:cNvGrpSpPr/>
        <p:nvPr/>
      </p:nvGrpSpPr>
      <p:grpSpPr>
        <a:xfrm>
          <a:off x="0" y="0"/>
          <a:ext cx="0" cy="0"/>
          <a:chOff x="0" y="0"/>
          <a:chExt cx="0" cy="0"/>
        </a:xfrm>
      </p:grpSpPr>
      <p:sp>
        <p:nvSpPr>
          <p:cNvPr id="10" name="Pladsholder til tekst 2">
            <a:extLst>
              <a:ext uri="{FF2B5EF4-FFF2-40B4-BE49-F238E27FC236}">
                <a16:creationId xmlns:a16="http://schemas.microsoft.com/office/drawing/2014/main" id="{FDADA84B-92CF-0C73-251C-A4F084F92872}"/>
              </a:ext>
            </a:extLst>
          </p:cNvPr>
          <p:cNvSpPr>
            <a:spLocks noGrp="1"/>
          </p:cNvSpPr>
          <p:nvPr>
            <p:ph idx="1" hasCustomPrompt="1"/>
          </p:nvPr>
        </p:nvSpPr>
        <p:spPr>
          <a:xfrm>
            <a:off x="4571353" y="1790994"/>
            <a:ext cx="6962484"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DFD59107-F58D-6756-D61C-5DF730EA12DC}"/>
              </a:ext>
            </a:extLst>
          </p:cNvPr>
          <p:cNvSpPr>
            <a:spLocks noGrp="1"/>
          </p:cNvSpPr>
          <p:nvPr>
            <p:ph type="title" hasCustomPrompt="1"/>
          </p:nvPr>
        </p:nvSpPr>
        <p:spPr>
          <a:xfrm>
            <a:off x="4571352" y="830005"/>
            <a:ext cx="6962484"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
        <p:nvSpPr>
          <p:cNvPr id="6" name="Pladsholder til billede 9">
            <a:extLst>
              <a:ext uri="{FF2B5EF4-FFF2-40B4-BE49-F238E27FC236}">
                <a16:creationId xmlns:a16="http://schemas.microsoft.com/office/drawing/2014/main" id="{9BF7DAFA-4E22-32AE-A402-742CE37A232A}"/>
              </a:ext>
            </a:extLst>
          </p:cNvPr>
          <p:cNvSpPr>
            <a:spLocks noGrp="1"/>
          </p:cNvSpPr>
          <p:nvPr>
            <p:ph type="pic" sz="quarter" idx="10" hasCustomPrompt="1"/>
          </p:nvPr>
        </p:nvSpPr>
        <p:spPr>
          <a:xfrm>
            <a:off x="0" y="0"/>
            <a:ext cx="4043363" cy="6853238"/>
          </a:xfrm>
        </p:spPr>
        <p:txBody>
          <a:bodyPr/>
          <a:lstStyle>
            <a:lvl1pPr marL="0" indent="0">
              <a:buNone/>
              <a:defRPr>
                <a:solidFill>
                  <a:schemeClr val="tx1"/>
                </a:solidFill>
              </a:defRPr>
            </a:lvl1pPr>
          </a:lstStyle>
          <a:p>
            <a:r>
              <a:rPr lang="da-DK" dirty="0"/>
              <a:t>Billede</a:t>
            </a:r>
          </a:p>
        </p:txBody>
      </p:sp>
    </p:spTree>
    <p:extLst>
      <p:ext uri="{BB962C8B-B14F-4D97-AF65-F5344CB8AC3E}">
        <p14:creationId xmlns:p14="http://schemas.microsoft.com/office/powerpoint/2010/main" val="3514293505"/>
      </p:ext>
    </p:extLst>
  </p:cSld>
  <p:clrMapOvr>
    <a:masterClrMapping/>
  </p:clrMapOvr>
  <p:extLst>
    <p:ext uri="{DCECCB84-F9BA-43D5-87BE-67443E8EF086}">
      <p15:sldGuideLst xmlns:p15="http://schemas.microsoft.com/office/powerpoint/2012/main">
        <p15:guide id="3" pos="2874" userDrawn="1">
          <p15:clr>
            <a:srgbClr val="000000"/>
          </p15:clr>
        </p15:guide>
        <p15:guide id="4" orient="horz" pos="514" userDrawn="1">
          <p15:clr>
            <a:srgbClr val="000000"/>
          </p15:clr>
        </p15:guide>
        <p15:guide id="5" orient="horz" pos="1124" userDrawn="1">
          <p15:clr>
            <a:srgbClr val="000000"/>
          </p15:clr>
        </p15:guide>
        <p15:guide id="6" pos="2547" userDrawn="1">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billede og indhold">
    <p:spTree>
      <p:nvGrpSpPr>
        <p:cNvPr id="1" name=""/>
        <p:cNvGrpSpPr/>
        <p:nvPr/>
      </p:nvGrpSpPr>
      <p:grpSpPr>
        <a:xfrm>
          <a:off x="0" y="0"/>
          <a:ext cx="0" cy="0"/>
          <a:chOff x="0" y="0"/>
          <a:chExt cx="0" cy="0"/>
        </a:xfrm>
      </p:grpSpPr>
      <p:sp>
        <p:nvSpPr>
          <p:cNvPr id="10" name="Pladsholder til tekst 2">
            <a:extLst>
              <a:ext uri="{FF2B5EF4-FFF2-40B4-BE49-F238E27FC236}">
                <a16:creationId xmlns:a16="http://schemas.microsoft.com/office/drawing/2014/main" id="{FDADA84B-92CF-0C73-251C-A4F084F92872}"/>
              </a:ext>
            </a:extLst>
          </p:cNvPr>
          <p:cNvSpPr>
            <a:spLocks noGrp="1"/>
          </p:cNvSpPr>
          <p:nvPr>
            <p:ph idx="1" hasCustomPrompt="1"/>
          </p:nvPr>
        </p:nvSpPr>
        <p:spPr>
          <a:xfrm>
            <a:off x="851193" y="1790994"/>
            <a:ext cx="6765631"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0DA54694-11BA-BCDD-A722-2BDE0E839523}"/>
              </a:ext>
            </a:extLst>
          </p:cNvPr>
          <p:cNvSpPr>
            <a:spLocks noGrp="1"/>
          </p:cNvSpPr>
          <p:nvPr>
            <p:ph type="title" hasCustomPrompt="1"/>
          </p:nvPr>
        </p:nvSpPr>
        <p:spPr>
          <a:xfrm>
            <a:off x="851193" y="830005"/>
            <a:ext cx="6765631"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
        <p:nvSpPr>
          <p:cNvPr id="5" name="Pladsholder til billede 9">
            <a:extLst>
              <a:ext uri="{FF2B5EF4-FFF2-40B4-BE49-F238E27FC236}">
                <a16:creationId xmlns:a16="http://schemas.microsoft.com/office/drawing/2014/main" id="{DD92ECFD-0FE3-DAF6-E4FE-F812C36BF3F6}"/>
              </a:ext>
            </a:extLst>
          </p:cNvPr>
          <p:cNvSpPr>
            <a:spLocks noGrp="1"/>
          </p:cNvSpPr>
          <p:nvPr>
            <p:ph type="pic" sz="quarter" idx="10" hasCustomPrompt="1"/>
          </p:nvPr>
        </p:nvSpPr>
        <p:spPr>
          <a:xfrm>
            <a:off x="8148637" y="0"/>
            <a:ext cx="4043363" cy="6853238"/>
          </a:xfrm>
        </p:spPr>
        <p:txBody>
          <a:bodyPr/>
          <a:lstStyle>
            <a:lvl1pPr marL="0" indent="0">
              <a:buClr>
                <a:schemeClr val="tx1"/>
              </a:buClr>
              <a:buFont typeface="Calibri" panose="020F0502020204030204" pitchFamily="34" charset="0"/>
              <a:buNone/>
              <a:defRPr>
                <a:solidFill>
                  <a:schemeClr val="tx1"/>
                </a:solidFill>
              </a:defRPr>
            </a:lvl1pPr>
          </a:lstStyle>
          <a:p>
            <a:pPr marL="342900" marR="0" lvl="0" indent="-342900" algn="l" defTabSz="914400" rtl="0" eaLnBrk="1" fontAlgn="auto" latinLnBrk="0" hangingPunct="1">
              <a:lnSpc>
                <a:spcPct val="100000"/>
              </a:lnSpc>
              <a:spcBef>
                <a:spcPts val="0"/>
              </a:spcBef>
              <a:spcAft>
                <a:spcPts val="0"/>
              </a:spcAft>
              <a:buClr>
                <a:srgbClr val="002645"/>
              </a:buClr>
              <a:buSzTx/>
              <a:tabLst/>
              <a:defRPr/>
            </a:pPr>
            <a:r>
              <a:rPr lang="da-DK" dirty="0"/>
              <a:t>Billede</a:t>
            </a:r>
          </a:p>
        </p:txBody>
      </p:sp>
      <p:sp>
        <p:nvSpPr>
          <p:cNvPr id="4" name="Tekstfelt 3">
            <a:extLst>
              <a:ext uri="{FF2B5EF4-FFF2-40B4-BE49-F238E27FC236}">
                <a16:creationId xmlns:a16="http://schemas.microsoft.com/office/drawing/2014/main" id="{FB151194-26D5-AB1A-AB2E-9D8C897AF86D}"/>
              </a:ext>
            </a:extLst>
          </p:cNvPr>
          <p:cNvSpPr txBox="1"/>
          <p:nvPr userDrawn="1"/>
        </p:nvSpPr>
        <p:spPr>
          <a:xfrm rot="16200000">
            <a:off x="-280718" y="6055228"/>
            <a:ext cx="1094485" cy="517404"/>
          </a:xfrm>
          <a:prstGeom prst="rect">
            <a:avLst/>
          </a:prstGeom>
          <a:noFill/>
        </p:spPr>
        <p:txBody>
          <a:bodyPr wrap="none" lIns="180000" tIns="180000" rIns="180000" bIns="180000" rtlCol="0">
            <a:spAutoFit/>
          </a:bodyPr>
          <a:lstStyle/>
          <a:p>
            <a:pPr algn="l"/>
            <a:r>
              <a:rPr lang="da-DK" sz="1000" dirty="0">
                <a:solidFill>
                  <a:schemeClr val="tx1"/>
                </a:solidFill>
              </a:rPr>
              <a:t>© </a:t>
            </a:r>
            <a:r>
              <a:rPr lang="da-DK" sz="1000" dirty="0" err="1">
                <a:solidFill>
                  <a:schemeClr val="tx1"/>
                </a:solidFill>
              </a:rPr>
              <a:t>Pharmakon</a:t>
            </a:r>
            <a:endParaRPr lang="da-DK" sz="1000" dirty="0">
              <a:solidFill>
                <a:schemeClr val="tx1"/>
              </a:solidFill>
            </a:endParaRPr>
          </a:p>
        </p:txBody>
      </p:sp>
    </p:spTree>
    <p:extLst>
      <p:ext uri="{BB962C8B-B14F-4D97-AF65-F5344CB8AC3E}">
        <p14:creationId xmlns:p14="http://schemas.microsoft.com/office/powerpoint/2010/main" val="3785839042"/>
      </p:ext>
    </p:extLst>
  </p:cSld>
  <p:clrMapOvr>
    <a:masterClrMapping/>
  </p:clrMapOvr>
  <p:extLst>
    <p:ext uri="{DCECCB84-F9BA-43D5-87BE-67443E8EF086}">
      <p15:sldGuideLst xmlns:p15="http://schemas.microsoft.com/office/powerpoint/2012/main">
        <p15:guide id="1" orient="horz" pos="514" userDrawn="1">
          <p15:clr>
            <a:srgbClr val="000000"/>
          </p15:clr>
        </p15:guide>
        <p15:guide id="2" pos="529" userDrawn="1">
          <p15:clr>
            <a:srgbClr val="000000"/>
          </p15:clr>
        </p15:guide>
        <p15:guide id="3" orient="horz" pos="1124" userDrawn="1">
          <p15:clr>
            <a:srgbClr val="000000"/>
          </p15:clr>
        </p15:guide>
        <p15:guide id="4" pos="5131" userDrawn="1">
          <p15:clr>
            <a:srgbClr val="F26B43"/>
          </p15:clr>
        </p15:guide>
        <p15:guide id="5" pos="4798" userDrawn="1">
          <p15:clr>
            <a:srgbClr val="00000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illede og indhold">
    <p:bg>
      <p:bgRef idx="1001">
        <a:schemeClr val="bg2"/>
      </p:bgRef>
    </p:bg>
    <p:spTree>
      <p:nvGrpSpPr>
        <p:cNvPr id="1" name=""/>
        <p:cNvGrpSpPr/>
        <p:nvPr/>
      </p:nvGrpSpPr>
      <p:grpSpPr>
        <a:xfrm>
          <a:off x="0" y="0"/>
          <a:ext cx="0" cy="0"/>
          <a:chOff x="0" y="0"/>
          <a:chExt cx="0" cy="0"/>
        </a:xfrm>
      </p:grpSpPr>
      <p:sp>
        <p:nvSpPr>
          <p:cNvPr id="6" name="Pladsholder til titel 1">
            <a:extLst>
              <a:ext uri="{FF2B5EF4-FFF2-40B4-BE49-F238E27FC236}">
                <a16:creationId xmlns:a16="http://schemas.microsoft.com/office/drawing/2014/main" id="{B02FF607-60C3-5F27-DCBB-80E26F371C96}"/>
              </a:ext>
            </a:extLst>
          </p:cNvPr>
          <p:cNvSpPr>
            <a:spLocks noGrp="1"/>
          </p:cNvSpPr>
          <p:nvPr>
            <p:ph type="title" hasCustomPrompt="1"/>
          </p:nvPr>
        </p:nvSpPr>
        <p:spPr>
          <a:xfrm>
            <a:off x="4563415" y="830005"/>
            <a:ext cx="7007809"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
        <p:nvSpPr>
          <p:cNvPr id="10" name="Pladsholder til billede 9">
            <a:extLst>
              <a:ext uri="{FF2B5EF4-FFF2-40B4-BE49-F238E27FC236}">
                <a16:creationId xmlns:a16="http://schemas.microsoft.com/office/drawing/2014/main" id="{4AB89A37-490D-26E3-5E56-2E075A2BC164}"/>
              </a:ext>
            </a:extLst>
          </p:cNvPr>
          <p:cNvSpPr>
            <a:spLocks noGrp="1"/>
          </p:cNvSpPr>
          <p:nvPr>
            <p:ph type="pic" sz="quarter" idx="10" hasCustomPrompt="1"/>
          </p:nvPr>
        </p:nvSpPr>
        <p:spPr>
          <a:xfrm>
            <a:off x="0" y="0"/>
            <a:ext cx="4043363" cy="6853238"/>
          </a:xfrm>
          <a:solidFill>
            <a:schemeClr val="bg1"/>
          </a:solidFill>
        </p:spPr>
        <p:txBody>
          <a:bodyPr/>
          <a:lstStyle>
            <a:lvl1pPr marL="0" indent="0">
              <a:buNone/>
              <a:defRPr>
                <a:solidFill>
                  <a:schemeClr val="tx1"/>
                </a:solidFill>
              </a:defRPr>
            </a:lvl1pPr>
          </a:lstStyle>
          <a:p>
            <a:r>
              <a:rPr lang="da-DK" dirty="0"/>
              <a:t>Billede</a:t>
            </a:r>
          </a:p>
        </p:txBody>
      </p:sp>
      <p:sp>
        <p:nvSpPr>
          <p:cNvPr id="8" name="Pladsholder til tekst 2">
            <a:extLst>
              <a:ext uri="{FF2B5EF4-FFF2-40B4-BE49-F238E27FC236}">
                <a16:creationId xmlns:a16="http://schemas.microsoft.com/office/drawing/2014/main" id="{004EF97A-35B8-DE7A-0C52-33E275390AD7}"/>
              </a:ext>
            </a:extLst>
          </p:cNvPr>
          <p:cNvSpPr>
            <a:spLocks noGrp="1"/>
          </p:cNvSpPr>
          <p:nvPr>
            <p:ph idx="1" hasCustomPrompt="1"/>
          </p:nvPr>
        </p:nvSpPr>
        <p:spPr>
          <a:xfrm>
            <a:off x="4563416" y="1790994"/>
            <a:ext cx="7007809" cy="4503737"/>
          </a:xfrm>
          <a:prstGeom prst="rect">
            <a:avLst/>
          </a:prstGeom>
        </p:spPr>
        <p:txBody>
          <a:bodyPr vert="horz" lIns="0" tIns="0" rIns="0" bIns="0" rtlCol="0">
            <a:noAutofit/>
          </a:bodyPr>
          <a:lstStyle>
            <a:lvl1pPr marL="342900" indent="-342900">
              <a:buClr>
                <a:schemeClr val="tx1"/>
              </a:buClr>
              <a:buFont typeface="Courier New" panose="02070309020205020404" pitchFamily="49" charset="0"/>
              <a:buChar char="-"/>
              <a:defRPr>
                <a:solidFill>
                  <a:schemeClr val="tx1"/>
                </a:solidFill>
              </a:defRPr>
            </a:lvl1pPr>
            <a:lvl2pPr marL="715963" indent="-354013">
              <a:buClr>
                <a:schemeClr val="tx1"/>
              </a:buClr>
              <a:buFont typeface="Courier New" panose="02070309020205020404" pitchFamily="49" charset="0"/>
              <a:buChar char="-"/>
              <a:defRPr>
                <a:solidFill>
                  <a:schemeClr val="tx1"/>
                </a:solidFill>
              </a:defRPr>
            </a:lvl2pPr>
            <a:lvl3pPr marL="1077913" indent="-361950">
              <a:buClr>
                <a:schemeClr val="tx1"/>
              </a:buClr>
              <a:buFont typeface="Courier New" panose="02070309020205020404" pitchFamily="49" charset="0"/>
              <a:buChar char="-"/>
              <a:defRPr>
                <a:solidFill>
                  <a:schemeClr val="tx1"/>
                </a:solidFill>
              </a:defRPr>
            </a:lvl3pPr>
            <a:lvl4pPr marL="1439863" indent="-361950">
              <a:buClr>
                <a:schemeClr val="tx1"/>
              </a:buClr>
              <a:buFont typeface="Courier New" panose="02070309020205020404" pitchFamily="49" charset="0"/>
              <a:buChar char="-"/>
              <a:defRPr>
                <a:solidFill>
                  <a:schemeClr val="tx1"/>
                </a:solidFill>
              </a:defRPr>
            </a:lvl4pPr>
            <a:lvl5pPr marL="1792288" indent="-352425">
              <a:buClr>
                <a:schemeClr val="tx1"/>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Tekstfelt 2">
            <a:extLst>
              <a:ext uri="{FF2B5EF4-FFF2-40B4-BE49-F238E27FC236}">
                <a16:creationId xmlns:a16="http://schemas.microsoft.com/office/drawing/2014/main" id="{7AC89D2F-4CA6-D7A4-F3FD-74E280A140A6}"/>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solidFill>
                  <a:schemeClr val="tx1"/>
                </a:solidFill>
              </a:rPr>
              <a:t>© </a:t>
            </a:r>
            <a:r>
              <a:rPr lang="da-DK" sz="1000" dirty="0" err="1">
                <a:solidFill>
                  <a:schemeClr val="tx1"/>
                </a:solidFill>
              </a:rPr>
              <a:t>Pharmakon</a:t>
            </a:r>
            <a:endParaRPr lang="da-DK" sz="1000" dirty="0">
              <a:solidFill>
                <a:schemeClr val="tx1"/>
              </a:solidFill>
            </a:endParaRPr>
          </a:p>
        </p:txBody>
      </p:sp>
    </p:spTree>
    <p:extLst>
      <p:ext uri="{BB962C8B-B14F-4D97-AF65-F5344CB8AC3E}">
        <p14:creationId xmlns:p14="http://schemas.microsoft.com/office/powerpoint/2010/main" val="15708007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2869" userDrawn="1">
          <p15:clr>
            <a:srgbClr val="000000"/>
          </p15:clr>
        </p15:guide>
        <p15:guide id="3" orient="horz" pos="514" userDrawn="1">
          <p15:clr>
            <a:srgbClr val="000000"/>
          </p15:clr>
        </p15:guide>
        <p15:guide id="4" orient="horz" pos="1124" userDrawn="1">
          <p15:clr>
            <a:srgbClr val="000000"/>
          </p15:clr>
        </p15:guide>
        <p15:guide id="5" pos="2547" userDrawn="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6_billede og indhold">
    <p:bg>
      <p:bgRef idx="1001">
        <a:schemeClr val="bg2"/>
      </p:bgRef>
    </p:bg>
    <p:spTree>
      <p:nvGrpSpPr>
        <p:cNvPr id="1" name=""/>
        <p:cNvGrpSpPr/>
        <p:nvPr/>
      </p:nvGrpSpPr>
      <p:grpSpPr>
        <a:xfrm>
          <a:off x="0" y="0"/>
          <a:ext cx="0" cy="0"/>
          <a:chOff x="0" y="0"/>
          <a:chExt cx="0" cy="0"/>
        </a:xfrm>
      </p:grpSpPr>
      <p:sp>
        <p:nvSpPr>
          <p:cNvPr id="3" name="Pladsholder til titel 1">
            <a:extLst>
              <a:ext uri="{FF2B5EF4-FFF2-40B4-BE49-F238E27FC236}">
                <a16:creationId xmlns:a16="http://schemas.microsoft.com/office/drawing/2014/main" id="{B331FA52-17BC-5260-0BC9-9A09F995B483}"/>
              </a:ext>
            </a:extLst>
          </p:cNvPr>
          <p:cNvSpPr>
            <a:spLocks noGrp="1"/>
          </p:cNvSpPr>
          <p:nvPr>
            <p:ph type="title" hasCustomPrompt="1"/>
          </p:nvPr>
        </p:nvSpPr>
        <p:spPr>
          <a:xfrm>
            <a:off x="848665" y="830005"/>
            <a:ext cx="6771981"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
        <p:nvSpPr>
          <p:cNvPr id="7" name="Pladsholder til billede 9">
            <a:extLst>
              <a:ext uri="{FF2B5EF4-FFF2-40B4-BE49-F238E27FC236}">
                <a16:creationId xmlns:a16="http://schemas.microsoft.com/office/drawing/2014/main" id="{19F53515-4FB6-74F1-A9AC-6B2E2E18CCCF}"/>
              </a:ext>
            </a:extLst>
          </p:cNvPr>
          <p:cNvSpPr>
            <a:spLocks noGrp="1"/>
          </p:cNvSpPr>
          <p:nvPr>
            <p:ph type="pic" sz="quarter" idx="10" hasCustomPrompt="1"/>
          </p:nvPr>
        </p:nvSpPr>
        <p:spPr>
          <a:xfrm>
            <a:off x="8148637" y="0"/>
            <a:ext cx="4043363" cy="6853238"/>
          </a:xfrm>
          <a:solidFill>
            <a:schemeClr val="bg1"/>
          </a:solidFill>
        </p:spPr>
        <p:txBody>
          <a:bodyPr/>
          <a:lstStyle>
            <a:lvl1pPr marL="0" indent="0">
              <a:buNone/>
              <a:defRPr>
                <a:solidFill>
                  <a:schemeClr val="tx1"/>
                </a:solidFill>
              </a:defRPr>
            </a:lvl1pPr>
          </a:lstStyle>
          <a:p>
            <a:pPr marL="342900" marR="0" lvl="0" indent="-342900" algn="l" defTabSz="914400" rtl="0" eaLnBrk="1" fontAlgn="auto" latinLnBrk="0" hangingPunct="1">
              <a:lnSpc>
                <a:spcPct val="100000"/>
              </a:lnSpc>
              <a:spcBef>
                <a:spcPts val="0"/>
              </a:spcBef>
              <a:spcAft>
                <a:spcPts val="0"/>
              </a:spcAft>
              <a:buClr>
                <a:srgbClr val="002645"/>
              </a:buClr>
              <a:buSzTx/>
              <a:tabLst/>
              <a:defRPr/>
            </a:pPr>
            <a:r>
              <a:rPr lang="da-DK" dirty="0"/>
              <a:t>Billede</a:t>
            </a:r>
          </a:p>
        </p:txBody>
      </p:sp>
      <p:sp>
        <p:nvSpPr>
          <p:cNvPr id="6" name="Pladsholder til tekst 2">
            <a:extLst>
              <a:ext uri="{FF2B5EF4-FFF2-40B4-BE49-F238E27FC236}">
                <a16:creationId xmlns:a16="http://schemas.microsoft.com/office/drawing/2014/main" id="{C9856DB0-07FE-F466-51AD-1E10C60E6025}"/>
              </a:ext>
            </a:extLst>
          </p:cNvPr>
          <p:cNvSpPr>
            <a:spLocks noGrp="1"/>
          </p:cNvSpPr>
          <p:nvPr>
            <p:ph idx="1" hasCustomPrompt="1"/>
          </p:nvPr>
        </p:nvSpPr>
        <p:spPr>
          <a:xfrm>
            <a:off x="851193" y="1790994"/>
            <a:ext cx="6771981" cy="4503737"/>
          </a:xfrm>
          <a:prstGeom prst="rect">
            <a:avLst/>
          </a:prstGeom>
        </p:spPr>
        <p:txBody>
          <a:bodyPr vert="horz" lIns="0" tIns="0" rIns="0" bIns="0" rtlCol="0">
            <a:noAutofit/>
          </a:bodyPr>
          <a:lstStyle>
            <a:lvl1pPr marL="342900" indent="-342900">
              <a:buClr>
                <a:schemeClr val="tx1"/>
              </a:buClr>
              <a:buFont typeface="Courier New" panose="02070309020205020404" pitchFamily="49" charset="0"/>
              <a:buChar char="-"/>
              <a:defRPr>
                <a:solidFill>
                  <a:schemeClr val="tx1"/>
                </a:solidFill>
              </a:defRPr>
            </a:lvl1pPr>
            <a:lvl2pPr marL="715963" indent="-354013">
              <a:buClr>
                <a:schemeClr val="tx1"/>
              </a:buClr>
              <a:buFont typeface="Courier New" panose="02070309020205020404" pitchFamily="49" charset="0"/>
              <a:buChar char="-"/>
              <a:defRPr>
                <a:solidFill>
                  <a:schemeClr val="tx1"/>
                </a:solidFill>
              </a:defRPr>
            </a:lvl2pPr>
            <a:lvl3pPr marL="1077913" indent="-361950">
              <a:buClr>
                <a:schemeClr val="tx1"/>
              </a:buClr>
              <a:buFont typeface="Courier New" panose="02070309020205020404" pitchFamily="49" charset="0"/>
              <a:buChar char="-"/>
              <a:defRPr>
                <a:solidFill>
                  <a:schemeClr val="tx1"/>
                </a:solidFill>
              </a:defRPr>
            </a:lvl3pPr>
            <a:lvl4pPr marL="1439863" indent="-361950">
              <a:buClr>
                <a:schemeClr val="tx1"/>
              </a:buClr>
              <a:buFont typeface="Courier New" panose="02070309020205020404" pitchFamily="49" charset="0"/>
              <a:buChar char="-"/>
              <a:defRPr>
                <a:solidFill>
                  <a:schemeClr val="tx1"/>
                </a:solidFill>
              </a:defRPr>
            </a:lvl4pPr>
            <a:lvl5pPr marL="1792288" indent="-352425">
              <a:buClr>
                <a:schemeClr val="tx1"/>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Tekstfelt 7">
            <a:extLst>
              <a:ext uri="{FF2B5EF4-FFF2-40B4-BE49-F238E27FC236}">
                <a16:creationId xmlns:a16="http://schemas.microsoft.com/office/drawing/2014/main" id="{B7B689BB-42BA-08B3-B4D8-1A765BD83C55}"/>
              </a:ext>
            </a:extLst>
          </p:cNvPr>
          <p:cNvSpPr txBox="1"/>
          <p:nvPr userDrawn="1"/>
        </p:nvSpPr>
        <p:spPr>
          <a:xfrm rot="16200000">
            <a:off x="-280718" y="6055228"/>
            <a:ext cx="1094485" cy="517404"/>
          </a:xfrm>
          <a:prstGeom prst="rect">
            <a:avLst/>
          </a:prstGeom>
          <a:noFill/>
        </p:spPr>
        <p:txBody>
          <a:bodyPr wrap="none" lIns="180000" tIns="180000" rIns="180000" bIns="180000" rtlCol="0">
            <a:spAutoFit/>
          </a:bodyPr>
          <a:lstStyle/>
          <a:p>
            <a:pPr algn="l"/>
            <a:r>
              <a:rPr lang="da-DK" sz="1000" dirty="0">
                <a:solidFill>
                  <a:schemeClr val="tx1"/>
                </a:solidFill>
              </a:rPr>
              <a:t>© </a:t>
            </a:r>
            <a:r>
              <a:rPr lang="da-DK" sz="1000" dirty="0" err="1">
                <a:solidFill>
                  <a:schemeClr val="tx1"/>
                </a:solidFill>
              </a:rPr>
              <a:t>Pharmakon</a:t>
            </a:r>
            <a:endParaRPr lang="da-DK" sz="1000" dirty="0">
              <a:solidFill>
                <a:schemeClr val="tx1"/>
              </a:solidFill>
            </a:endParaRPr>
          </a:p>
        </p:txBody>
      </p:sp>
    </p:spTree>
    <p:extLst>
      <p:ext uri="{BB962C8B-B14F-4D97-AF65-F5344CB8AC3E}">
        <p14:creationId xmlns:p14="http://schemas.microsoft.com/office/powerpoint/2010/main" val="35677130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14" userDrawn="1">
          <p15:clr>
            <a:srgbClr val="000000"/>
          </p15:clr>
        </p15:guide>
        <p15:guide id="2" pos="529" userDrawn="1">
          <p15:clr>
            <a:srgbClr val="000000"/>
          </p15:clr>
        </p15:guide>
        <p15:guide id="3" orient="horz" pos="1124" userDrawn="1">
          <p15:clr>
            <a:srgbClr val="000000"/>
          </p15:clr>
        </p15:guide>
        <p15:guide id="4" pos="5133" userDrawn="1">
          <p15:clr>
            <a:srgbClr val="F26B43"/>
          </p15:clr>
        </p15:guide>
        <p15:guide id="5" pos="4802" userDrawn="1">
          <p15:clr>
            <a:srgbClr val="00000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7_billede og indhold">
    <p:bg>
      <p:bgPr>
        <a:solidFill>
          <a:schemeClr val="tx2"/>
        </a:solidFill>
        <a:effectLst/>
      </p:bgPr>
    </p:bg>
    <p:spTree>
      <p:nvGrpSpPr>
        <p:cNvPr id="1" name=""/>
        <p:cNvGrpSpPr/>
        <p:nvPr/>
      </p:nvGrpSpPr>
      <p:grpSpPr>
        <a:xfrm>
          <a:off x="0" y="0"/>
          <a:ext cx="0" cy="0"/>
          <a:chOff x="0" y="0"/>
          <a:chExt cx="0" cy="0"/>
        </a:xfrm>
      </p:grpSpPr>
      <p:sp>
        <p:nvSpPr>
          <p:cNvPr id="6" name="Pladsholder til titel 1">
            <a:extLst>
              <a:ext uri="{FF2B5EF4-FFF2-40B4-BE49-F238E27FC236}">
                <a16:creationId xmlns:a16="http://schemas.microsoft.com/office/drawing/2014/main" id="{B02FF607-60C3-5F27-DCBB-80E26F371C96}"/>
              </a:ext>
            </a:extLst>
          </p:cNvPr>
          <p:cNvSpPr>
            <a:spLocks noGrp="1"/>
          </p:cNvSpPr>
          <p:nvPr>
            <p:ph type="title" hasCustomPrompt="1"/>
          </p:nvPr>
        </p:nvSpPr>
        <p:spPr>
          <a:xfrm>
            <a:off x="4563415" y="830005"/>
            <a:ext cx="7007809" cy="498598"/>
          </a:xfrm>
          <a:prstGeom prst="rect">
            <a:avLst/>
          </a:prstGeom>
        </p:spPr>
        <p:txBody>
          <a:bodyPr vert="horz" wrap="square" lIns="0" tIns="0" rIns="0" bIns="0" rtlCol="0" anchor="ctr" anchorCtr="0">
            <a:spAutoFit/>
          </a:bodyPr>
          <a:lstStyle>
            <a:lvl1pPr>
              <a:defRPr>
                <a:solidFill>
                  <a:schemeClr val="bg1"/>
                </a:solidFill>
              </a:defRPr>
            </a:lvl1pPr>
          </a:lstStyle>
          <a:p>
            <a:r>
              <a:rPr lang="da-DK" dirty="0"/>
              <a:t>Titel</a:t>
            </a:r>
          </a:p>
        </p:txBody>
      </p:sp>
      <p:sp>
        <p:nvSpPr>
          <p:cNvPr id="10" name="Pladsholder til billede 9">
            <a:extLst>
              <a:ext uri="{FF2B5EF4-FFF2-40B4-BE49-F238E27FC236}">
                <a16:creationId xmlns:a16="http://schemas.microsoft.com/office/drawing/2014/main" id="{4AB89A37-490D-26E3-5E56-2E075A2BC164}"/>
              </a:ext>
            </a:extLst>
          </p:cNvPr>
          <p:cNvSpPr>
            <a:spLocks noGrp="1"/>
          </p:cNvSpPr>
          <p:nvPr>
            <p:ph type="pic" sz="quarter" idx="10" hasCustomPrompt="1"/>
          </p:nvPr>
        </p:nvSpPr>
        <p:spPr>
          <a:xfrm>
            <a:off x="0" y="0"/>
            <a:ext cx="4043363" cy="6853238"/>
          </a:xfrm>
          <a:solidFill>
            <a:schemeClr val="bg1"/>
          </a:solidFill>
        </p:spPr>
        <p:txBody>
          <a:bodyPr/>
          <a:lstStyle>
            <a:lvl1pPr marL="0" indent="0">
              <a:buNone/>
              <a:defRPr>
                <a:solidFill>
                  <a:schemeClr val="tx1"/>
                </a:solidFill>
              </a:defRPr>
            </a:lvl1pPr>
          </a:lstStyle>
          <a:p>
            <a:r>
              <a:rPr lang="da-DK" dirty="0"/>
              <a:t>Billede</a:t>
            </a:r>
          </a:p>
        </p:txBody>
      </p:sp>
      <p:sp>
        <p:nvSpPr>
          <p:cNvPr id="8" name="Pladsholder til tekst 2">
            <a:extLst>
              <a:ext uri="{FF2B5EF4-FFF2-40B4-BE49-F238E27FC236}">
                <a16:creationId xmlns:a16="http://schemas.microsoft.com/office/drawing/2014/main" id="{004EF97A-35B8-DE7A-0C52-33E275390AD7}"/>
              </a:ext>
            </a:extLst>
          </p:cNvPr>
          <p:cNvSpPr>
            <a:spLocks noGrp="1"/>
          </p:cNvSpPr>
          <p:nvPr>
            <p:ph idx="1" hasCustomPrompt="1"/>
          </p:nvPr>
        </p:nvSpPr>
        <p:spPr>
          <a:xfrm>
            <a:off x="4563416" y="1790994"/>
            <a:ext cx="7007809" cy="4503737"/>
          </a:xfrm>
          <a:prstGeom prst="rect">
            <a:avLst/>
          </a:prstGeom>
        </p:spPr>
        <p:txBody>
          <a:bodyPr vert="horz" lIns="0" tIns="0" rIns="0" bIns="0" rtlCol="0">
            <a:noAutofit/>
          </a:bodyPr>
          <a:lstStyle>
            <a:lvl1pPr marL="342900" indent="-342900">
              <a:buClr>
                <a:schemeClr val="bg1"/>
              </a:buClr>
              <a:buFont typeface="Courier New" panose="02070309020205020404" pitchFamily="49" charset="0"/>
              <a:buChar char="-"/>
              <a:defRPr>
                <a:solidFill>
                  <a:schemeClr val="bg1"/>
                </a:solidFill>
              </a:defRPr>
            </a:lvl1pPr>
            <a:lvl2pPr marL="715963" indent="-354013">
              <a:buClr>
                <a:schemeClr val="bg1"/>
              </a:buClr>
              <a:buFont typeface="Courier New" panose="02070309020205020404" pitchFamily="49" charset="0"/>
              <a:buChar char="-"/>
              <a:defRPr>
                <a:solidFill>
                  <a:schemeClr val="bg1"/>
                </a:solidFill>
              </a:defRPr>
            </a:lvl2pPr>
            <a:lvl3pPr marL="1077913" indent="-361950">
              <a:buClr>
                <a:schemeClr val="bg1"/>
              </a:buClr>
              <a:buFont typeface="Courier New" panose="02070309020205020404" pitchFamily="49" charset="0"/>
              <a:buChar char="-"/>
              <a:defRPr>
                <a:solidFill>
                  <a:schemeClr val="bg1"/>
                </a:solidFill>
              </a:defRPr>
            </a:lvl3pPr>
            <a:lvl4pPr marL="1439863" indent="-361950">
              <a:buClr>
                <a:schemeClr val="bg1"/>
              </a:buClr>
              <a:buFont typeface="Courier New" panose="02070309020205020404" pitchFamily="49" charset="0"/>
              <a:buChar char="-"/>
              <a:defRPr>
                <a:solidFill>
                  <a:schemeClr val="bg1"/>
                </a:solidFill>
              </a:defRPr>
            </a:lvl4pPr>
            <a:lvl5pPr marL="1792288" indent="-352425">
              <a:buClr>
                <a:schemeClr val="bg1"/>
              </a:buClr>
              <a:buFont typeface="Courier New" panose="02070309020205020404" pitchFamily="49" charset="0"/>
              <a:buChar char="-"/>
              <a:defRPr>
                <a:solidFill>
                  <a:schemeClr val="bg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2" name="Billede 1" descr="Et billede, der indeholder Font/skrifttype, Grafik, tekst, grafisk design&#10;&#10;Automatisk genereret beskrivelse">
            <a:extLst>
              <a:ext uri="{FF2B5EF4-FFF2-40B4-BE49-F238E27FC236}">
                <a16:creationId xmlns:a16="http://schemas.microsoft.com/office/drawing/2014/main" id="{DFBF55F2-EA25-D36C-6012-3C21186C3B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2055" y="309952"/>
            <a:ext cx="1648925" cy="252817"/>
          </a:xfrm>
          <a:prstGeom prst="rect">
            <a:avLst/>
          </a:prstGeom>
        </p:spPr>
      </p:pic>
      <p:sp>
        <p:nvSpPr>
          <p:cNvPr id="3" name="Tekstfelt 2">
            <a:extLst>
              <a:ext uri="{FF2B5EF4-FFF2-40B4-BE49-F238E27FC236}">
                <a16:creationId xmlns:a16="http://schemas.microsoft.com/office/drawing/2014/main" id="{7AC89D2F-4CA6-D7A4-F3FD-74E280A140A6}"/>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solidFill>
                  <a:schemeClr val="bg1"/>
                </a:solidFill>
              </a:rPr>
              <a:t>© </a:t>
            </a:r>
            <a:r>
              <a:rPr lang="da-DK" sz="1000" dirty="0" err="1">
                <a:solidFill>
                  <a:schemeClr val="bg1"/>
                </a:solidFill>
              </a:rPr>
              <a:t>Pharmakon</a:t>
            </a:r>
            <a:endParaRPr lang="da-DK" sz="1000" dirty="0">
              <a:solidFill>
                <a:schemeClr val="bg1"/>
              </a:solidFill>
            </a:endParaRPr>
          </a:p>
        </p:txBody>
      </p:sp>
    </p:spTree>
    <p:extLst>
      <p:ext uri="{BB962C8B-B14F-4D97-AF65-F5344CB8AC3E}">
        <p14:creationId xmlns:p14="http://schemas.microsoft.com/office/powerpoint/2010/main" val="1745353008"/>
      </p:ext>
    </p:extLst>
  </p:cSld>
  <p:clrMapOvr>
    <a:masterClrMapping/>
  </p:clrMapOvr>
  <p:extLst>
    <p:ext uri="{DCECCB84-F9BA-43D5-87BE-67443E8EF086}">
      <p15:sldGuideLst xmlns:p15="http://schemas.microsoft.com/office/powerpoint/2012/main">
        <p15:guide id="2" pos="2869" userDrawn="1">
          <p15:clr>
            <a:srgbClr val="000000"/>
          </p15:clr>
        </p15:guide>
        <p15:guide id="3" orient="horz" pos="514" userDrawn="1">
          <p15:clr>
            <a:srgbClr val="000000"/>
          </p15:clr>
        </p15:guide>
        <p15:guide id="4" orient="horz" pos="1124" userDrawn="1">
          <p15:clr>
            <a:srgbClr val="000000"/>
          </p15:clr>
        </p15:guide>
        <p15:guide id="5" pos="2547" userDrawn="1">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8_billede og indhold">
    <p:bg>
      <p:bgPr>
        <a:solidFill>
          <a:schemeClr val="tx2"/>
        </a:solidFill>
        <a:effectLst/>
      </p:bgPr>
    </p:bg>
    <p:spTree>
      <p:nvGrpSpPr>
        <p:cNvPr id="1" name=""/>
        <p:cNvGrpSpPr/>
        <p:nvPr/>
      </p:nvGrpSpPr>
      <p:grpSpPr>
        <a:xfrm>
          <a:off x="0" y="0"/>
          <a:ext cx="0" cy="0"/>
          <a:chOff x="0" y="0"/>
          <a:chExt cx="0" cy="0"/>
        </a:xfrm>
      </p:grpSpPr>
      <p:sp>
        <p:nvSpPr>
          <p:cNvPr id="3" name="Pladsholder til titel 1">
            <a:extLst>
              <a:ext uri="{FF2B5EF4-FFF2-40B4-BE49-F238E27FC236}">
                <a16:creationId xmlns:a16="http://schemas.microsoft.com/office/drawing/2014/main" id="{B331FA52-17BC-5260-0BC9-9A09F995B483}"/>
              </a:ext>
            </a:extLst>
          </p:cNvPr>
          <p:cNvSpPr>
            <a:spLocks noGrp="1"/>
          </p:cNvSpPr>
          <p:nvPr>
            <p:ph type="title" hasCustomPrompt="1"/>
          </p:nvPr>
        </p:nvSpPr>
        <p:spPr>
          <a:xfrm>
            <a:off x="848665" y="830005"/>
            <a:ext cx="6771981" cy="498598"/>
          </a:xfrm>
          <a:prstGeom prst="rect">
            <a:avLst/>
          </a:prstGeom>
        </p:spPr>
        <p:txBody>
          <a:bodyPr vert="horz" wrap="square" lIns="0" tIns="0" rIns="0" bIns="0" rtlCol="0" anchor="ctr" anchorCtr="0">
            <a:spAutoFit/>
          </a:bodyPr>
          <a:lstStyle>
            <a:lvl1pPr>
              <a:defRPr>
                <a:solidFill>
                  <a:schemeClr val="bg1"/>
                </a:solidFill>
              </a:defRPr>
            </a:lvl1pPr>
          </a:lstStyle>
          <a:p>
            <a:r>
              <a:rPr lang="da-DK" dirty="0"/>
              <a:t>Titel</a:t>
            </a:r>
          </a:p>
        </p:txBody>
      </p:sp>
      <p:sp>
        <p:nvSpPr>
          <p:cNvPr id="7" name="Pladsholder til billede 9">
            <a:extLst>
              <a:ext uri="{FF2B5EF4-FFF2-40B4-BE49-F238E27FC236}">
                <a16:creationId xmlns:a16="http://schemas.microsoft.com/office/drawing/2014/main" id="{19F53515-4FB6-74F1-A9AC-6B2E2E18CCCF}"/>
              </a:ext>
            </a:extLst>
          </p:cNvPr>
          <p:cNvSpPr>
            <a:spLocks noGrp="1"/>
          </p:cNvSpPr>
          <p:nvPr>
            <p:ph type="pic" sz="quarter" idx="10" hasCustomPrompt="1"/>
          </p:nvPr>
        </p:nvSpPr>
        <p:spPr>
          <a:xfrm>
            <a:off x="8148637" y="0"/>
            <a:ext cx="4043363" cy="6853238"/>
          </a:xfrm>
          <a:solidFill>
            <a:schemeClr val="bg1"/>
          </a:solidFill>
        </p:spPr>
        <p:txBody>
          <a:bodyPr/>
          <a:lstStyle>
            <a:lvl1pPr marL="0" indent="0">
              <a:buNone/>
              <a:defRPr>
                <a:solidFill>
                  <a:schemeClr val="tx1"/>
                </a:solidFill>
              </a:defRPr>
            </a:lvl1pPr>
          </a:lstStyle>
          <a:p>
            <a:pPr marL="342900" marR="0" lvl="0" indent="-342900" algn="l" defTabSz="914400" rtl="0" eaLnBrk="1" fontAlgn="auto" latinLnBrk="0" hangingPunct="1">
              <a:lnSpc>
                <a:spcPct val="100000"/>
              </a:lnSpc>
              <a:spcBef>
                <a:spcPts val="0"/>
              </a:spcBef>
              <a:spcAft>
                <a:spcPts val="0"/>
              </a:spcAft>
              <a:buClr>
                <a:srgbClr val="002645"/>
              </a:buClr>
              <a:buSzTx/>
              <a:tabLst/>
              <a:defRPr/>
            </a:pPr>
            <a:r>
              <a:rPr lang="da-DK" dirty="0"/>
              <a:t>Billede</a:t>
            </a:r>
          </a:p>
        </p:txBody>
      </p:sp>
      <p:sp>
        <p:nvSpPr>
          <p:cNvPr id="6" name="Pladsholder til tekst 2">
            <a:extLst>
              <a:ext uri="{FF2B5EF4-FFF2-40B4-BE49-F238E27FC236}">
                <a16:creationId xmlns:a16="http://schemas.microsoft.com/office/drawing/2014/main" id="{C9856DB0-07FE-F466-51AD-1E10C60E6025}"/>
              </a:ext>
            </a:extLst>
          </p:cNvPr>
          <p:cNvSpPr>
            <a:spLocks noGrp="1"/>
          </p:cNvSpPr>
          <p:nvPr>
            <p:ph idx="1" hasCustomPrompt="1"/>
          </p:nvPr>
        </p:nvSpPr>
        <p:spPr>
          <a:xfrm>
            <a:off x="851193" y="1790994"/>
            <a:ext cx="6771981" cy="4503737"/>
          </a:xfrm>
          <a:prstGeom prst="rect">
            <a:avLst/>
          </a:prstGeom>
        </p:spPr>
        <p:txBody>
          <a:bodyPr vert="horz" lIns="0" tIns="0" rIns="0" bIns="0" rtlCol="0">
            <a:noAutofit/>
          </a:bodyPr>
          <a:lstStyle>
            <a:lvl1pPr marL="342900" indent="-342900">
              <a:buClr>
                <a:schemeClr val="bg1"/>
              </a:buClr>
              <a:buFont typeface="Courier New" panose="02070309020205020404" pitchFamily="49" charset="0"/>
              <a:buChar char="-"/>
              <a:defRPr>
                <a:solidFill>
                  <a:schemeClr val="bg1"/>
                </a:solidFill>
              </a:defRPr>
            </a:lvl1pPr>
            <a:lvl2pPr marL="715963" indent="-354013">
              <a:buClr>
                <a:schemeClr val="bg1"/>
              </a:buClr>
              <a:buFont typeface="Courier New" panose="02070309020205020404" pitchFamily="49" charset="0"/>
              <a:buChar char="-"/>
              <a:defRPr>
                <a:solidFill>
                  <a:schemeClr val="bg1"/>
                </a:solidFill>
              </a:defRPr>
            </a:lvl2pPr>
            <a:lvl3pPr marL="1077913" indent="-361950">
              <a:buClr>
                <a:schemeClr val="bg1"/>
              </a:buClr>
              <a:buFont typeface="Courier New" panose="02070309020205020404" pitchFamily="49" charset="0"/>
              <a:buChar char="-"/>
              <a:defRPr>
                <a:solidFill>
                  <a:schemeClr val="bg1"/>
                </a:solidFill>
              </a:defRPr>
            </a:lvl3pPr>
            <a:lvl4pPr marL="1439863" indent="-361950">
              <a:buClr>
                <a:schemeClr val="bg1"/>
              </a:buClr>
              <a:buFont typeface="Courier New" panose="02070309020205020404" pitchFamily="49" charset="0"/>
              <a:buChar char="-"/>
              <a:defRPr>
                <a:solidFill>
                  <a:schemeClr val="bg1"/>
                </a:solidFill>
              </a:defRPr>
            </a:lvl4pPr>
            <a:lvl5pPr marL="1792288" indent="-352425">
              <a:buClr>
                <a:schemeClr val="bg1"/>
              </a:buClr>
              <a:buFont typeface="Courier New" panose="02070309020205020404" pitchFamily="49" charset="0"/>
              <a:buChar char="-"/>
              <a:defRPr>
                <a:solidFill>
                  <a:schemeClr val="bg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Tekstfelt 7">
            <a:extLst>
              <a:ext uri="{FF2B5EF4-FFF2-40B4-BE49-F238E27FC236}">
                <a16:creationId xmlns:a16="http://schemas.microsoft.com/office/drawing/2014/main" id="{B7B689BB-42BA-08B3-B4D8-1A765BD83C55}"/>
              </a:ext>
            </a:extLst>
          </p:cNvPr>
          <p:cNvSpPr txBox="1"/>
          <p:nvPr userDrawn="1"/>
        </p:nvSpPr>
        <p:spPr>
          <a:xfrm rot="16200000">
            <a:off x="-280718" y="6055228"/>
            <a:ext cx="1094485" cy="517404"/>
          </a:xfrm>
          <a:prstGeom prst="rect">
            <a:avLst/>
          </a:prstGeom>
          <a:noFill/>
        </p:spPr>
        <p:txBody>
          <a:bodyPr wrap="none" lIns="180000" tIns="180000" rIns="180000" bIns="180000" rtlCol="0">
            <a:spAutoFit/>
          </a:bodyPr>
          <a:lstStyle/>
          <a:p>
            <a:pPr algn="l"/>
            <a:r>
              <a:rPr lang="da-DK" sz="1000" dirty="0">
                <a:solidFill>
                  <a:schemeClr val="bg1"/>
                </a:solidFill>
              </a:rPr>
              <a:t>© </a:t>
            </a:r>
            <a:r>
              <a:rPr lang="da-DK" sz="1000" dirty="0" err="1">
                <a:solidFill>
                  <a:schemeClr val="bg1"/>
                </a:solidFill>
              </a:rPr>
              <a:t>Pharmakon</a:t>
            </a:r>
            <a:endParaRPr lang="da-DK" sz="1000" dirty="0">
              <a:solidFill>
                <a:schemeClr val="bg1"/>
              </a:solidFill>
            </a:endParaRPr>
          </a:p>
        </p:txBody>
      </p:sp>
    </p:spTree>
    <p:extLst>
      <p:ext uri="{BB962C8B-B14F-4D97-AF65-F5344CB8AC3E}">
        <p14:creationId xmlns:p14="http://schemas.microsoft.com/office/powerpoint/2010/main" val="1677966945"/>
      </p:ext>
    </p:extLst>
  </p:cSld>
  <p:clrMapOvr>
    <a:masterClrMapping/>
  </p:clrMapOvr>
  <p:extLst>
    <p:ext uri="{DCECCB84-F9BA-43D5-87BE-67443E8EF086}">
      <p15:sldGuideLst xmlns:p15="http://schemas.microsoft.com/office/powerpoint/2012/main">
        <p15:guide id="1" orient="horz" pos="514" userDrawn="1">
          <p15:clr>
            <a:srgbClr val="000000"/>
          </p15:clr>
        </p15:guide>
        <p15:guide id="2" pos="529" userDrawn="1">
          <p15:clr>
            <a:srgbClr val="000000"/>
          </p15:clr>
        </p15:guide>
        <p15:guide id="3" orient="horz" pos="1124" userDrawn="1">
          <p15:clr>
            <a:srgbClr val="000000"/>
          </p15:clr>
        </p15:guide>
        <p15:guide id="4" pos="5133" userDrawn="1">
          <p15:clr>
            <a:srgbClr val="F26B43"/>
          </p15:clr>
        </p15:guide>
        <p15:guide id="5" pos="4802" userDrawn="1">
          <p15:clr>
            <a:srgbClr val="00000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 og indhold uden logo">
    <p:spTree>
      <p:nvGrpSpPr>
        <p:cNvPr id="1" name=""/>
        <p:cNvGrpSpPr/>
        <p:nvPr/>
      </p:nvGrpSpPr>
      <p:grpSpPr>
        <a:xfrm>
          <a:off x="0" y="0"/>
          <a:ext cx="0" cy="0"/>
          <a:chOff x="0" y="0"/>
          <a:chExt cx="0" cy="0"/>
        </a:xfrm>
      </p:grpSpPr>
      <p:sp>
        <p:nvSpPr>
          <p:cNvPr id="8" name="Pladsholder til tekst 2">
            <a:extLst>
              <a:ext uri="{FF2B5EF4-FFF2-40B4-BE49-F238E27FC236}">
                <a16:creationId xmlns:a16="http://schemas.microsoft.com/office/drawing/2014/main" id="{3627DE96-28FE-6ED3-FFFA-1F175AD6038F}"/>
              </a:ext>
            </a:extLst>
          </p:cNvPr>
          <p:cNvSpPr>
            <a:spLocks noGrp="1"/>
          </p:cNvSpPr>
          <p:nvPr>
            <p:ph idx="1" hasCustomPrompt="1"/>
          </p:nvPr>
        </p:nvSpPr>
        <p:spPr>
          <a:xfrm>
            <a:off x="855955" y="1792219"/>
            <a:ext cx="10805609"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1144F0A6-5269-8E96-6B85-B20440B0751B}"/>
              </a:ext>
            </a:extLst>
          </p:cNvPr>
          <p:cNvSpPr>
            <a:spLocks noGrp="1"/>
          </p:cNvSpPr>
          <p:nvPr>
            <p:ph type="title" hasCustomPrompt="1"/>
          </p:nvPr>
        </p:nvSpPr>
        <p:spPr>
          <a:xfrm>
            <a:off x="855955" y="830005"/>
            <a:ext cx="10805608"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
        <p:nvSpPr>
          <p:cNvPr id="3" name="Tekstfelt 2">
            <a:extLst>
              <a:ext uri="{FF2B5EF4-FFF2-40B4-BE49-F238E27FC236}">
                <a16:creationId xmlns:a16="http://schemas.microsoft.com/office/drawing/2014/main" id="{B31578A1-9628-27AD-5DC1-2A9BBFFF1579}"/>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t>© </a:t>
            </a:r>
            <a:r>
              <a:rPr lang="da-DK" sz="1000" dirty="0" err="1"/>
              <a:t>Pharmakon</a:t>
            </a:r>
            <a:endParaRPr lang="da-DK" sz="1000" dirty="0"/>
          </a:p>
        </p:txBody>
      </p:sp>
    </p:spTree>
    <p:extLst>
      <p:ext uri="{BB962C8B-B14F-4D97-AF65-F5344CB8AC3E}">
        <p14:creationId xmlns:p14="http://schemas.microsoft.com/office/powerpoint/2010/main" val="3923478027"/>
      </p:ext>
    </p:extLst>
  </p:cSld>
  <p:clrMapOvr>
    <a:masterClrMapping/>
  </p:clrMapOvr>
  <p:extLst>
    <p:ext uri="{DCECCB84-F9BA-43D5-87BE-67443E8EF086}">
      <p15:sldGuideLst xmlns:p15="http://schemas.microsoft.com/office/powerpoint/2012/main">
        <p15:guide id="1" pos="529" userDrawn="1">
          <p15:clr>
            <a:srgbClr val="000000"/>
          </p15:clr>
        </p15:guide>
        <p15:guide id="2" orient="horz" pos="514" userDrawn="1">
          <p15:clr>
            <a:srgbClr val="000000"/>
          </p15:clr>
        </p15:guide>
        <p15:guide id="3" orient="horz" pos="1124" userDrawn="1">
          <p15:clr>
            <a:srgbClr val="00000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Pladsholder til medieklip 3">
            <a:extLst>
              <a:ext uri="{FF2B5EF4-FFF2-40B4-BE49-F238E27FC236}">
                <a16:creationId xmlns:a16="http://schemas.microsoft.com/office/drawing/2014/main" id="{04947D58-DD4C-83C8-6894-B5E983C18E16}"/>
              </a:ext>
            </a:extLst>
          </p:cNvPr>
          <p:cNvSpPr>
            <a:spLocks noGrp="1" noChangeAspect="1"/>
          </p:cNvSpPr>
          <p:nvPr>
            <p:ph type="media" sz="quarter" idx="10" hasCustomPrompt="1"/>
          </p:nvPr>
        </p:nvSpPr>
        <p:spPr>
          <a:xfrm>
            <a:off x="841829" y="823347"/>
            <a:ext cx="10409940" cy="5856739"/>
          </a:xfrm>
          <a:ln>
            <a:noFill/>
          </a:ln>
        </p:spPr>
        <p:txBody>
          <a:bodyPr wrap="none">
            <a:noAutofit/>
          </a:bodyPr>
          <a:lstStyle>
            <a:lvl1pPr marL="0" indent="0">
              <a:buNone/>
              <a:defRPr/>
            </a:lvl1pPr>
          </a:lstStyle>
          <a:p>
            <a:r>
              <a:rPr lang="da-DK" dirty="0"/>
              <a:t>Video</a:t>
            </a:r>
          </a:p>
        </p:txBody>
      </p:sp>
    </p:spTree>
    <p:extLst>
      <p:ext uri="{BB962C8B-B14F-4D97-AF65-F5344CB8AC3E}">
        <p14:creationId xmlns:p14="http://schemas.microsoft.com/office/powerpoint/2010/main" val="561288900"/>
      </p:ext>
    </p:extLst>
  </p:cSld>
  <p:clrMapOvr>
    <a:masterClrMapping/>
  </p:clrMapOvr>
  <p:extLst>
    <p:ext uri="{DCECCB84-F9BA-43D5-87BE-67443E8EF086}">
      <p15:sldGuideLst xmlns:p15="http://schemas.microsoft.com/office/powerpoint/2012/main">
        <p15:guide id="1" pos="526" userDrawn="1">
          <p15:clr>
            <a:srgbClr val="000000"/>
          </p15:clr>
        </p15:guide>
        <p15:guide id="2" orient="horz" pos="514" userDrawn="1">
          <p15:clr>
            <a:srgbClr val="000000"/>
          </p15:clr>
        </p15:guide>
        <p15:guide id="3" orient="horz" pos="4205" userDrawn="1">
          <p15:clr>
            <a:srgbClr val="000000"/>
          </p15:clr>
        </p15:guide>
        <p15:guide id="4" pos="7085" userDrawn="1">
          <p15:clr>
            <a:srgbClr val="00000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el og indhold P">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96A1F7A-AC2B-392C-4A85-2EA631B1AA03}"/>
              </a:ext>
            </a:extLst>
          </p:cNvPr>
          <p:cNvPicPr>
            <a:picLocks noChangeAspect="1"/>
          </p:cNvPicPr>
          <p:nvPr userDrawn="1"/>
        </p:nvPicPr>
        <p:blipFill>
          <a:blip>
            <a:extLst>
              <a:ext uri="{96DAC541-7B7A-43D3-8B79-37D633B846F1}">
                <asvg:svgBlip xmlns:asvg="http://schemas.microsoft.com/office/drawing/2016/SVG/main" r:embed="rId2"/>
              </a:ext>
            </a:extLst>
          </a:blip>
          <a:srcRect l="5985" t="1644"/>
          <a:stretch/>
        </p:blipFill>
        <p:spPr>
          <a:xfrm>
            <a:off x="0" y="0"/>
            <a:ext cx="5695816" cy="6858000"/>
          </a:xfrm>
          <a:prstGeom prst="rect">
            <a:avLst/>
          </a:prstGeom>
        </p:spPr>
      </p:pic>
      <p:sp>
        <p:nvSpPr>
          <p:cNvPr id="8" name="Pladsholder til tekst 2">
            <a:extLst>
              <a:ext uri="{FF2B5EF4-FFF2-40B4-BE49-F238E27FC236}">
                <a16:creationId xmlns:a16="http://schemas.microsoft.com/office/drawing/2014/main" id="{3627DE96-28FE-6ED3-FFFA-1F175AD6038F}"/>
              </a:ext>
            </a:extLst>
          </p:cNvPr>
          <p:cNvSpPr>
            <a:spLocks noGrp="1"/>
          </p:cNvSpPr>
          <p:nvPr>
            <p:ph idx="1" hasCustomPrompt="1"/>
          </p:nvPr>
        </p:nvSpPr>
        <p:spPr>
          <a:xfrm>
            <a:off x="855956" y="1792219"/>
            <a:ext cx="10515600"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1144F0A6-5269-8E96-6B85-B20440B0751B}"/>
              </a:ext>
            </a:extLst>
          </p:cNvPr>
          <p:cNvSpPr>
            <a:spLocks noGrp="1"/>
          </p:cNvSpPr>
          <p:nvPr>
            <p:ph type="title" hasCustomPrompt="1"/>
          </p:nvPr>
        </p:nvSpPr>
        <p:spPr>
          <a:xfrm>
            <a:off x="855955" y="830005"/>
            <a:ext cx="10515599" cy="498598"/>
          </a:xfrm>
          <a:prstGeom prst="rect">
            <a:avLst/>
          </a:prstGeom>
        </p:spPr>
        <p:txBody>
          <a:bodyPr vert="horz" lIns="0" tIns="0" rIns="0" bIns="0" rtlCol="0" anchor="ctr" anchorCtr="0">
            <a:spAutoFit/>
          </a:bodyPr>
          <a:lstStyle>
            <a:lvl1pPr>
              <a:defRPr>
                <a:solidFill>
                  <a:schemeClr val="tx1"/>
                </a:solidFill>
              </a:defRPr>
            </a:lvl1pPr>
          </a:lstStyle>
          <a:p>
            <a:r>
              <a:rPr lang="da-DK" dirty="0"/>
              <a:t>Titel</a:t>
            </a:r>
          </a:p>
        </p:txBody>
      </p:sp>
    </p:spTree>
    <p:extLst>
      <p:ext uri="{BB962C8B-B14F-4D97-AF65-F5344CB8AC3E}">
        <p14:creationId xmlns:p14="http://schemas.microsoft.com/office/powerpoint/2010/main" val="3764645470"/>
      </p:ext>
    </p:extLst>
  </p:cSld>
  <p:clrMapOvr>
    <a:masterClrMapping/>
  </p:clrMapOvr>
  <p:extLst>
    <p:ext uri="{DCECCB84-F9BA-43D5-87BE-67443E8EF086}">
      <p15:sldGuideLst xmlns:p15="http://schemas.microsoft.com/office/powerpoint/2012/main">
        <p15:guide id="1" pos="529">
          <p15:clr>
            <a:srgbClr val="000000"/>
          </p15:clr>
        </p15:guide>
        <p15:guide id="2" orient="horz" pos="514" userDrawn="1">
          <p15:clr>
            <a:srgbClr val="000000"/>
          </p15:clr>
        </p15:guide>
        <p15:guide id="3" orient="horz" pos="1124" userDrawn="1">
          <p15:clr>
            <a:srgbClr val="00000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el og indhold P">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C8F9850-A0E7-A3A5-B466-6773938F6E0C}"/>
              </a:ext>
            </a:extLst>
          </p:cNvPr>
          <p:cNvPicPr>
            <a:picLocks noChangeAspect="1"/>
          </p:cNvPicPr>
          <p:nvPr userDrawn="1"/>
        </p:nvPicPr>
        <p:blipFill>
          <a:blip>
            <a:extLst>
              <a:ext uri="{96DAC541-7B7A-43D3-8B79-37D633B846F1}">
                <asvg:svgBlip xmlns:asvg="http://schemas.microsoft.com/office/drawing/2016/SVG/main" r:embed="rId2"/>
              </a:ext>
            </a:extLst>
          </a:blip>
          <a:srcRect t="11056" b="28911"/>
          <a:stretch/>
        </p:blipFill>
        <p:spPr>
          <a:xfrm>
            <a:off x="0" y="-1"/>
            <a:ext cx="9925769" cy="6858001"/>
          </a:xfrm>
          <a:prstGeom prst="rect">
            <a:avLst/>
          </a:prstGeom>
        </p:spPr>
      </p:pic>
      <p:sp>
        <p:nvSpPr>
          <p:cNvPr id="8" name="Pladsholder til tekst 2">
            <a:extLst>
              <a:ext uri="{FF2B5EF4-FFF2-40B4-BE49-F238E27FC236}">
                <a16:creationId xmlns:a16="http://schemas.microsoft.com/office/drawing/2014/main" id="{3627DE96-28FE-6ED3-FFFA-1F175AD6038F}"/>
              </a:ext>
            </a:extLst>
          </p:cNvPr>
          <p:cNvSpPr>
            <a:spLocks noGrp="1"/>
          </p:cNvSpPr>
          <p:nvPr>
            <p:ph idx="1" hasCustomPrompt="1"/>
          </p:nvPr>
        </p:nvSpPr>
        <p:spPr>
          <a:xfrm>
            <a:off x="855956" y="1792219"/>
            <a:ext cx="10515600"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1144F0A6-5269-8E96-6B85-B20440B0751B}"/>
              </a:ext>
            </a:extLst>
          </p:cNvPr>
          <p:cNvSpPr>
            <a:spLocks noGrp="1"/>
          </p:cNvSpPr>
          <p:nvPr>
            <p:ph type="title" hasCustomPrompt="1"/>
          </p:nvPr>
        </p:nvSpPr>
        <p:spPr>
          <a:xfrm>
            <a:off x="855955" y="830005"/>
            <a:ext cx="10515599" cy="498598"/>
          </a:xfrm>
          <a:prstGeom prst="rect">
            <a:avLst/>
          </a:prstGeom>
        </p:spPr>
        <p:txBody>
          <a:bodyPr vert="horz" lIns="0" tIns="0" rIns="0" bIns="0" rtlCol="0" anchor="ctr" anchorCtr="0">
            <a:spAutoFit/>
          </a:bodyPr>
          <a:lstStyle>
            <a:lvl1pPr>
              <a:defRPr>
                <a:solidFill>
                  <a:schemeClr val="tx1"/>
                </a:solidFill>
              </a:defRPr>
            </a:lvl1pPr>
          </a:lstStyle>
          <a:p>
            <a:r>
              <a:rPr lang="da-DK" dirty="0"/>
              <a:t>Titel</a:t>
            </a:r>
          </a:p>
        </p:txBody>
      </p:sp>
    </p:spTree>
    <p:extLst>
      <p:ext uri="{BB962C8B-B14F-4D97-AF65-F5344CB8AC3E}">
        <p14:creationId xmlns:p14="http://schemas.microsoft.com/office/powerpoint/2010/main" val="2445964014"/>
      </p:ext>
    </p:extLst>
  </p:cSld>
  <p:clrMapOvr>
    <a:masterClrMapping/>
  </p:clrMapOvr>
  <p:extLst>
    <p:ext uri="{DCECCB84-F9BA-43D5-87BE-67443E8EF086}">
      <p15:sldGuideLst xmlns:p15="http://schemas.microsoft.com/office/powerpoint/2012/main">
        <p15:guide id="1" pos="529">
          <p15:clr>
            <a:srgbClr val="000000"/>
          </p15:clr>
        </p15:guide>
        <p15:guide id="2" orient="horz" pos="514" userDrawn="1">
          <p15:clr>
            <a:srgbClr val="000000"/>
          </p15:clr>
        </p15:guide>
        <p15:guide id="3" orient="horz" pos="1124" userDrawn="1">
          <p15:clr>
            <a:srgbClr val="00000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el og indhold dialog">
    <p:spTree>
      <p:nvGrpSpPr>
        <p:cNvPr id="1" name=""/>
        <p:cNvGrpSpPr/>
        <p:nvPr/>
      </p:nvGrpSpPr>
      <p:grpSpPr>
        <a:xfrm>
          <a:off x="0" y="0"/>
          <a:ext cx="0" cy="0"/>
          <a:chOff x="0" y="0"/>
          <a:chExt cx="0" cy="0"/>
        </a:xfrm>
      </p:grpSpPr>
      <p:pic>
        <p:nvPicPr>
          <p:cNvPr id="3" name="Grafik 2" descr="Chat med massiv udfyldning">
            <a:extLst>
              <a:ext uri="{FF2B5EF4-FFF2-40B4-BE49-F238E27FC236}">
                <a16:creationId xmlns:a16="http://schemas.microsoft.com/office/drawing/2014/main" id="{A5048BC6-EA13-5DE6-ECCC-4145368D47BE}"/>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8108" t="20571" r="8108" b="20421"/>
          <a:stretch/>
        </p:blipFill>
        <p:spPr>
          <a:xfrm>
            <a:off x="-28576" y="-32513"/>
            <a:ext cx="9526523" cy="6709538"/>
          </a:xfrm>
          <a:prstGeom prst="rect">
            <a:avLst/>
          </a:prstGeom>
        </p:spPr>
      </p:pic>
      <p:sp>
        <p:nvSpPr>
          <p:cNvPr id="8" name="Pladsholder til tekst 2">
            <a:extLst>
              <a:ext uri="{FF2B5EF4-FFF2-40B4-BE49-F238E27FC236}">
                <a16:creationId xmlns:a16="http://schemas.microsoft.com/office/drawing/2014/main" id="{3627DE96-28FE-6ED3-FFFA-1F175AD6038F}"/>
              </a:ext>
            </a:extLst>
          </p:cNvPr>
          <p:cNvSpPr>
            <a:spLocks noGrp="1"/>
          </p:cNvSpPr>
          <p:nvPr>
            <p:ph idx="1" hasCustomPrompt="1"/>
          </p:nvPr>
        </p:nvSpPr>
        <p:spPr>
          <a:xfrm>
            <a:off x="855956" y="1792219"/>
            <a:ext cx="10515600"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1144F0A6-5269-8E96-6B85-B20440B0751B}"/>
              </a:ext>
            </a:extLst>
          </p:cNvPr>
          <p:cNvSpPr>
            <a:spLocks noGrp="1"/>
          </p:cNvSpPr>
          <p:nvPr>
            <p:ph type="title" hasCustomPrompt="1"/>
          </p:nvPr>
        </p:nvSpPr>
        <p:spPr>
          <a:xfrm>
            <a:off x="855955" y="830005"/>
            <a:ext cx="10515599" cy="498598"/>
          </a:xfrm>
          <a:prstGeom prst="rect">
            <a:avLst/>
          </a:prstGeom>
        </p:spPr>
        <p:txBody>
          <a:bodyPr vert="horz" lIns="0" tIns="0" rIns="0" bIns="0" rtlCol="0" anchor="ctr" anchorCtr="0">
            <a:spAutoFit/>
          </a:bodyPr>
          <a:lstStyle>
            <a:lvl1pPr>
              <a:defRPr>
                <a:solidFill>
                  <a:schemeClr val="tx1"/>
                </a:solidFill>
              </a:defRPr>
            </a:lvl1pPr>
          </a:lstStyle>
          <a:p>
            <a:r>
              <a:rPr lang="da-DK" dirty="0"/>
              <a:t>Titel</a:t>
            </a:r>
          </a:p>
        </p:txBody>
      </p:sp>
    </p:spTree>
    <p:extLst>
      <p:ext uri="{BB962C8B-B14F-4D97-AF65-F5344CB8AC3E}">
        <p14:creationId xmlns:p14="http://schemas.microsoft.com/office/powerpoint/2010/main" val="1919677239"/>
      </p:ext>
    </p:extLst>
  </p:cSld>
  <p:clrMapOvr>
    <a:masterClrMapping/>
  </p:clrMapOvr>
  <p:extLst>
    <p:ext uri="{DCECCB84-F9BA-43D5-87BE-67443E8EF086}">
      <p15:sldGuideLst xmlns:p15="http://schemas.microsoft.com/office/powerpoint/2012/main">
        <p15:guide id="1" pos="529">
          <p15:clr>
            <a:srgbClr val="000000"/>
          </p15:clr>
        </p15:guide>
        <p15:guide id="2" orient="horz" pos="514" userDrawn="1">
          <p15:clr>
            <a:srgbClr val="000000"/>
          </p15:clr>
        </p15:guide>
        <p15:guide id="3" orient="horz" pos="1124" userDrawn="1">
          <p15:clr>
            <a:srgbClr val="00000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el og indhold">
    <p:bg>
      <p:bgPr>
        <a:solidFill>
          <a:schemeClr val="bg2"/>
        </a:solidFill>
        <a:effectLst/>
      </p:bgPr>
    </p:bg>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1817F751-CD92-C977-5883-7C750B8BCBF8}"/>
              </a:ext>
            </a:extLst>
          </p:cNvPr>
          <p:cNvSpPr txBox="1"/>
          <p:nvPr userDrawn="1"/>
        </p:nvSpPr>
        <p:spPr>
          <a:xfrm rot="16200000">
            <a:off x="11298724" y="5960328"/>
            <a:ext cx="1238371" cy="548182"/>
          </a:xfrm>
          <a:prstGeom prst="rect">
            <a:avLst/>
          </a:prstGeom>
          <a:noFill/>
        </p:spPr>
        <p:txBody>
          <a:bodyPr wrap="none" lIns="180000" tIns="180000" rIns="180000" bIns="180000" rtlCol="0">
            <a:spAutoFit/>
          </a:bodyPr>
          <a:lstStyle/>
          <a:p>
            <a:pPr algn="l"/>
            <a:r>
              <a:rPr lang="da-DK" sz="1200" dirty="0">
                <a:solidFill>
                  <a:srgbClr val="182743"/>
                </a:solidFill>
              </a:rPr>
              <a:t>© </a:t>
            </a:r>
            <a:r>
              <a:rPr lang="da-DK" sz="1200" dirty="0" err="1">
                <a:solidFill>
                  <a:srgbClr val="182743"/>
                </a:solidFill>
              </a:rPr>
              <a:t>Pharmakon</a:t>
            </a:r>
            <a:endParaRPr lang="da-DK" sz="1200" dirty="0">
              <a:solidFill>
                <a:srgbClr val="182743"/>
              </a:solidFill>
            </a:endParaRPr>
          </a:p>
        </p:txBody>
      </p:sp>
      <p:sp>
        <p:nvSpPr>
          <p:cNvPr id="3" name="Pladsholder til billede 20">
            <a:extLst>
              <a:ext uri="{FF2B5EF4-FFF2-40B4-BE49-F238E27FC236}">
                <a16:creationId xmlns:a16="http://schemas.microsoft.com/office/drawing/2014/main" id="{62A9C989-7B87-F36B-08A8-B4F5EA2E421F}"/>
              </a:ext>
            </a:extLst>
          </p:cNvPr>
          <p:cNvSpPr>
            <a:spLocks noGrp="1"/>
          </p:cNvSpPr>
          <p:nvPr>
            <p:ph type="pic" sz="quarter" idx="12" hasCustomPrompt="1"/>
          </p:nvPr>
        </p:nvSpPr>
        <p:spPr>
          <a:xfrm>
            <a:off x="7157640" y="-2826"/>
            <a:ext cx="5033731" cy="6868223"/>
          </a:xfrm>
          <a:custGeom>
            <a:avLst/>
            <a:gdLst>
              <a:gd name="connsiteX0" fmla="*/ 0 w 6108700"/>
              <a:gd name="connsiteY0" fmla="*/ 0 h 6858000"/>
              <a:gd name="connsiteX1" fmla="*/ 3054350 w 6108700"/>
              <a:gd name="connsiteY1" fmla="*/ 0 h 6858000"/>
              <a:gd name="connsiteX2" fmla="*/ 6108700 w 6108700"/>
              <a:gd name="connsiteY2" fmla="*/ 3429000 h 6858000"/>
              <a:gd name="connsiteX3" fmla="*/ 3054350 w 6108700"/>
              <a:gd name="connsiteY3" fmla="*/ 6858000 h 6858000"/>
              <a:gd name="connsiteX4" fmla="*/ 0 w 6108700"/>
              <a:gd name="connsiteY4" fmla="*/ 6858000 h 6858000"/>
              <a:gd name="connsiteX5" fmla="*/ 0 w 6108700"/>
              <a:gd name="connsiteY5" fmla="*/ 0 h 6858000"/>
              <a:gd name="connsiteX0" fmla="*/ 3053373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53373 w 9406426"/>
              <a:gd name="connsiteY5" fmla="*/ 0 h 6858000"/>
              <a:gd name="connsiteX0" fmla="*/ 3067661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67661 w 9406426"/>
              <a:gd name="connsiteY5" fmla="*/ 0 h 6858000"/>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53373 w 9162073"/>
              <a:gd name="connsiteY4" fmla="*/ 6858000 h 6869017"/>
              <a:gd name="connsiteX5" fmla="*/ 3067661 w 9162073"/>
              <a:gd name="connsiteY5" fmla="*/ 0 h 6869017"/>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64570 w 9162073"/>
              <a:gd name="connsiteY4" fmla="*/ 6858000 h 6869017"/>
              <a:gd name="connsiteX5" fmla="*/ 3067661 w 9162073"/>
              <a:gd name="connsiteY5" fmla="*/ 0 h 6869017"/>
              <a:gd name="connsiteX0" fmla="*/ 6097588 w 6097588"/>
              <a:gd name="connsiteY0" fmla="*/ 0 h 6869017"/>
              <a:gd name="connsiteX1" fmla="*/ 3029927 w 6097588"/>
              <a:gd name="connsiteY1" fmla="*/ 11723 h 6869017"/>
              <a:gd name="connsiteX2" fmla="*/ 0 w 6097588"/>
              <a:gd name="connsiteY2" fmla="*/ 3513667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097588 w 6097588"/>
              <a:gd name="connsiteY0" fmla="*/ 0 h 6869017"/>
              <a:gd name="connsiteX1" fmla="*/ 3029927 w 6097588"/>
              <a:gd name="connsiteY1" fmla="*/ 11723 h 6869017"/>
              <a:gd name="connsiteX2" fmla="*/ 0 w 6097588"/>
              <a:gd name="connsiteY2" fmla="*/ 3442833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117223 w 6117223"/>
              <a:gd name="connsiteY0" fmla="*/ 0 h 6869017"/>
              <a:gd name="connsiteX1" fmla="*/ 3049562 w 6117223"/>
              <a:gd name="connsiteY1" fmla="*/ 11723 h 6869017"/>
              <a:gd name="connsiteX2" fmla="*/ 0 w 6117223"/>
              <a:gd name="connsiteY2" fmla="*/ 3434419 h 6869017"/>
              <a:gd name="connsiteX3" fmla="*/ 3053940 w 6117223"/>
              <a:gd name="connsiteY3" fmla="*/ 6869017 h 6869017"/>
              <a:gd name="connsiteX4" fmla="*/ 6114132 w 6117223"/>
              <a:gd name="connsiteY4" fmla="*/ 6858000 h 6869017"/>
              <a:gd name="connsiteX5" fmla="*/ 6117223 w 6117223"/>
              <a:gd name="connsiteY5" fmla="*/ 0 h 6869017"/>
              <a:gd name="connsiteX0" fmla="*/ 6095793 w 6095793"/>
              <a:gd name="connsiteY0" fmla="*/ 0 h 6869017"/>
              <a:gd name="connsiteX1" fmla="*/ 3028132 w 6095793"/>
              <a:gd name="connsiteY1" fmla="*/ 11723 h 6869017"/>
              <a:gd name="connsiteX2" fmla="*/ 1 w 6095793"/>
              <a:gd name="connsiteY2" fmla="*/ 3441562 h 6869017"/>
              <a:gd name="connsiteX3" fmla="*/ 3032510 w 6095793"/>
              <a:gd name="connsiteY3" fmla="*/ 6869017 h 6869017"/>
              <a:gd name="connsiteX4" fmla="*/ 6092702 w 6095793"/>
              <a:gd name="connsiteY4" fmla="*/ 6858000 h 6869017"/>
              <a:gd name="connsiteX5" fmla="*/ 6095793 w 6095793"/>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17"/>
              <a:gd name="connsiteX1" fmla="*/ 3042660 w 6110321"/>
              <a:gd name="connsiteY1" fmla="*/ 11723 h 6869017"/>
              <a:gd name="connsiteX2" fmla="*/ 242 w 6110321"/>
              <a:gd name="connsiteY2" fmla="*/ 3436799 h 6869017"/>
              <a:gd name="connsiteX3" fmla="*/ 3137190 w 6110321"/>
              <a:gd name="connsiteY3" fmla="*/ 6869017 h 6869017"/>
              <a:gd name="connsiteX4" fmla="*/ 6107230 w 6110321"/>
              <a:gd name="connsiteY4" fmla="*/ 6858000 h 6869017"/>
              <a:gd name="connsiteX5" fmla="*/ 6110321 w 6110321"/>
              <a:gd name="connsiteY5" fmla="*/ 0 h 6869017"/>
              <a:gd name="connsiteX0" fmla="*/ 6110165 w 6110165"/>
              <a:gd name="connsiteY0" fmla="*/ 2078 h 6871095"/>
              <a:gd name="connsiteX1" fmla="*/ 3080035 w 6110165"/>
              <a:gd name="connsiteY1" fmla="*/ 153 h 6871095"/>
              <a:gd name="connsiteX2" fmla="*/ 86 w 6110165"/>
              <a:gd name="connsiteY2" fmla="*/ 3438877 h 6871095"/>
              <a:gd name="connsiteX3" fmla="*/ 3137034 w 6110165"/>
              <a:gd name="connsiteY3" fmla="*/ 6871095 h 6871095"/>
              <a:gd name="connsiteX4" fmla="*/ 6107074 w 6110165"/>
              <a:gd name="connsiteY4" fmla="*/ 6860078 h 6871095"/>
              <a:gd name="connsiteX5" fmla="*/ 6110165 w 6110165"/>
              <a:gd name="connsiteY5" fmla="*/ 2078 h 6871095"/>
              <a:gd name="connsiteX0" fmla="*/ 6110162 w 6110162"/>
              <a:gd name="connsiteY0" fmla="*/ 1938 h 6870955"/>
              <a:gd name="connsiteX1" fmla="*/ 3080032 w 6110162"/>
              <a:gd name="connsiteY1" fmla="*/ 13 h 6870955"/>
              <a:gd name="connsiteX2" fmla="*/ 83 w 6110162"/>
              <a:gd name="connsiteY2" fmla="*/ 3438737 h 6870955"/>
              <a:gd name="connsiteX3" fmla="*/ 3137031 w 6110162"/>
              <a:gd name="connsiteY3" fmla="*/ 6870955 h 6870955"/>
              <a:gd name="connsiteX4" fmla="*/ 6107071 w 6110162"/>
              <a:gd name="connsiteY4" fmla="*/ 6859938 h 6870955"/>
              <a:gd name="connsiteX5" fmla="*/ 6110162 w 6110162"/>
              <a:gd name="connsiteY5" fmla="*/ 1938 h 6870955"/>
              <a:gd name="connsiteX0" fmla="*/ 6110170 w 6110170"/>
              <a:gd name="connsiteY0" fmla="*/ 1938 h 6870955"/>
              <a:gd name="connsiteX1" fmla="*/ 3080040 w 6110170"/>
              <a:gd name="connsiteY1" fmla="*/ 13 h 6870955"/>
              <a:gd name="connsiteX2" fmla="*/ 91 w 6110170"/>
              <a:gd name="connsiteY2" fmla="*/ 3438737 h 6870955"/>
              <a:gd name="connsiteX3" fmla="*/ 3137039 w 6110170"/>
              <a:gd name="connsiteY3" fmla="*/ 6870955 h 6870955"/>
              <a:gd name="connsiteX4" fmla="*/ 6107079 w 6110170"/>
              <a:gd name="connsiteY4" fmla="*/ 6859938 h 6870955"/>
              <a:gd name="connsiteX5" fmla="*/ 6110170 w 6110170"/>
              <a:gd name="connsiteY5" fmla="*/ 1938 h 6870955"/>
              <a:gd name="connsiteX0" fmla="*/ 6110161 w 6110161"/>
              <a:gd name="connsiteY0" fmla="*/ 1925 h 6870942"/>
              <a:gd name="connsiteX1" fmla="*/ 3080031 w 6110161"/>
              <a:gd name="connsiteY1" fmla="*/ 0 h 6870942"/>
              <a:gd name="connsiteX2" fmla="*/ 82 w 6110161"/>
              <a:gd name="connsiteY2" fmla="*/ 3438724 h 6870942"/>
              <a:gd name="connsiteX3" fmla="*/ 3137030 w 6110161"/>
              <a:gd name="connsiteY3" fmla="*/ 6870942 h 6870942"/>
              <a:gd name="connsiteX4" fmla="*/ 6107070 w 6110161"/>
              <a:gd name="connsiteY4" fmla="*/ 6859925 h 6870942"/>
              <a:gd name="connsiteX5" fmla="*/ 6110161 w 6110161"/>
              <a:gd name="connsiteY5" fmla="*/ 1925 h 6870942"/>
              <a:gd name="connsiteX0" fmla="*/ 6110165 w 6110165"/>
              <a:gd name="connsiteY0" fmla="*/ 1925 h 6870942"/>
              <a:gd name="connsiteX1" fmla="*/ 3080035 w 6110165"/>
              <a:gd name="connsiteY1" fmla="*/ 0 h 6870942"/>
              <a:gd name="connsiteX2" fmla="*/ 86 w 6110165"/>
              <a:gd name="connsiteY2" fmla="*/ 3438724 h 6870942"/>
              <a:gd name="connsiteX3" fmla="*/ 3137034 w 6110165"/>
              <a:gd name="connsiteY3" fmla="*/ 6870942 h 6870942"/>
              <a:gd name="connsiteX4" fmla="*/ 6107074 w 6110165"/>
              <a:gd name="connsiteY4" fmla="*/ 6859925 h 6870942"/>
              <a:gd name="connsiteX5" fmla="*/ 6110165 w 6110165"/>
              <a:gd name="connsiteY5" fmla="*/ 1925 h 6870942"/>
              <a:gd name="connsiteX0" fmla="*/ 6110165 w 6111246"/>
              <a:gd name="connsiteY0" fmla="*/ 1925 h 7126621"/>
              <a:gd name="connsiteX1" fmla="*/ 3080035 w 6111246"/>
              <a:gd name="connsiteY1" fmla="*/ 0 h 7126621"/>
              <a:gd name="connsiteX2" fmla="*/ 86 w 6111246"/>
              <a:gd name="connsiteY2" fmla="*/ 3438724 h 7126621"/>
              <a:gd name="connsiteX3" fmla="*/ 3137034 w 6111246"/>
              <a:gd name="connsiteY3" fmla="*/ 6870942 h 7126621"/>
              <a:gd name="connsiteX4" fmla="*/ 6109832 w 6111246"/>
              <a:gd name="connsiteY4" fmla="*/ 6876484 h 7126621"/>
              <a:gd name="connsiteX5" fmla="*/ 6110165 w 6111246"/>
              <a:gd name="connsiteY5" fmla="*/ 1925 h 7126621"/>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5054561 w 6109847"/>
              <a:gd name="connsiteY0" fmla="*/ 11982 h 6876484"/>
              <a:gd name="connsiteX1" fmla="*/ 3080035 w 6109847"/>
              <a:gd name="connsiteY1" fmla="*/ 0 h 6876484"/>
              <a:gd name="connsiteX2" fmla="*/ 86 w 6109847"/>
              <a:gd name="connsiteY2" fmla="*/ 3438724 h 6876484"/>
              <a:gd name="connsiteX3" fmla="*/ 3137034 w 6109847"/>
              <a:gd name="connsiteY3" fmla="*/ 6870942 h 6876484"/>
              <a:gd name="connsiteX4" fmla="*/ 6109832 w 6109847"/>
              <a:gd name="connsiteY4" fmla="*/ 6876484 h 6876484"/>
              <a:gd name="connsiteX5" fmla="*/ 5054561 w 6109847"/>
              <a:gd name="connsiteY5" fmla="*/ 11982 h 6876484"/>
              <a:gd name="connsiteX0" fmla="*/ 5054561 w 5054561"/>
              <a:gd name="connsiteY0" fmla="*/ 11982 h 6870942"/>
              <a:gd name="connsiteX1" fmla="*/ 3080035 w 5054561"/>
              <a:gd name="connsiteY1" fmla="*/ 0 h 6870942"/>
              <a:gd name="connsiteX2" fmla="*/ 86 w 5054561"/>
              <a:gd name="connsiteY2" fmla="*/ 3438724 h 6870942"/>
              <a:gd name="connsiteX3" fmla="*/ 3137034 w 5054561"/>
              <a:gd name="connsiteY3" fmla="*/ 6870942 h 6870942"/>
              <a:gd name="connsiteX4" fmla="*/ 5014014 w 5054561"/>
              <a:gd name="connsiteY4" fmla="*/ 6856368 h 6870942"/>
              <a:gd name="connsiteX5" fmla="*/ 5054561 w 5054561"/>
              <a:gd name="connsiteY5" fmla="*/ 11982 h 6870942"/>
              <a:gd name="connsiteX0" fmla="*/ 5054561 w 5055935"/>
              <a:gd name="connsiteY0" fmla="*/ 11982 h 6870942"/>
              <a:gd name="connsiteX1" fmla="*/ 3080035 w 5055935"/>
              <a:gd name="connsiteY1" fmla="*/ 0 h 6870942"/>
              <a:gd name="connsiteX2" fmla="*/ 86 w 5055935"/>
              <a:gd name="connsiteY2" fmla="*/ 3438724 h 6870942"/>
              <a:gd name="connsiteX3" fmla="*/ 3137034 w 5055935"/>
              <a:gd name="connsiteY3" fmla="*/ 6870942 h 6870942"/>
              <a:gd name="connsiteX4" fmla="*/ 5054561 w 5055935"/>
              <a:gd name="connsiteY4" fmla="*/ 6870942 h 6870942"/>
              <a:gd name="connsiteX5" fmla="*/ 5054561 w 5055935"/>
              <a:gd name="connsiteY5" fmla="*/ 11982 h 6870942"/>
              <a:gd name="connsiteX0" fmla="*/ 5054561 w 5057168"/>
              <a:gd name="connsiteY0" fmla="*/ 11982 h 6870942"/>
              <a:gd name="connsiteX1" fmla="*/ 3080035 w 5057168"/>
              <a:gd name="connsiteY1" fmla="*/ 0 h 6870942"/>
              <a:gd name="connsiteX2" fmla="*/ 86 w 5057168"/>
              <a:gd name="connsiteY2" fmla="*/ 3438724 h 6870942"/>
              <a:gd name="connsiteX3" fmla="*/ 3137034 w 5057168"/>
              <a:gd name="connsiteY3" fmla="*/ 6870942 h 6870942"/>
              <a:gd name="connsiteX4" fmla="*/ 5055935 w 5057168"/>
              <a:gd name="connsiteY4" fmla="*/ 6870942 h 6870942"/>
              <a:gd name="connsiteX5" fmla="*/ 5054561 w 5057168"/>
              <a:gd name="connsiteY5" fmla="*/ 11982 h 6870942"/>
              <a:gd name="connsiteX0" fmla="*/ 5054561 w 5054561"/>
              <a:gd name="connsiteY0" fmla="*/ 11982 h 6871869"/>
              <a:gd name="connsiteX1" fmla="*/ 3080035 w 5054561"/>
              <a:gd name="connsiteY1" fmla="*/ 0 h 6871869"/>
              <a:gd name="connsiteX2" fmla="*/ 86 w 5054561"/>
              <a:gd name="connsiteY2" fmla="*/ 3438724 h 6871869"/>
              <a:gd name="connsiteX3" fmla="*/ 3137034 w 5054561"/>
              <a:gd name="connsiteY3" fmla="*/ 6870942 h 6871869"/>
              <a:gd name="connsiteX4" fmla="*/ 5029074 w 5054561"/>
              <a:gd name="connsiteY4" fmla="*/ 6871869 h 6871869"/>
              <a:gd name="connsiteX5" fmla="*/ 5054561 w 5054561"/>
              <a:gd name="connsiteY5" fmla="*/ 11982 h 6871869"/>
              <a:gd name="connsiteX0" fmla="*/ 5033836 w 5033836"/>
              <a:gd name="connsiteY0" fmla="*/ 9019 h 6871869"/>
              <a:gd name="connsiteX1" fmla="*/ 3080035 w 5033836"/>
              <a:gd name="connsiteY1" fmla="*/ 0 h 6871869"/>
              <a:gd name="connsiteX2" fmla="*/ 86 w 5033836"/>
              <a:gd name="connsiteY2" fmla="*/ 3438724 h 6871869"/>
              <a:gd name="connsiteX3" fmla="*/ 3137034 w 5033836"/>
              <a:gd name="connsiteY3" fmla="*/ 6870942 h 6871869"/>
              <a:gd name="connsiteX4" fmla="*/ 5029074 w 5033836"/>
              <a:gd name="connsiteY4" fmla="*/ 6871869 h 6871869"/>
              <a:gd name="connsiteX5" fmla="*/ 5033836 w 5033836"/>
              <a:gd name="connsiteY5" fmla="*/ 9019 h 6871869"/>
              <a:gd name="connsiteX0" fmla="*/ 5033836 w 5033836"/>
              <a:gd name="connsiteY0" fmla="*/ 0 h 6874697"/>
              <a:gd name="connsiteX1" fmla="*/ 3080035 w 5033836"/>
              <a:gd name="connsiteY1" fmla="*/ 2828 h 6874697"/>
              <a:gd name="connsiteX2" fmla="*/ 86 w 5033836"/>
              <a:gd name="connsiteY2" fmla="*/ 3441552 h 6874697"/>
              <a:gd name="connsiteX3" fmla="*/ 3137034 w 5033836"/>
              <a:gd name="connsiteY3" fmla="*/ 6873770 h 6874697"/>
              <a:gd name="connsiteX4" fmla="*/ 5029074 w 5033836"/>
              <a:gd name="connsiteY4" fmla="*/ 6874697 h 6874697"/>
              <a:gd name="connsiteX5" fmla="*/ 5033836 w 5033836"/>
              <a:gd name="connsiteY5" fmla="*/ 0 h 6874697"/>
              <a:gd name="connsiteX0" fmla="*/ 5033836 w 5036249"/>
              <a:gd name="connsiteY0" fmla="*/ 0 h 6874697"/>
              <a:gd name="connsiteX1" fmla="*/ 3080035 w 5036249"/>
              <a:gd name="connsiteY1" fmla="*/ 2828 h 6874697"/>
              <a:gd name="connsiteX2" fmla="*/ 86 w 5036249"/>
              <a:gd name="connsiteY2" fmla="*/ 3441552 h 6874697"/>
              <a:gd name="connsiteX3" fmla="*/ 3137034 w 5036249"/>
              <a:gd name="connsiteY3" fmla="*/ 6873770 h 6874697"/>
              <a:gd name="connsiteX4" fmla="*/ 5034996 w 5036249"/>
              <a:gd name="connsiteY4" fmla="*/ 6874697 h 6874697"/>
              <a:gd name="connsiteX5" fmla="*/ 5033836 w 5036249"/>
              <a:gd name="connsiteY5" fmla="*/ 0 h 687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6249" h="6874697">
                <a:moveTo>
                  <a:pt x="5033836" y="0"/>
                </a:moveTo>
                <a:lnTo>
                  <a:pt x="3080035" y="2828"/>
                </a:lnTo>
                <a:cubicBezTo>
                  <a:pt x="764396" y="6957"/>
                  <a:pt x="-9414" y="2296395"/>
                  <a:pt x="86" y="3441552"/>
                </a:cubicBezTo>
                <a:cubicBezTo>
                  <a:pt x="9586" y="4586709"/>
                  <a:pt x="696542" y="6866733"/>
                  <a:pt x="3137034" y="6873770"/>
                </a:cubicBezTo>
                <a:lnTo>
                  <a:pt x="5034996" y="6874697"/>
                </a:lnTo>
                <a:cubicBezTo>
                  <a:pt x="5039759" y="4588697"/>
                  <a:pt x="5029073" y="2286000"/>
                  <a:pt x="5033836" y="0"/>
                </a:cubicBezTo>
                <a:close/>
              </a:path>
            </a:pathLst>
          </a:custGeom>
          <a:solidFill>
            <a:schemeClr val="bg1"/>
          </a:solidFill>
        </p:spPr>
        <p:txBody>
          <a:bodyPr/>
          <a:lstStyle>
            <a:lvl1pPr marL="0" indent="0">
              <a:buNone/>
              <a:defRPr>
                <a:solidFill>
                  <a:schemeClr val="bg1"/>
                </a:solidFill>
              </a:defRPr>
            </a:lvl1pPr>
          </a:lstStyle>
          <a:p>
            <a:r>
              <a:rPr lang="da-DK" dirty="0"/>
              <a:t>Billede</a:t>
            </a:r>
          </a:p>
        </p:txBody>
      </p:sp>
      <p:sp>
        <p:nvSpPr>
          <p:cNvPr id="4" name="Pladsholder til tekst 2">
            <a:extLst>
              <a:ext uri="{FF2B5EF4-FFF2-40B4-BE49-F238E27FC236}">
                <a16:creationId xmlns:a16="http://schemas.microsoft.com/office/drawing/2014/main" id="{228DDC5B-C23E-33B8-ADF5-326FEAF84C09}"/>
              </a:ext>
            </a:extLst>
          </p:cNvPr>
          <p:cNvSpPr>
            <a:spLocks noGrp="1"/>
          </p:cNvSpPr>
          <p:nvPr>
            <p:ph idx="1" hasCustomPrompt="1"/>
          </p:nvPr>
        </p:nvSpPr>
        <p:spPr>
          <a:xfrm>
            <a:off x="857814" y="1790994"/>
            <a:ext cx="5773229" cy="4503737"/>
          </a:xfrm>
          <a:prstGeom prst="rect">
            <a:avLst/>
          </a:prstGeom>
        </p:spPr>
        <p:txBody>
          <a:bodyPr vert="horz" lIns="0" tIns="0" rIns="0" bIns="0" rtlCol="0">
            <a:noAutofit/>
          </a:bodyPr>
          <a:lstStyle>
            <a:lvl1pPr marL="342900" indent="-342900">
              <a:buClr>
                <a:schemeClr val="tx1"/>
              </a:buClr>
              <a:buFont typeface="Courier New" panose="02070309020205020404" pitchFamily="49" charset="0"/>
              <a:buChar char="-"/>
              <a:defRPr>
                <a:solidFill>
                  <a:schemeClr val="tx1"/>
                </a:solidFill>
              </a:defRPr>
            </a:lvl1pPr>
            <a:lvl2pPr marL="715963" indent="-354013">
              <a:buClr>
                <a:schemeClr val="tx1"/>
              </a:buClr>
              <a:buFont typeface="Courier New" panose="02070309020205020404" pitchFamily="49" charset="0"/>
              <a:buChar char="-"/>
              <a:defRPr>
                <a:solidFill>
                  <a:schemeClr val="tx1"/>
                </a:solidFill>
              </a:defRPr>
            </a:lvl2pPr>
            <a:lvl3pPr marL="1077913" indent="-361950">
              <a:buClr>
                <a:schemeClr val="tx1"/>
              </a:buClr>
              <a:buFont typeface="Courier New" panose="02070309020205020404" pitchFamily="49" charset="0"/>
              <a:buChar char="-"/>
              <a:defRPr>
                <a:solidFill>
                  <a:schemeClr val="tx1"/>
                </a:solidFill>
              </a:defRPr>
            </a:lvl3pPr>
            <a:lvl4pPr marL="1439863" indent="-361950">
              <a:buClr>
                <a:schemeClr val="tx1"/>
              </a:buClr>
              <a:buFont typeface="Courier New" panose="02070309020205020404" pitchFamily="49" charset="0"/>
              <a:buChar char="-"/>
              <a:defRPr>
                <a:solidFill>
                  <a:schemeClr val="tx1"/>
                </a:solidFill>
              </a:defRPr>
            </a:lvl4pPr>
            <a:lvl5pPr marL="1792288" indent="-352425">
              <a:buClr>
                <a:schemeClr val="tx1"/>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Pladsholder til titel 1">
            <a:extLst>
              <a:ext uri="{FF2B5EF4-FFF2-40B4-BE49-F238E27FC236}">
                <a16:creationId xmlns:a16="http://schemas.microsoft.com/office/drawing/2014/main" id="{E81B3900-38CC-7C8F-F021-9BA2A1417275}"/>
              </a:ext>
            </a:extLst>
          </p:cNvPr>
          <p:cNvSpPr>
            <a:spLocks noGrp="1"/>
          </p:cNvSpPr>
          <p:nvPr>
            <p:ph type="title" hasCustomPrompt="1"/>
          </p:nvPr>
        </p:nvSpPr>
        <p:spPr>
          <a:xfrm>
            <a:off x="864164" y="830005"/>
            <a:ext cx="6301724"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
        <p:nvSpPr>
          <p:cNvPr id="11" name="Tekstfelt 10">
            <a:extLst>
              <a:ext uri="{FF2B5EF4-FFF2-40B4-BE49-F238E27FC236}">
                <a16:creationId xmlns:a16="http://schemas.microsoft.com/office/drawing/2014/main" id="{837010FC-5337-5EFA-2C22-872A6A377886}"/>
              </a:ext>
            </a:extLst>
          </p:cNvPr>
          <p:cNvSpPr txBox="1"/>
          <p:nvPr userDrawn="1"/>
        </p:nvSpPr>
        <p:spPr>
          <a:xfrm rot="16200000">
            <a:off x="-280718" y="6055228"/>
            <a:ext cx="1094485" cy="517404"/>
          </a:xfrm>
          <a:prstGeom prst="rect">
            <a:avLst/>
          </a:prstGeom>
          <a:noFill/>
        </p:spPr>
        <p:txBody>
          <a:bodyPr wrap="none" lIns="180000" tIns="180000" rIns="180000" bIns="180000" rtlCol="0">
            <a:spAutoFit/>
          </a:bodyPr>
          <a:lstStyle/>
          <a:p>
            <a:pPr algn="l"/>
            <a:r>
              <a:rPr lang="da-DK" sz="1000" dirty="0">
                <a:solidFill>
                  <a:schemeClr val="tx1"/>
                </a:solidFill>
              </a:rPr>
              <a:t>© </a:t>
            </a:r>
            <a:r>
              <a:rPr lang="da-DK" sz="1000" dirty="0" err="1">
                <a:solidFill>
                  <a:schemeClr val="tx1"/>
                </a:solidFill>
              </a:rPr>
              <a:t>Pharmakon</a:t>
            </a:r>
            <a:endParaRPr lang="da-DK" sz="1000" dirty="0">
              <a:solidFill>
                <a:schemeClr val="tx1"/>
              </a:solidFill>
            </a:endParaRPr>
          </a:p>
        </p:txBody>
      </p:sp>
    </p:spTree>
    <p:extLst>
      <p:ext uri="{BB962C8B-B14F-4D97-AF65-F5344CB8AC3E}">
        <p14:creationId xmlns:p14="http://schemas.microsoft.com/office/powerpoint/2010/main" val="1809809360"/>
      </p:ext>
    </p:extLst>
  </p:cSld>
  <p:clrMapOvr>
    <a:masterClrMapping/>
  </p:clrMapOvr>
  <p:extLst>
    <p:ext uri="{DCECCB84-F9BA-43D5-87BE-67443E8EF086}">
      <p15:sldGuideLst xmlns:p15="http://schemas.microsoft.com/office/powerpoint/2012/main">
        <p15:guide id="1" orient="horz" pos="514" userDrawn="1">
          <p15:clr>
            <a:srgbClr val="000000"/>
          </p15:clr>
        </p15:guide>
        <p15:guide id="2" pos="4505" userDrawn="1">
          <p15:clr>
            <a:srgbClr val="F26B43"/>
          </p15:clr>
        </p15:guide>
        <p15:guide id="3" pos="4175" userDrawn="1">
          <p15:clr>
            <a:srgbClr val="000000"/>
          </p15:clr>
        </p15:guide>
        <p15:guide id="5" orient="horz" pos="1124" userDrawn="1">
          <p15:clr>
            <a:srgbClr val="000000"/>
          </p15:clr>
        </p15:guide>
        <p15:guide id="6" pos="535" userDrawn="1">
          <p15:clr>
            <a:srgbClr val="00000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el og indhold sekundær">
    <p:bg>
      <p:bgPr>
        <a:solidFill>
          <a:schemeClr val="tx2"/>
        </a:solidFill>
        <a:effectLst/>
      </p:bgPr>
    </p:bg>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1817F751-CD92-C977-5883-7C750B8BCBF8}"/>
              </a:ext>
            </a:extLst>
          </p:cNvPr>
          <p:cNvSpPr txBox="1"/>
          <p:nvPr userDrawn="1"/>
        </p:nvSpPr>
        <p:spPr>
          <a:xfrm rot="16200000">
            <a:off x="11298724" y="5960328"/>
            <a:ext cx="1238371" cy="548182"/>
          </a:xfrm>
          <a:prstGeom prst="rect">
            <a:avLst/>
          </a:prstGeom>
          <a:noFill/>
        </p:spPr>
        <p:txBody>
          <a:bodyPr wrap="none" lIns="180000" tIns="180000" rIns="180000" bIns="180000" rtlCol="0">
            <a:spAutoFit/>
          </a:bodyPr>
          <a:lstStyle/>
          <a:p>
            <a:pPr algn="l"/>
            <a:r>
              <a:rPr lang="da-DK" sz="1200" dirty="0">
                <a:solidFill>
                  <a:srgbClr val="182743"/>
                </a:solidFill>
              </a:rPr>
              <a:t>© </a:t>
            </a:r>
            <a:r>
              <a:rPr lang="da-DK" sz="1200" dirty="0" err="1">
                <a:solidFill>
                  <a:srgbClr val="182743"/>
                </a:solidFill>
              </a:rPr>
              <a:t>Pharmakon</a:t>
            </a:r>
            <a:endParaRPr lang="da-DK" sz="1200" dirty="0">
              <a:solidFill>
                <a:srgbClr val="182743"/>
              </a:solidFill>
            </a:endParaRPr>
          </a:p>
        </p:txBody>
      </p:sp>
      <p:sp>
        <p:nvSpPr>
          <p:cNvPr id="3" name="Pladsholder til billede 20">
            <a:extLst>
              <a:ext uri="{FF2B5EF4-FFF2-40B4-BE49-F238E27FC236}">
                <a16:creationId xmlns:a16="http://schemas.microsoft.com/office/drawing/2014/main" id="{62A9C989-7B87-F36B-08A8-B4F5EA2E421F}"/>
              </a:ext>
            </a:extLst>
          </p:cNvPr>
          <p:cNvSpPr>
            <a:spLocks noGrp="1"/>
          </p:cNvSpPr>
          <p:nvPr>
            <p:ph type="pic" sz="quarter" idx="12" hasCustomPrompt="1"/>
          </p:nvPr>
        </p:nvSpPr>
        <p:spPr>
          <a:xfrm>
            <a:off x="7157640" y="-2826"/>
            <a:ext cx="5033731" cy="6868223"/>
          </a:xfrm>
          <a:custGeom>
            <a:avLst/>
            <a:gdLst>
              <a:gd name="connsiteX0" fmla="*/ 0 w 6108700"/>
              <a:gd name="connsiteY0" fmla="*/ 0 h 6858000"/>
              <a:gd name="connsiteX1" fmla="*/ 3054350 w 6108700"/>
              <a:gd name="connsiteY1" fmla="*/ 0 h 6858000"/>
              <a:gd name="connsiteX2" fmla="*/ 6108700 w 6108700"/>
              <a:gd name="connsiteY2" fmla="*/ 3429000 h 6858000"/>
              <a:gd name="connsiteX3" fmla="*/ 3054350 w 6108700"/>
              <a:gd name="connsiteY3" fmla="*/ 6858000 h 6858000"/>
              <a:gd name="connsiteX4" fmla="*/ 0 w 6108700"/>
              <a:gd name="connsiteY4" fmla="*/ 6858000 h 6858000"/>
              <a:gd name="connsiteX5" fmla="*/ 0 w 6108700"/>
              <a:gd name="connsiteY5" fmla="*/ 0 h 6858000"/>
              <a:gd name="connsiteX0" fmla="*/ 3053373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53373 w 9406426"/>
              <a:gd name="connsiteY5" fmla="*/ 0 h 6858000"/>
              <a:gd name="connsiteX0" fmla="*/ 3067661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67661 w 9406426"/>
              <a:gd name="connsiteY5" fmla="*/ 0 h 6858000"/>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53373 w 9162073"/>
              <a:gd name="connsiteY4" fmla="*/ 6858000 h 6869017"/>
              <a:gd name="connsiteX5" fmla="*/ 3067661 w 9162073"/>
              <a:gd name="connsiteY5" fmla="*/ 0 h 6869017"/>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64570 w 9162073"/>
              <a:gd name="connsiteY4" fmla="*/ 6858000 h 6869017"/>
              <a:gd name="connsiteX5" fmla="*/ 3067661 w 9162073"/>
              <a:gd name="connsiteY5" fmla="*/ 0 h 6869017"/>
              <a:gd name="connsiteX0" fmla="*/ 6097588 w 6097588"/>
              <a:gd name="connsiteY0" fmla="*/ 0 h 6869017"/>
              <a:gd name="connsiteX1" fmla="*/ 3029927 w 6097588"/>
              <a:gd name="connsiteY1" fmla="*/ 11723 h 6869017"/>
              <a:gd name="connsiteX2" fmla="*/ 0 w 6097588"/>
              <a:gd name="connsiteY2" fmla="*/ 3513667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097588 w 6097588"/>
              <a:gd name="connsiteY0" fmla="*/ 0 h 6869017"/>
              <a:gd name="connsiteX1" fmla="*/ 3029927 w 6097588"/>
              <a:gd name="connsiteY1" fmla="*/ 11723 h 6869017"/>
              <a:gd name="connsiteX2" fmla="*/ 0 w 6097588"/>
              <a:gd name="connsiteY2" fmla="*/ 3442833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117223 w 6117223"/>
              <a:gd name="connsiteY0" fmla="*/ 0 h 6869017"/>
              <a:gd name="connsiteX1" fmla="*/ 3049562 w 6117223"/>
              <a:gd name="connsiteY1" fmla="*/ 11723 h 6869017"/>
              <a:gd name="connsiteX2" fmla="*/ 0 w 6117223"/>
              <a:gd name="connsiteY2" fmla="*/ 3434419 h 6869017"/>
              <a:gd name="connsiteX3" fmla="*/ 3053940 w 6117223"/>
              <a:gd name="connsiteY3" fmla="*/ 6869017 h 6869017"/>
              <a:gd name="connsiteX4" fmla="*/ 6114132 w 6117223"/>
              <a:gd name="connsiteY4" fmla="*/ 6858000 h 6869017"/>
              <a:gd name="connsiteX5" fmla="*/ 6117223 w 6117223"/>
              <a:gd name="connsiteY5" fmla="*/ 0 h 6869017"/>
              <a:gd name="connsiteX0" fmla="*/ 6095793 w 6095793"/>
              <a:gd name="connsiteY0" fmla="*/ 0 h 6869017"/>
              <a:gd name="connsiteX1" fmla="*/ 3028132 w 6095793"/>
              <a:gd name="connsiteY1" fmla="*/ 11723 h 6869017"/>
              <a:gd name="connsiteX2" fmla="*/ 1 w 6095793"/>
              <a:gd name="connsiteY2" fmla="*/ 3441562 h 6869017"/>
              <a:gd name="connsiteX3" fmla="*/ 3032510 w 6095793"/>
              <a:gd name="connsiteY3" fmla="*/ 6869017 h 6869017"/>
              <a:gd name="connsiteX4" fmla="*/ 6092702 w 6095793"/>
              <a:gd name="connsiteY4" fmla="*/ 6858000 h 6869017"/>
              <a:gd name="connsiteX5" fmla="*/ 6095793 w 6095793"/>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17"/>
              <a:gd name="connsiteX1" fmla="*/ 3042660 w 6110321"/>
              <a:gd name="connsiteY1" fmla="*/ 11723 h 6869017"/>
              <a:gd name="connsiteX2" fmla="*/ 242 w 6110321"/>
              <a:gd name="connsiteY2" fmla="*/ 3436799 h 6869017"/>
              <a:gd name="connsiteX3" fmla="*/ 3137190 w 6110321"/>
              <a:gd name="connsiteY3" fmla="*/ 6869017 h 6869017"/>
              <a:gd name="connsiteX4" fmla="*/ 6107230 w 6110321"/>
              <a:gd name="connsiteY4" fmla="*/ 6858000 h 6869017"/>
              <a:gd name="connsiteX5" fmla="*/ 6110321 w 6110321"/>
              <a:gd name="connsiteY5" fmla="*/ 0 h 6869017"/>
              <a:gd name="connsiteX0" fmla="*/ 6110165 w 6110165"/>
              <a:gd name="connsiteY0" fmla="*/ 2078 h 6871095"/>
              <a:gd name="connsiteX1" fmla="*/ 3080035 w 6110165"/>
              <a:gd name="connsiteY1" fmla="*/ 153 h 6871095"/>
              <a:gd name="connsiteX2" fmla="*/ 86 w 6110165"/>
              <a:gd name="connsiteY2" fmla="*/ 3438877 h 6871095"/>
              <a:gd name="connsiteX3" fmla="*/ 3137034 w 6110165"/>
              <a:gd name="connsiteY3" fmla="*/ 6871095 h 6871095"/>
              <a:gd name="connsiteX4" fmla="*/ 6107074 w 6110165"/>
              <a:gd name="connsiteY4" fmla="*/ 6860078 h 6871095"/>
              <a:gd name="connsiteX5" fmla="*/ 6110165 w 6110165"/>
              <a:gd name="connsiteY5" fmla="*/ 2078 h 6871095"/>
              <a:gd name="connsiteX0" fmla="*/ 6110162 w 6110162"/>
              <a:gd name="connsiteY0" fmla="*/ 1938 h 6870955"/>
              <a:gd name="connsiteX1" fmla="*/ 3080032 w 6110162"/>
              <a:gd name="connsiteY1" fmla="*/ 13 h 6870955"/>
              <a:gd name="connsiteX2" fmla="*/ 83 w 6110162"/>
              <a:gd name="connsiteY2" fmla="*/ 3438737 h 6870955"/>
              <a:gd name="connsiteX3" fmla="*/ 3137031 w 6110162"/>
              <a:gd name="connsiteY3" fmla="*/ 6870955 h 6870955"/>
              <a:gd name="connsiteX4" fmla="*/ 6107071 w 6110162"/>
              <a:gd name="connsiteY4" fmla="*/ 6859938 h 6870955"/>
              <a:gd name="connsiteX5" fmla="*/ 6110162 w 6110162"/>
              <a:gd name="connsiteY5" fmla="*/ 1938 h 6870955"/>
              <a:gd name="connsiteX0" fmla="*/ 6110170 w 6110170"/>
              <a:gd name="connsiteY0" fmla="*/ 1938 h 6870955"/>
              <a:gd name="connsiteX1" fmla="*/ 3080040 w 6110170"/>
              <a:gd name="connsiteY1" fmla="*/ 13 h 6870955"/>
              <a:gd name="connsiteX2" fmla="*/ 91 w 6110170"/>
              <a:gd name="connsiteY2" fmla="*/ 3438737 h 6870955"/>
              <a:gd name="connsiteX3" fmla="*/ 3137039 w 6110170"/>
              <a:gd name="connsiteY3" fmla="*/ 6870955 h 6870955"/>
              <a:gd name="connsiteX4" fmla="*/ 6107079 w 6110170"/>
              <a:gd name="connsiteY4" fmla="*/ 6859938 h 6870955"/>
              <a:gd name="connsiteX5" fmla="*/ 6110170 w 6110170"/>
              <a:gd name="connsiteY5" fmla="*/ 1938 h 6870955"/>
              <a:gd name="connsiteX0" fmla="*/ 6110161 w 6110161"/>
              <a:gd name="connsiteY0" fmla="*/ 1925 h 6870942"/>
              <a:gd name="connsiteX1" fmla="*/ 3080031 w 6110161"/>
              <a:gd name="connsiteY1" fmla="*/ 0 h 6870942"/>
              <a:gd name="connsiteX2" fmla="*/ 82 w 6110161"/>
              <a:gd name="connsiteY2" fmla="*/ 3438724 h 6870942"/>
              <a:gd name="connsiteX3" fmla="*/ 3137030 w 6110161"/>
              <a:gd name="connsiteY3" fmla="*/ 6870942 h 6870942"/>
              <a:gd name="connsiteX4" fmla="*/ 6107070 w 6110161"/>
              <a:gd name="connsiteY4" fmla="*/ 6859925 h 6870942"/>
              <a:gd name="connsiteX5" fmla="*/ 6110161 w 6110161"/>
              <a:gd name="connsiteY5" fmla="*/ 1925 h 6870942"/>
              <a:gd name="connsiteX0" fmla="*/ 6110165 w 6110165"/>
              <a:gd name="connsiteY0" fmla="*/ 1925 h 6870942"/>
              <a:gd name="connsiteX1" fmla="*/ 3080035 w 6110165"/>
              <a:gd name="connsiteY1" fmla="*/ 0 h 6870942"/>
              <a:gd name="connsiteX2" fmla="*/ 86 w 6110165"/>
              <a:gd name="connsiteY2" fmla="*/ 3438724 h 6870942"/>
              <a:gd name="connsiteX3" fmla="*/ 3137034 w 6110165"/>
              <a:gd name="connsiteY3" fmla="*/ 6870942 h 6870942"/>
              <a:gd name="connsiteX4" fmla="*/ 6107074 w 6110165"/>
              <a:gd name="connsiteY4" fmla="*/ 6859925 h 6870942"/>
              <a:gd name="connsiteX5" fmla="*/ 6110165 w 6110165"/>
              <a:gd name="connsiteY5" fmla="*/ 1925 h 6870942"/>
              <a:gd name="connsiteX0" fmla="*/ 6110165 w 6111246"/>
              <a:gd name="connsiteY0" fmla="*/ 1925 h 7126621"/>
              <a:gd name="connsiteX1" fmla="*/ 3080035 w 6111246"/>
              <a:gd name="connsiteY1" fmla="*/ 0 h 7126621"/>
              <a:gd name="connsiteX2" fmla="*/ 86 w 6111246"/>
              <a:gd name="connsiteY2" fmla="*/ 3438724 h 7126621"/>
              <a:gd name="connsiteX3" fmla="*/ 3137034 w 6111246"/>
              <a:gd name="connsiteY3" fmla="*/ 6870942 h 7126621"/>
              <a:gd name="connsiteX4" fmla="*/ 6109832 w 6111246"/>
              <a:gd name="connsiteY4" fmla="*/ 6876484 h 7126621"/>
              <a:gd name="connsiteX5" fmla="*/ 6110165 w 6111246"/>
              <a:gd name="connsiteY5" fmla="*/ 1925 h 7126621"/>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5054561 w 6109847"/>
              <a:gd name="connsiteY0" fmla="*/ 11982 h 6876484"/>
              <a:gd name="connsiteX1" fmla="*/ 3080035 w 6109847"/>
              <a:gd name="connsiteY1" fmla="*/ 0 h 6876484"/>
              <a:gd name="connsiteX2" fmla="*/ 86 w 6109847"/>
              <a:gd name="connsiteY2" fmla="*/ 3438724 h 6876484"/>
              <a:gd name="connsiteX3" fmla="*/ 3137034 w 6109847"/>
              <a:gd name="connsiteY3" fmla="*/ 6870942 h 6876484"/>
              <a:gd name="connsiteX4" fmla="*/ 6109832 w 6109847"/>
              <a:gd name="connsiteY4" fmla="*/ 6876484 h 6876484"/>
              <a:gd name="connsiteX5" fmla="*/ 5054561 w 6109847"/>
              <a:gd name="connsiteY5" fmla="*/ 11982 h 6876484"/>
              <a:gd name="connsiteX0" fmla="*/ 5054561 w 5054561"/>
              <a:gd name="connsiteY0" fmla="*/ 11982 h 6870942"/>
              <a:gd name="connsiteX1" fmla="*/ 3080035 w 5054561"/>
              <a:gd name="connsiteY1" fmla="*/ 0 h 6870942"/>
              <a:gd name="connsiteX2" fmla="*/ 86 w 5054561"/>
              <a:gd name="connsiteY2" fmla="*/ 3438724 h 6870942"/>
              <a:gd name="connsiteX3" fmla="*/ 3137034 w 5054561"/>
              <a:gd name="connsiteY3" fmla="*/ 6870942 h 6870942"/>
              <a:gd name="connsiteX4" fmla="*/ 5014014 w 5054561"/>
              <a:gd name="connsiteY4" fmla="*/ 6856368 h 6870942"/>
              <a:gd name="connsiteX5" fmla="*/ 5054561 w 5054561"/>
              <a:gd name="connsiteY5" fmla="*/ 11982 h 6870942"/>
              <a:gd name="connsiteX0" fmla="*/ 5054561 w 5055935"/>
              <a:gd name="connsiteY0" fmla="*/ 11982 h 6870942"/>
              <a:gd name="connsiteX1" fmla="*/ 3080035 w 5055935"/>
              <a:gd name="connsiteY1" fmla="*/ 0 h 6870942"/>
              <a:gd name="connsiteX2" fmla="*/ 86 w 5055935"/>
              <a:gd name="connsiteY2" fmla="*/ 3438724 h 6870942"/>
              <a:gd name="connsiteX3" fmla="*/ 3137034 w 5055935"/>
              <a:gd name="connsiteY3" fmla="*/ 6870942 h 6870942"/>
              <a:gd name="connsiteX4" fmla="*/ 5054561 w 5055935"/>
              <a:gd name="connsiteY4" fmla="*/ 6870942 h 6870942"/>
              <a:gd name="connsiteX5" fmla="*/ 5054561 w 5055935"/>
              <a:gd name="connsiteY5" fmla="*/ 11982 h 6870942"/>
              <a:gd name="connsiteX0" fmla="*/ 5054561 w 5057168"/>
              <a:gd name="connsiteY0" fmla="*/ 11982 h 6870942"/>
              <a:gd name="connsiteX1" fmla="*/ 3080035 w 5057168"/>
              <a:gd name="connsiteY1" fmla="*/ 0 h 6870942"/>
              <a:gd name="connsiteX2" fmla="*/ 86 w 5057168"/>
              <a:gd name="connsiteY2" fmla="*/ 3438724 h 6870942"/>
              <a:gd name="connsiteX3" fmla="*/ 3137034 w 5057168"/>
              <a:gd name="connsiteY3" fmla="*/ 6870942 h 6870942"/>
              <a:gd name="connsiteX4" fmla="*/ 5055935 w 5057168"/>
              <a:gd name="connsiteY4" fmla="*/ 6870942 h 6870942"/>
              <a:gd name="connsiteX5" fmla="*/ 5054561 w 5057168"/>
              <a:gd name="connsiteY5" fmla="*/ 11982 h 6870942"/>
              <a:gd name="connsiteX0" fmla="*/ 5054561 w 5054561"/>
              <a:gd name="connsiteY0" fmla="*/ 11982 h 6871869"/>
              <a:gd name="connsiteX1" fmla="*/ 3080035 w 5054561"/>
              <a:gd name="connsiteY1" fmla="*/ 0 h 6871869"/>
              <a:gd name="connsiteX2" fmla="*/ 86 w 5054561"/>
              <a:gd name="connsiteY2" fmla="*/ 3438724 h 6871869"/>
              <a:gd name="connsiteX3" fmla="*/ 3137034 w 5054561"/>
              <a:gd name="connsiteY3" fmla="*/ 6870942 h 6871869"/>
              <a:gd name="connsiteX4" fmla="*/ 5029074 w 5054561"/>
              <a:gd name="connsiteY4" fmla="*/ 6871869 h 6871869"/>
              <a:gd name="connsiteX5" fmla="*/ 5054561 w 5054561"/>
              <a:gd name="connsiteY5" fmla="*/ 11982 h 6871869"/>
              <a:gd name="connsiteX0" fmla="*/ 5033836 w 5033836"/>
              <a:gd name="connsiteY0" fmla="*/ 9019 h 6871869"/>
              <a:gd name="connsiteX1" fmla="*/ 3080035 w 5033836"/>
              <a:gd name="connsiteY1" fmla="*/ 0 h 6871869"/>
              <a:gd name="connsiteX2" fmla="*/ 86 w 5033836"/>
              <a:gd name="connsiteY2" fmla="*/ 3438724 h 6871869"/>
              <a:gd name="connsiteX3" fmla="*/ 3137034 w 5033836"/>
              <a:gd name="connsiteY3" fmla="*/ 6870942 h 6871869"/>
              <a:gd name="connsiteX4" fmla="*/ 5029074 w 5033836"/>
              <a:gd name="connsiteY4" fmla="*/ 6871869 h 6871869"/>
              <a:gd name="connsiteX5" fmla="*/ 5033836 w 5033836"/>
              <a:gd name="connsiteY5" fmla="*/ 9019 h 6871869"/>
              <a:gd name="connsiteX0" fmla="*/ 5033836 w 5033836"/>
              <a:gd name="connsiteY0" fmla="*/ 0 h 6874697"/>
              <a:gd name="connsiteX1" fmla="*/ 3080035 w 5033836"/>
              <a:gd name="connsiteY1" fmla="*/ 2828 h 6874697"/>
              <a:gd name="connsiteX2" fmla="*/ 86 w 5033836"/>
              <a:gd name="connsiteY2" fmla="*/ 3441552 h 6874697"/>
              <a:gd name="connsiteX3" fmla="*/ 3137034 w 5033836"/>
              <a:gd name="connsiteY3" fmla="*/ 6873770 h 6874697"/>
              <a:gd name="connsiteX4" fmla="*/ 5029074 w 5033836"/>
              <a:gd name="connsiteY4" fmla="*/ 6874697 h 6874697"/>
              <a:gd name="connsiteX5" fmla="*/ 5033836 w 5033836"/>
              <a:gd name="connsiteY5" fmla="*/ 0 h 6874697"/>
              <a:gd name="connsiteX0" fmla="*/ 5033836 w 5036249"/>
              <a:gd name="connsiteY0" fmla="*/ 0 h 6874697"/>
              <a:gd name="connsiteX1" fmla="*/ 3080035 w 5036249"/>
              <a:gd name="connsiteY1" fmla="*/ 2828 h 6874697"/>
              <a:gd name="connsiteX2" fmla="*/ 86 w 5036249"/>
              <a:gd name="connsiteY2" fmla="*/ 3441552 h 6874697"/>
              <a:gd name="connsiteX3" fmla="*/ 3137034 w 5036249"/>
              <a:gd name="connsiteY3" fmla="*/ 6873770 h 6874697"/>
              <a:gd name="connsiteX4" fmla="*/ 5034996 w 5036249"/>
              <a:gd name="connsiteY4" fmla="*/ 6874697 h 6874697"/>
              <a:gd name="connsiteX5" fmla="*/ 5033836 w 5036249"/>
              <a:gd name="connsiteY5" fmla="*/ 0 h 687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6249" h="6874697">
                <a:moveTo>
                  <a:pt x="5033836" y="0"/>
                </a:moveTo>
                <a:lnTo>
                  <a:pt x="3080035" y="2828"/>
                </a:lnTo>
                <a:cubicBezTo>
                  <a:pt x="764396" y="6957"/>
                  <a:pt x="-9414" y="2296395"/>
                  <a:pt x="86" y="3441552"/>
                </a:cubicBezTo>
                <a:cubicBezTo>
                  <a:pt x="9586" y="4586709"/>
                  <a:pt x="696542" y="6866733"/>
                  <a:pt x="3137034" y="6873770"/>
                </a:cubicBezTo>
                <a:lnTo>
                  <a:pt x="5034996" y="6874697"/>
                </a:lnTo>
                <a:cubicBezTo>
                  <a:pt x="5039759" y="4588697"/>
                  <a:pt x="5029073" y="2286000"/>
                  <a:pt x="5033836" y="0"/>
                </a:cubicBezTo>
                <a:close/>
              </a:path>
            </a:pathLst>
          </a:custGeom>
          <a:solidFill>
            <a:schemeClr val="bg1"/>
          </a:solidFill>
        </p:spPr>
        <p:txBody>
          <a:bodyPr/>
          <a:lstStyle>
            <a:lvl1pPr marL="0" indent="0">
              <a:buNone/>
              <a:defRPr>
                <a:solidFill>
                  <a:schemeClr val="bg1"/>
                </a:solidFill>
              </a:defRPr>
            </a:lvl1pPr>
          </a:lstStyle>
          <a:p>
            <a:r>
              <a:rPr lang="da-DK" dirty="0"/>
              <a:t>Billede</a:t>
            </a:r>
          </a:p>
        </p:txBody>
      </p:sp>
      <p:sp>
        <p:nvSpPr>
          <p:cNvPr id="4" name="Pladsholder til tekst 2">
            <a:extLst>
              <a:ext uri="{FF2B5EF4-FFF2-40B4-BE49-F238E27FC236}">
                <a16:creationId xmlns:a16="http://schemas.microsoft.com/office/drawing/2014/main" id="{228DDC5B-C23E-33B8-ADF5-326FEAF84C09}"/>
              </a:ext>
            </a:extLst>
          </p:cNvPr>
          <p:cNvSpPr>
            <a:spLocks noGrp="1"/>
          </p:cNvSpPr>
          <p:nvPr>
            <p:ph idx="1" hasCustomPrompt="1"/>
          </p:nvPr>
        </p:nvSpPr>
        <p:spPr>
          <a:xfrm>
            <a:off x="857814" y="1790994"/>
            <a:ext cx="5773229" cy="4503737"/>
          </a:xfrm>
          <a:prstGeom prst="rect">
            <a:avLst/>
          </a:prstGeom>
        </p:spPr>
        <p:txBody>
          <a:bodyPr vert="horz" lIns="0" tIns="0" rIns="0" bIns="0" rtlCol="0">
            <a:noAutofit/>
          </a:bodyPr>
          <a:lstStyle>
            <a:lvl1pPr marL="342900" indent="-342900">
              <a:buClr>
                <a:schemeClr val="bg1"/>
              </a:buClr>
              <a:buFont typeface="Courier New" panose="02070309020205020404" pitchFamily="49" charset="0"/>
              <a:buChar char="-"/>
              <a:defRPr>
                <a:solidFill>
                  <a:schemeClr val="bg1"/>
                </a:solidFill>
              </a:defRPr>
            </a:lvl1pPr>
            <a:lvl2pPr marL="715963" indent="-354013">
              <a:buClr>
                <a:schemeClr val="bg1"/>
              </a:buClr>
              <a:buFont typeface="Courier New" panose="02070309020205020404" pitchFamily="49" charset="0"/>
              <a:buChar char="-"/>
              <a:defRPr>
                <a:solidFill>
                  <a:schemeClr val="bg1"/>
                </a:solidFill>
              </a:defRPr>
            </a:lvl2pPr>
            <a:lvl3pPr marL="1077913" indent="-361950">
              <a:buClr>
                <a:schemeClr val="bg1"/>
              </a:buClr>
              <a:buFont typeface="Courier New" panose="02070309020205020404" pitchFamily="49" charset="0"/>
              <a:buChar char="-"/>
              <a:defRPr>
                <a:solidFill>
                  <a:schemeClr val="bg1"/>
                </a:solidFill>
              </a:defRPr>
            </a:lvl3pPr>
            <a:lvl4pPr marL="1439863" indent="-361950">
              <a:buClr>
                <a:schemeClr val="bg1"/>
              </a:buClr>
              <a:buFont typeface="Courier New" panose="02070309020205020404" pitchFamily="49" charset="0"/>
              <a:buChar char="-"/>
              <a:defRPr>
                <a:solidFill>
                  <a:schemeClr val="bg1"/>
                </a:solidFill>
              </a:defRPr>
            </a:lvl4pPr>
            <a:lvl5pPr marL="1792288" indent="-352425">
              <a:buClr>
                <a:schemeClr val="bg1"/>
              </a:buClr>
              <a:buFont typeface="Courier New" panose="02070309020205020404" pitchFamily="49" charset="0"/>
              <a:buChar char="-"/>
              <a:defRPr>
                <a:solidFill>
                  <a:schemeClr val="bg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Pladsholder til titel 1">
            <a:extLst>
              <a:ext uri="{FF2B5EF4-FFF2-40B4-BE49-F238E27FC236}">
                <a16:creationId xmlns:a16="http://schemas.microsoft.com/office/drawing/2014/main" id="{E81B3900-38CC-7C8F-F021-9BA2A1417275}"/>
              </a:ext>
            </a:extLst>
          </p:cNvPr>
          <p:cNvSpPr>
            <a:spLocks noGrp="1"/>
          </p:cNvSpPr>
          <p:nvPr>
            <p:ph type="title" hasCustomPrompt="1"/>
          </p:nvPr>
        </p:nvSpPr>
        <p:spPr>
          <a:xfrm>
            <a:off x="864164" y="830005"/>
            <a:ext cx="6301724" cy="498598"/>
          </a:xfrm>
          <a:prstGeom prst="rect">
            <a:avLst/>
          </a:prstGeom>
        </p:spPr>
        <p:txBody>
          <a:bodyPr vert="horz" wrap="square" lIns="0" tIns="0" rIns="0" bIns="0" rtlCol="0" anchor="ctr" anchorCtr="0">
            <a:spAutoFit/>
          </a:bodyPr>
          <a:lstStyle>
            <a:lvl1pPr>
              <a:defRPr>
                <a:solidFill>
                  <a:schemeClr val="bg1"/>
                </a:solidFill>
              </a:defRPr>
            </a:lvl1pPr>
          </a:lstStyle>
          <a:p>
            <a:r>
              <a:rPr lang="da-DK" dirty="0"/>
              <a:t>Titel</a:t>
            </a:r>
          </a:p>
        </p:txBody>
      </p:sp>
      <p:sp>
        <p:nvSpPr>
          <p:cNvPr id="11" name="Tekstfelt 10">
            <a:extLst>
              <a:ext uri="{FF2B5EF4-FFF2-40B4-BE49-F238E27FC236}">
                <a16:creationId xmlns:a16="http://schemas.microsoft.com/office/drawing/2014/main" id="{837010FC-5337-5EFA-2C22-872A6A377886}"/>
              </a:ext>
            </a:extLst>
          </p:cNvPr>
          <p:cNvSpPr txBox="1"/>
          <p:nvPr userDrawn="1"/>
        </p:nvSpPr>
        <p:spPr>
          <a:xfrm rot="16200000">
            <a:off x="-280718" y="6055228"/>
            <a:ext cx="1094485" cy="517404"/>
          </a:xfrm>
          <a:prstGeom prst="rect">
            <a:avLst/>
          </a:prstGeom>
          <a:noFill/>
        </p:spPr>
        <p:txBody>
          <a:bodyPr wrap="none" lIns="180000" tIns="180000" rIns="180000" bIns="180000" rtlCol="0">
            <a:spAutoFit/>
          </a:bodyPr>
          <a:lstStyle/>
          <a:p>
            <a:pPr algn="l"/>
            <a:r>
              <a:rPr lang="da-DK" sz="1000" dirty="0">
                <a:solidFill>
                  <a:schemeClr val="bg1"/>
                </a:solidFill>
              </a:rPr>
              <a:t>© </a:t>
            </a:r>
            <a:r>
              <a:rPr lang="da-DK" sz="1000" dirty="0" err="1">
                <a:solidFill>
                  <a:schemeClr val="bg1"/>
                </a:solidFill>
              </a:rPr>
              <a:t>Pharmakon</a:t>
            </a:r>
            <a:endParaRPr lang="da-DK" sz="1000" dirty="0">
              <a:solidFill>
                <a:schemeClr val="bg1"/>
              </a:solidFill>
            </a:endParaRPr>
          </a:p>
        </p:txBody>
      </p:sp>
    </p:spTree>
    <p:extLst>
      <p:ext uri="{BB962C8B-B14F-4D97-AF65-F5344CB8AC3E}">
        <p14:creationId xmlns:p14="http://schemas.microsoft.com/office/powerpoint/2010/main" val="2928048438"/>
      </p:ext>
    </p:extLst>
  </p:cSld>
  <p:clrMapOvr>
    <a:masterClrMapping/>
  </p:clrMapOvr>
  <p:extLst>
    <p:ext uri="{DCECCB84-F9BA-43D5-87BE-67443E8EF086}">
      <p15:sldGuideLst xmlns:p15="http://schemas.microsoft.com/office/powerpoint/2012/main">
        <p15:guide id="1" orient="horz" pos="514" userDrawn="1">
          <p15:clr>
            <a:srgbClr val="000000"/>
          </p15:clr>
        </p15:guide>
        <p15:guide id="2" pos="4505" userDrawn="1">
          <p15:clr>
            <a:srgbClr val="F26B43"/>
          </p15:clr>
        </p15:guide>
        <p15:guide id="3" pos="4175" userDrawn="1">
          <p15:clr>
            <a:srgbClr val="000000"/>
          </p15:clr>
        </p15:guide>
        <p15:guide id="5" orient="horz" pos="1124" userDrawn="1">
          <p15:clr>
            <a:srgbClr val="000000"/>
          </p15:clr>
        </p15:guide>
        <p15:guide id="6" pos="535" userDrawn="1">
          <p15:clr>
            <a:srgbClr val="00000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itel og indhold sekundær">
    <p:bg>
      <p:bgPr>
        <a:solidFill>
          <a:schemeClr val="accent3"/>
        </a:solidFill>
        <a:effectLst/>
      </p:bgPr>
    </p:bg>
    <p:spTree>
      <p:nvGrpSpPr>
        <p:cNvPr id="1" name=""/>
        <p:cNvGrpSpPr/>
        <p:nvPr/>
      </p:nvGrpSpPr>
      <p:grpSpPr>
        <a:xfrm>
          <a:off x="0" y="0"/>
          <a:ext cx="0" cy="0"/>
          <a:chOff x="0" y="0"/>
          <a:chExt cx="0" cy="0"/>
        </a:xfrm>
      </p:grpSpPr>
      <p:sp>
        <p:nvSpPr>
          <p:cNvPr id="4" name="Pladsholder til tekst 2">
            <a:extLst>
              <a:ext uri="{FF2B5EF4-FFF2-40B4-BE49-F238E27FC236}">
                <a16:creationId xmlns:a16="http://schemas.microsoft.com/office/drawing/2014/main" id="{228DDC5B-C23E-33B8-ADF5-326FEAF84C09}"/>
              </a:ext>
            </a:extLst>
          </p:cNvPr>
          <p:cNvSpPr>
            <a:spLocks noGrp="1"/>
          </p:cNvSpPr>
          <p:nvPr>
            <p:ph idx="1" hasCustomPrompt="1"/>
          </p:nvPr>
        </p:nvSpPr>
        <p:spPr>
          <a:xfrm>
            <a:off x="857814" y="1790994"/>
            <a:ext cx="5773229" cy="4503737"/>
          </a:xfrm>
          <a:prstGeom prst="rect">
            <a:avLst/>
          </a:prstGeom>
        </p:spPr>
        <p:txBody>
          <a:bodyPr vert="horz" lIns="0" tIns="0" rIns="0" bIns="0" rtlCol="0">
            <a:noAutofit/>
          </a:bodyPr>
          <a:lstStyle>
            <a:lvl1pPr marL="342900" indent="-342900">
              <a:buClr>
                <a:schemeClr val="bg1"/>
              </a:buClr>
              <a:buFont typeface="Courier New" panose="02070309020205020404" pitchFamily="49" charset="0"/>
              <a:buChar char="-"/>
              <a:defRPr>
                <a:solidFill>
                  <a:schemeClr val="bg1"/>
                </a:solidFill>
              </a:defRPr>
            </a:lvl1pPr>
            <a:lvl2pPr marL="715963" indent="-354013">
              <a:buClr>
                <a:schemeClr val="bg1"/>
              </a:buClr>
              <a:buFont typeface="Courier New" panose="02070309020205020404" pitchFamily="49" charset="0"/>
              <a:buChar char="-"/>
              <a:defRPr>
                <a:solidFill>
                  <a:schemeClr val="bg1"/>
                </a:solidFill>
              </a:defRPr>
            </a:lvl2pPr>
            <a:lvl3pPr marL="1077913" indent="-361950">
              <a:buClr>
                <a:schemeClr val="bg1"/>
              </a:buClr>
              <a:buFont typeface="Courier New" panose="02070309020205020404" pitchFamily="49" charset="0"/>
              <a:buChar char="-"/>
              <a:defRPr>
                <a:solidFill>
                  <a:schemeClr val="bg1"/>
                </a:solidFill>
              </a:defRPr>
            </a:lvl3pPr>
            <a:lvl4pPr marL="1439863" indent="-361950">
              <a:buClr>
                <a:schemeClr val="bg1"/>
              </a:buClr>
              <a:buFont typeface="Courier New" panose="02070309020205020404" pitchFamily="49" charset="0"/>
              <a:buChar char="-"/>
              <a:defRPr>
                <a:solidFill>
                  <a:schemeClr val="bg1"/>
                </a:solidFill>
              </a:defRPr>
            </a:lvl4pPr>
            <a:lvl5pPr marL="1792288" indent="-352425">
              <a:buClr>
                <a:schemeClr val="bg1"/>
              </a:buClr>
              <a:buFont typeface="Courier New" panose="02070309020205020404" pitchFamily="49" charset="0"/>
              <a:buChar char="-"/>
              <a:defRPr>
                <a:solidFill>
                  <a:schemeClr val="bg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Pladsholder til titel 1">
            <a:extLst>
              <a:ext uri="{FF2B5EF4-FFF2-40B4-BE49-F238E27FC236}">
                <a16:creationId xmlns:a16="http://schemas.microsoft.com/office/drawing/2014/main" id="{E81B3900-38CC-7C8F-F021-9BA2A1417275}"/>
              </a:ext>
            </a:extLst>
          </p:cNvPr>
          <p:cNvSpPr>
            <a:spLocks noGrp="1"/>
          </p:cNvSpPr>
          <p:nvPr>
            <p:ph type="title" hasCustomPrompt="1"/>
          </p:nvPr>
        </p:nvSpPr>
        <p:spPr>
          <a:xfrm>
            <a:off x="864164" y="830005"/>
            <a:ext cx="6296402" cy="498598"/>
          </a:xfrm>
          <a:prstGeom prst="rect">
            <a:avLst/>
          </a:prstGeom>
        </p:spPr>
        <p:txBody>
          <a:bodyPr vert="horz" wrap="square" lIns="0" tIns="0" rIns="0" bIns="0" rtlCol="0" anchor="ctr" anchorCtr="0">
            <a:spAutoFit/>
          </a:bodyPr>
          <a:lstStyle>
            <a:lvl1pPr>
              <a:defRPr>
                <a:solidFill>
                  <a:schemeClr val="bg1"/>
                </a:solidFill>
              </a:defRPr>
            </a:lvl1pPr>
          </a:lstStyle>
          <a:p>
            <a:r>
              <a:rPr lang="da-DK" dirty="0"/>
              <a:t>Titel</a:t>
            </a:r>
          </a:p>
        </p:txBody>
      </p:sp>
      <p:sp>
        <p:nvSpPr>
          <p:cNvPr id="11" name="Tekstfelt 10">
            <a:extLst>
              <a:ext uri="{FF2B5EF4-FFF2-40B4-BE49-F238E27FC236}">
                <a16:creationId xmlns:a16="http://schemas.microsoft.com/office/drawing/2014/main" id="{837010FC-5337-5EFA-2C22-872A6A377886}"/>
              </a:ext>
            </a:extLst>
          </p:cNvPr>
          <p:cNvSpPr txBox="1"/>
          <p:nvPr userDrawn="1"/>
        </p:nvSpPr>
        <p:spPr>
          <a:xfrm rot="16200000">
            <a:off x="-280718" y="6055228"/>
            <a:ext cx="1094485" cy="517404"/>
          </a:xfrm>
          <a:prstGeom prst="rect">
            <a:avLst/>
          </a:prstGeom>
          <a:noFill/>
        </p:spPr>
        <p:txBody>
          <a:bodyPr wrap="none" lIns="180000" tIns="180000" rIns="180000" bIns="180000" rtlCol="0">
            <a:spAutoFit/>
          </a:bodyPr>
          <a:lstStyle/>
          <a:p>
            <a:pPr algn="l"/>
            <a:r>
              <a:rPr lang="da-DK" sz="1000" dirty="0">
                <a:solidFill>
                  <a:schemeClr val="bg1"/>
                </a:solidFill>
              </a:rPr>
              <a:t>© </a:t>
            </a:r>
            <a:r>
              <a:rPr lang="da-DK" sz="1000" dirty="0" err="1">
                <a:solidFill>
                  <a:schemeClr val="bg1"/>
                </a:solidFill>
              </a:rPr>
              <a:t>Pharmakon</a:t>
            </a:r>
            <a:endParaRPr lang="da-DK" sz="1000" dirty="0">
              <a:solidFill>
                <a:schemeClr val="bg1"/>
              </a:solidFill>
            </a:endParaRPr>
          </a:p>
        </p:txBody>
      </p:sp>
      <p:sp>
        <p:nvSpPr>
          <p:cNvPr id="2" name="Pladsholder til billede 20">
            <a:extLst>
              <a:ext uri="{FF2B5EF4-FFF2-40B4-BE49-F238E27FC236}">
                <a16:creationId xmlns:a16="http://schemas.microsoft.com/office/drawing/2014/main" id="{8414D983-F1C2-ED08-1E0F-EC871D67213E}"/>
              </a:ext>
            </a:extLst>
          </p:cNvPr>
          <p:cNvSpPr>
            <a:spLocks noGrp="1"/>
          </p:cNvSpPr>
          <p:nvPr>
            <p:ph type="pic" sz="quarter" idx="12" hasCustomPrompt="1"/>
          </p:nvPr>
        </p:nvSpPr>
        <p:spPr>
          <a:xfrm>
            <a:off x="7157640" y="-2826"/>
            <a:ext cx="5033731" cy="6868223"/>
          </a:xfrm>
          <a:custGeom>
            <a:avLst/>
            <a:gdLst>
              <a:gd name="connsiteX0" fmla="*/ 0 w 6108700"/>
              <a:gd name="connsiteY0" fmla="*/ 0 h 6858000"/>
              <a:gd name="connsiteX1" fmla="*/ 3054350 w 6108700"/>
              <a:gd name="connsiteY1" fmla="*/ 0 h 6858000"/>
              <a:gd name="connsiteX2" fmla="*/ 6108700 w 6108700"/>
              <a:gd name="connsiteY2" fmla="*/ 3429000 h 6858000"/>
              <a:gd name="connsiteX3" fmla="*/ 3054350 w 6108700"/>
              <a:gd name="connsiteY3" fmla="*/ 6858000 h 6858000"/>
              <a:gd name="connsiteX4" fmla="*/ 0 w 6108700"/>
              <a:gd name="connsiteY4" fmla="*/ 6858000 h 6858000"/>
              <a:gd name="connsiteX5" fmla="*/ 0 w 6108700"/>
              <a:gd name="connsiteY5" fmla="*/ 0 h 6858000"/>
              <a:gd name="connsiteX0" fmla="*/ 3053373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53373 w 9406426"/>
              <a:gd name="connsiteY5" fmla="*/ 0 h 6858000"/>
              <a:gd name="connsiteX0" fmla="*/ 3067661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67661 w 9406426"/>
              <a:gd name="connsiteY5" fmla="*/ 0 h 6858000"/>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53373 w 9162073"/>
              <a:gd name="connsiteY4" fmla="*/ 6858000 h 6869017"/>
              <a:gd name="connsiteX5" fmla="*/ 3067661 w 9162073"/>
              <a:gd name="connsiteY5" fmla="*/ 0 h 6869017"/>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64570 w 9162073"/>
              <a:gd name="connsiteY4" fmla="*/ 6858000 h 6869017"/>
              <a:gd name="connsiteX5" fmla="*/ 3067661 w 9162073"/>
              <a:gd name="connsiteY5" fmla="*/ 0 h 6869017"/>
              <a:gd name="connsiteX0" fmla="*/ 6097588 w 6097588"/>
              <a:gd name="connsiteY0" fmla="*/ 0 h 6869017"/>
              <a:gd name="connsiteX1" fmla="*/ 3029927 w 6097588"/>
              <a:gd name="connsiteY1" fmla="*/ 11723 h 6869017"/>
              <a:gd name="connsiteX2" fmla="*/ 0 w 6097588"/>
              <a:gd name="connsiteY2" fmla="*/ 3513667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097588 w 6097588"/>
              <a:gd name="connsiteY0" fmla="*/ 0 h 6869017"/>
              <a:gd name="connsiteX1" fmla="*/ 3029927 w 6097588"/>
              <a:gd name="connsiteY1" fmla="*/ 11723 h 6869017"/>
              <a:gd name="connsiteX2" fmla="*/ 0 w 6097588"/>
              <a:gd name="connsiteY2" fmla="*/ 3442833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117223 w 6117223"/>
              <a:gd name="connsiteY0" fmla="*/ 0 h 6869017"/>
              <a:gd name="connsiteX1" fmla="*/ 3049562 w 6117223"/>
              <a:gd name="connsiteY1" fmla="*/ 11723 h 6869017"/>
              <a:gd name="connsiteX2" fmla="*/ 0 w 6117223"/>
              <a:gd name="connsiteY2" fmla="*/ 3434419 h 6869017"/>
              <a:gd name="connsiteX3" fmla="*/ 3053940 w 6117223"/>
              <a:gd name="connsiteY3" fmla="*/ 6869017 h 6869017"/>
              <a:gd name="connsiteX4" fmla="*/ 6114132 w 6117223"/>
              <a:gd name="connsiteY4" fmla="*/ 6858000 h 6869017"/>
              <a:gd name="connsiteX5" fmla="*/ 6117223 w 6117223"/>
              <a:gd name="connsiteY5" fmla="*/ 0 h 6869017"/>
              <a:gd name="connsiteX0" fmla="*/ 6095793 w 6095793"/>
              <a:gd name="connsiteY0" fmla="*/ 0 h 6869017"/>
              <a:gd name="connsiteX1" fmla="*/ 3028132 w 6095793"/>
              <a:gd name="connsiteY1" fmla="*/ 11723 h 6869017"/>
              <a:gd name="connsiteX2" fmla="*/ 1 w 6095793"/>
              <a:gd name="connsiteY2" fmla="*/ 3441562 h 6869017"/>
              <a:gd name="connsiteX3" fmla="*/ 3032510 w 6095793"/>
              <a:gd name="connsiteY3" fmla="*/ 6869017 h 6869017"/>
              <a:gd name="connsiteX4" fmla="*/ 6092702 w 6095793"/>
              <a:gd name="connsiteY4" fmla="*/ 6858000 h 6869017"/>
              <a:gd name="connsiteX5" fmla="*/ 6095793 w 6095793"/>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17"/>
              <a:gd name="connsiteX1" fmla="*/ 3042660 w 6110321"/>
              <a:gd name="connsiteY1" fmla="*/ 11723 h 6869017"/>
              <a:gd name="connsiteX2" fmla="*/ 242 w 6110321"/>
              <a:gd name="connsiteY2" fmla="*/ 3436799 h 6869017"/>
              <a:gd name="connsiteX3" fmla="*/ 3137190 w 6110321"/>
              <a:gd name="connsiteY3" fmla="*/ 6869017 h 6869017"/>
              <a:gd name="connsiteX4" fmla="*/ 6107230 w 6110321"/>
              <a:gd name="connsiteY4" fmla="*/ 6858000 h 6869017"/>
              <a:gd name="connsiteX5" fmla="*/ 6110321 w 6110321"/>
              <a:gd name="connsiteY5" fmla="*/ 0 h 6869017"/>
              <a:gd name="connsiteX0" fmla="*/ 6110165 w 6110165"/>
              <a:gd name="connsiteY0" fmla="*/ 2078 h 6871095"/>
              <a:gd name="connsiteX1" fmla="*/ 3080035 w 6110165"/>
              <a:gd name="connsiteY1" fmla="*/ 153 h 6871095"/>
              <a:gd name="connsiteX2" fmla="*/ 86 w 6110165"/>
              <a:gd name="connsiteY2" fmla="*/ 3438877 h 6871095"/>
              <a:gd name="connsiteX3" fmla="*/ 3137034 w 6110165"/>
              <a:gd name="connsiteY3" fmla="*/ 6871095 h 6871095"/>
              <a:gd name="connsiteX4" fmla="*/ 6107074 w 6110165"/>
              <a:gd name="connsiteY4" fmla="*/ 6860078 h 6871095"/>
              <a:gd name="connsiteX5" fmla="*/ 6110165 w 6110165"/>
              <a:gd name="connsiteY5" fmla="*/ 2078 h 6871095"/>
              <a:gd name="connsiteX0" fmla="*/ 6110162 w 6110162"/>
              <a:gd name="connsiteY0" fmla="*/ 1938 h 6870955"/>
              <a:gd name="connsiteX1" fmla="*/ 3080032 w 6110162"/>
              <a:gd name="connsiteY1" fmla="*/ 13 h 6870955"/>
              <a:gd name="connsiteX2" fmla="*/ 83 w 6110162"/>
              <a:gd name="connsiteY2" fmla="*/ 3438737 h 6870955"/>
              <a:gd name="connsiteX3" fmla="*/ 3137031 w 6110162"/>
              <a:gd name="connsiteY3" fmla="*/ 6870955 h 6870955"/>
              <a:gd name="connsiteX4" fmla="*/ 6107071 w 6110162"/>
              <a:gd name="connsiteY4" fmla="*/ 6859938 h 6870955"/>
              <a:gd name="connsiteX5" fmla="*/ 6110162 w 6110162"/>
              <a:gd name="connsiteY5" fmla="*/ 1938 h 6870955"/>
              <a:gd name="connsiteX0" fmla="*/ 6110170 w 6110170"/>
              <a:gd name="connsiteY0" fmla="*/ 1938 h 6870955"/>
              <a:gd name="connsiteX1" fmla="*/ 3080040 w 6110170"/>
              <a:gd name="connsiteY1" fmla="*/ 13 h 6870955"/>
              <a:gd name="connsiteX2" fmla="*/ 91 w 6110170"/>
              <a:gd name="connsiteY2" fmla="*/ 3438737 h 6870955"/>
              <a:gd name="connsiteX3" fmla="*/ 3137039 w 6110170"/>
              <a:gd name="connsiteY3" fmla="*/ 6870955 h 6870955"/>
              <a:gd name="connsiteX4" fmla="*/ 6107079 w 6110170"/>
              <a:gd name="connsiteY4" fmla="*/ 6859938 h 6870955"/>
              <a:gd name="connsiteX5" fmla="*/ 6110170 w 6110170"/>
              <a:gd name="connsiteY5" fmla="*/ 1938 h 6870955"/>
              <a:gd name="connsiteX0" fmla="*/ 6110161 w 6110161"/>
              <a:gd name="connsiteY0" fmla="*/ 1925 h 6870942"/>
              <a:gd name="connsiteX1" fmla="*/ 3080031 w 6110161"/>
              <a:gd name="connsiteY1" fmla="*/ 0 h 6870942"/>
              <a:gd name="connsiteX2" fmla="*/ 82 w 6110161"/>
              <a:gd name="connsiteY2" fmla="*/ 3438724 h 6870942"/>
              <a:gd name="connsiteX3" fmla="*/ 3137030 w 6110161"/>
              <a:gd name="connsiteY3" fmla="*/ 6870942 h 6870942"/>
              <a:gd name="connsiteX4" fmla="*/ 6107070 w 6110161"/>
              <a:gd name="connsiteY4" fmla="*/ 6859925 h 6870942"/>
              <a:gd name="connsiteX5" fmla="*/ 6110161 w 6110161"/>
              <a:gd name="connsiteY5" fmla="*/ 1925 h 6870942"/>
              <a:gd name="connsiteX0" fmla="*/ 6110165 w 6110165"/>
              <a:gd name="connsiteY0" fmla="*/ 1925 h 6870942"/>
              <a:gd name="connsiteX1" fmla="*/ 3080035 w 6110165"/>
              <a:gd name="connsiteY1" fmla="*/ 0 h 6870942"/>
              <a:gd name="connsiteX2" fmla="*/ 86 w 6110165"/>
              <a:gd name="connsiteY2" fmla="*/ 3438724 h 6870942"/>
              <a:gd name="connsiteX3" fmla="*/ 3137034 w 6110165"/>
              <a:gd name="connsiteY3" fmla="*/ 6870942 h 6870942"/>
              <a:gd name="connsiteX4" fmla="*/ 6107074 w 6110165"/>
              <a:gd name="connsiteY4" fmla="*/ 6859925 h 6870942"/>
              <a:gd name="connsiteX5" fmla="*/ 6110165 w 6110165"/>
              <a:gd name="connsiteY5" fmla="*/ 1925 h 6870942"/>
              <a:gd name="connsiteX0" fmla="*/ 6110165 w 6111246"/>
              <a:gd name="connsiteY0" fmla="*/ 1925 h 7126621"/>
              <a:gd name="connsiteX1" fmla="*/ 3080035 w 6111246"/>
              <a:gd name="connsiteY1" fmla="*/ 0 h 7126621"/>
              <a:gd name="connsiteX2" fmla="*/ 86 w 6111246"/>
              <a:gd name="connsiteY2" fmla="*/ 3438724 h 7126621"/>
              <a:gd name="connsiteX3" fmla="*/ 3137034 w 6111246"/>
              <a:gd name="connsiteY3" fmla="*/ 6870942 h 7126621"/>
              <a:gd name="connsiteX4" fmla="*/ 6109832 w 6111246"/>
              <a:gd name="connsiteY4" fmla="*/ 6876484 h 7126621"/>
              <a:gd name="connsiteX5" fmla="*/ 6110165 w 6111246"/>
              <a:gd name="connsiteY5" fmla="*/ 1925 h 7126621"/>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5054561 w 6109847"/>
              <a:gd name="connsiteY0" fmla="*/ 11982 h 6876484"/>
              <a:gd name="connsiteX1" fmla="*/ 3080035 w 6109847"/>
              <a:gd name="connsiteY1" fmla="*/ 0 h 6876484"/>
              <a:gd name="connsiteX2" fmla="*/ 86 w 6109847"/>
              <a:gd name="connsiteY2" fmla="*/ 3438724 h 6876484"/>
              <a:gd name="connsiteX3" fmla="*/ 3137034 w 6109847"/>
              <a:gd name="connsiteY3" fmla="*/ 6870942 h 6876484"/>
              <a:gd name="connsiteX4" fmla="*/ 6109832 w 6109847"/>
              <a:gd name="connsiteY4" fmla="*/ 6876484 h 6876484"/>
              <a:gd name="connsiteX5" fmla="*/ 5054561 w 6109847"/>
              <a:gd name="connsiteY5" fmla="*/ 11982 h 6876484"/>
              <a:gd name="connsiteX0" fmla="*/ 5054561 w 5054561"/>
              <a:gd name="connsiteY0" fmla="*/ 11982 h 6870942"/>
              <a:gd name="connsiteX1" fmla="*/ 3080035 w 5054561"/>
              <a:gd name="connsiteY1" fmla="*/ 0 h 6870942"/>
              <a:gd name="connsiteX2" fmla="*/ 86 w 5054561"/>
              <a:gd name="connsiteY2" fmla="*/ 3438724 h 6870942"/>
              <a:gd name="connsiteX3" fmla="*/ 3137034 w 5054561"/>
              <a:gd name="connsiteY3" fmla="*/ 6870942 h 6870942"/>
              <a:gd name="connsiteX4" fmla="*/ 5014014 w 5054561"/>
              <a:gd name="connsiteY4" fmla="*/ 6856368 h 6870942"/>
              <a:gd name="connsiteX5" fmla="*/ 5054561 w 5054561"/>
              <a:gd name="connsiteY5" fmla="*/ 11982 h 6870942"/>
              <a:gd name="connsiteX0" fmla="*/ 5054561 w 5055935"/>
              <a:gd name="connsiteY0" fmla="*/ 11982 h 6870942"/>
              <a:gd name="connsiteX1" fmla="*/ 3080035 w 5055935"/>
              <a:gd name="connsiteY1" fmla="*/ 0 h 6870942"/>
              <a:gd name="connsiteX2" fmla="*/ 86 w 5055935"/>
              <a:gd name="connsiteY2" fmla="*/ 3438724 h 6870942"/>
              <a:gd name="connsiteX3" fmla="*/ 3137034 w 5055935"/>
              <a:gd name="connsiteY3" fmla="*/ 6870942 h 6870942"/>
              <a:gd name="connsiteX4" fmla="*/ 5054561 w 5055935"/>
              <a:gd name="connsiteY4" fmla="*/ 6870942 h 6870942"/>
              <a:gd name="connsiteX5" fmla="*/ 5054561 w 5055935"/>
              <a:gd name="connsiteY5" fmla="*/ 11982 h 6870942"/>
              <a:gd name="connsiteX0" fmla="*/ 5054561 w 5057168"/>
              <a:gd name="connsiteY0" fmla="*/ 11982 h 6870942"/>
              <a:gd name="connsiteX1" fmla="*/ 3080035 w 5057168"/>
              <a:gd name="connsiteY1" fmla="*/ 0 h 6870942"/>
              <a:gd name="connsiteX2" fmla="*/ 86 w 5057168"/>
              <a:gd name="connsiteY2" fmla="*/ 3438724 h 6870942"/>
              <a:gd name="connsiteX3" fmla="*/ 3137034 w 5057168"/>
              <a:gd name="connsiteY3" fmla="*/ 6870942 h 6870942"/>
              <a:gd name="connsiteX4" fmla="*/ 5055935 w 5057168"/>
              <a:gd name="connsiteY4" fmla="*/ 6870942 h 6870942"/>
              <a:gd name="connsiteX5" fmla="*/ 5054561 w 5057168"/>
              <a:gd name="connsiteY5" fmla="*/ 11982 h 6870942"/>
              <a:gd name="connsiteX0" fmla="*/ 5054561 w 5054561"/>
              <a:gd name="connsiteY0" fmla="*/ 11982 h 6871869"/>
              <a:gd name="connsiteX1" fmla="*/ 3080035 w 5054561"/>
              <a:gd name="connsiteY1" fmla="*/ 0 h 6871869"/>
              <a:gd name="connsiteX2" fmla="*/ 86 w 5054561"/>
              <a:gd name="connsiteY2" fmla="*/ 3438724 h 6871869"/>
              <a:gd name="connsiteX3" fmla="*/ 3137034 w 5054561"/>
              <a:gd name="connsiteY3" fmla="*/ 6870942 h 6871869"/>
              <a:gd name="connsiteX4" fmla="*/ 5029074 w 5054561"/>
              <a:gd name="connsiteY4" fmla="*/ 6871869 h 6871869"/>
              <a:gd name="connsiteX5" fmla="*/ 5054561 w 5054561"/>
              <a:gd name="connsiteY5" fmla="*/ 11982 h 6871869"/>
              <a:gd name="connsiteX0" fmla="*/ 5033836 w 5033836"/>
              <a:gd name="connsiteY0" fmla="*/ 9019 h 6871869"/>
              <a:gd name="connsiteX1" fmla="*/ 3080035 w 5033836"/>
              <a:gd name="connsiteY1" fmla="*/ 0 h 6871869"/>
              <a:gd name="connsiteX2" fmla="*/ 86 w 5033836"/>
              <a:gd name="connsiteY2" fmla="*/ 3438724 h 6871869"/>
              <a:gd name="connsiteX3" fmla="*/ 3137034 w 5033836"/>
              <a:gd name="connsiteY3" fmla="*/ 6870942 h 6871869"/>
              <a:gd name="connsiteX4" fmla="*/ 5029074 w 5033836"/>
              <a:gd name="connsiteY4" fmla="*/ 6871869 h 6871869"/>
              <a:gd name="connsiteX5" fmla="*/ 5033836 w 5033836"/>
              <a:gd name="connsiteY5" fmla="*/ 9019 h 6871869"/>
              <a:gd name="connsiteX0" fmla="*/ 5033836 w 5033836"/>
              <a:gd name="connsiteY0" fmla="*/ 0 h 6874697"/>
              <a:gd name="connsiteX1" fmla="*/ 3080035 w 5033836"/>
              <a:gd name="connsiteY1" fmla="*/ 2828 h 6874697"/>
              <a:gd name="connsiteX2" fmla="*/ 86 w 5033836"/>
              <a:gd name="connsiteY2" fmla="*/ 3441552 h 6874697"/>
              <a:gd name="connsiteX3" fmla="*/ 3137034 w 5033836"/>
              <a:gd name="connsiteY3" fmla="*/ 6873770 h 6874697"/>
              <a:gd name="connsiteX4" fmla="*/ 5029074 w 5033836"/>
              <a:gd name="connsiteY4" fmla="*/ 6874697 h 6874697"/>
              <a:gd name="connsiteX5" fmla="*/ 5033836 w 5033836"/>
              <a:gd name="connsiteY5" fmla="*/ 0 h 6874697"/>
              <a:gd name="connsiteX0" fmla="*/ 5033836 w 5036249"/>
              <a:gd name="connsiteY0" fmla="*/ 0 h 6874697"/>
              <a:gd name="connsiteX1" fmla="*/ 3080035 w 5036249"/>
              <a:gd name="connsiteY1" fmla="*/ 2828 h 6874697"/>
              <a:gd name="connsiteX2" fmla="*/ 86 w 5036249"/>
              <a:gd name="connsiteY2" fmla="*/ 3441552 h 6874697"/>
              <a:gd name="connsiteX3" fmla="*/ 3137034 w 5036249"/>
              <a:gd name="connsiteY3" fmla="*/ 6873770 h 6874697"/>
              <a:gd name="connsiteX4" fmla="*/ 5034996 w 5036249"/>
              <a:gd name="connsiteY4" fmla="*/ 6874697 h 6874697"/>
              <a:gd name="connsiteX5" fmla="*/ 5033836 w 5036249"/>
              <a:gd name="connsiteY5" fmla="*/ 0 h 687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6249" h="6874697">
                <a:moveTo>
                  <a:pt x="5033836" y="0"/>
                </a:moveTo>
                <a:lnTo>
                  <a:pt x="3080035" y="2828"/>
                </a:lnTo>
                <a:cubicBezTo>
                  <a:pt x="764396" y="6957"/>
                  <a:pt x="-9414" y="2296395"/>
                  <a:pt x="86" y="3441552"/>
                </a:cubicBezTo>
                <a:cubicBezTo>
                  <a:pt x="9586" y="4586709"/>
                  <a:pt x="696542" y="6866733"/>
                  <a:pt x="3137034" y="6873770"/>
                </a:cubicBezTo>
                <a:lnTo>
                  <a:pt x="5034996" y="6874697"/>
                </a:lnTo>
                <a:cubicBezTo>
                  <a:pt x="5039759" y="4588697"/>
                  <a:pt x="5029073" y="2286000"/>
                  <a:pt x="5033836" y="0"/>
                </a:cubicBezTo>
                <a:close/>
              </a:path>
            </a:pathLst>
          </a:custGeom>
          <a:solidFill>
            <a:schemeClr val="bg1"/>
          </a:solidFill>
        </p:spPr>
        <p:txBody>
          <a:bodyPr/>
          <a:lstStyle>
            <a:lvl1pPr marL="0" indent="0">
              <a:buNone/>
              <a:defRPr>
                <a:solidFill>
                  <a:schemeClr val="bg1"/>
                </a:solidFill>
              </a:defRPr>
            </a:lvl1pPr>
          </a:lstStyle>
          <a:p>
            <a:r>
              <a:rPr lang="da-DK" dirty="0"/>
              <a:t>Billede</a:t>
            </a:r>
          </a:p>
        </p:txBody>
      </p:sp>
    </p:spTree>
    <p:extLst>
      <p:ext uri="{BB962C8B-B14F-4D97-AF65-F5344CB8AC3E}">
        <p14:creationId xmlns:p14="http://schemas.microsoft.com/office/powerpoint/2010/main" val="2969818527"/>
      </p:ext>
    </p:extLst>
  </p:cSld>
  <p:clrMapOvr>
    <a:masterClrMapping/>
  </p:clrMapOvr>
  <p:extLst>
    <p:ext uri="{DCECCB84-F9BA-43D5-87BE-67443E8EF086}">
      <p15:sldGuideLst xmlns:p15="http://schemas.microsoft.com/office/powerpoint/2012/main">
        <p15:guide id="1" orient="horz" pos="514" userDrawn="1">
          <p15:clr>
            <a:srgbClr val="000000"/>
          </p15:clr>
        </p15:guide>
        <p15:guide id="2" pos="4505" userDrawn="1">
          <p15:clr>
            <a:srgbClr val="F26B43"/>
          </p15:clr>
        </p15:guide>
        <p15:guide id="3" pos="4175" userDrawn="1">
          <p15:clr>
            <a:srgbClr val="000000"/>
          </p15:clr>
        </p15:guide>
        <p15:guide id="5" orient="horz" pos="1124" userDrawn="1">
          <p15:clr>
            <a:srgbClr val="000000"/>
          </p15:clr>
        </p15:guide>
        <p15:guide id="6" pos="535" userDrawn="1">
          <p15:clr>
            <a:srgbClr val="00000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Titel og indhold sekundær">
    <p:bg>
      <p:bgPr>
        <a:solidFill>
          <a:schemeClr val="accent4"/>
        </a:solidFill>
        <a:effectLst/>
      </p:bgPr>
    </p:bg>
    <p:spTree>
      <p:nvGrpSpPr>
        <p:cNvPr id="1" name=""/>
        <p:cNvGrpSpPr/>
        <p:nvPr/>
      </p:nvGrpSpPr>
      <p:grpSpPr>
        <a:xfrm>
          <a:off x="0" y="0"/>
          <a:ext cx="0" cy="0"/>
          <a:chOff x="0" y="0"/>
          <a:chExt cx="0" cy="0"/>
        </a:xfrm>
      </p:grpSpPr>
      <p:sp>
        <p:nvSpPr>
          <p:cNvPr id="4" name="Pladsholder til tekst 2">
            <a:extLst>
              <a:ext uri="{FF2B5EF4-FFF2-40B4-BE49-F238E27FC236}">
                <a16:creationId xmlns:a16="http://schemas.microsoft.com/office/drawing/2014/main" id="{228DDC5B-C23E-33B8-ADF5-326FEAF84C09}"/>
              </a:ext>
            </a:extLst>
          </p:cNvPr>
          <p:cNvSpPr>
            <a:spLocks noGrp="1"/>
          </p:cNvSpPr>
          <p:nvPr>
            <p:ph idx="1" hasCustomPrompt="1"/>
          </p:nvPr>
        </p:nvSpPr>
        <p:spPr>
          <a:xfrm>
            <a:off x="857814" y="1790994"/>
            <a:ext cx="5779171" cy="4503737"/>
          </a:xfrm>
          <a:prstGeom prst="rect">
            <a:avLst/>
          </a:prstGeom>
        </p:spPr>
        <p:txBody>
          <a:bodyPr vert="horz" lIns="0" tIns="0" rIns="0" bIns="0" rtlCol="0">
            <a:noAutofit/>
          </a:bodyPr>
          <a:lstStyle>
            <a:lvl1pPr marL="342900" indent="-342900">
              <a:buClr>
                <a:schemeClr val="bg1"/>
              </a:buClr>
              <a:buFont typeface="Courier New" panose="02070309020205020404" pitchFamily="49" charset="0"/>
              <a:buChar char="-"/>
              <a:defRPr>
                <a:solidFill>
                  <a:schemeClr val="bg1"/>
                </a:solidFill>
              </a:defRPr>
            </a:lvl1pPr>
            <a:lvl2pPr marL="715963" indent="-354013">
              <a:buClr>
                <a:schemeClr val="bg1"/>
              </a:buClr>
              <a:buFont typeface="Courier New" panose="02070309020205020404" pitchFamily="49" charset="0"/>
              <a:buChar char="-"/>
              <a:defRPr>
                <a:solidFill>
                  <a:schemeClr val="bg1"/>
                </a:solidFill>
              </a:defRPr>
            </a:lvl2pPr>
            <a:lvl3pPr marL="1077913" indent="-361950">
              <a:buClr>
                <a:schemeClr val="bg1"/>
              </a:buClr>
              <a:buFont typeface="Courier New" panose="02070309020205020404" pitchFamily="49" charset="0"/>
              <a:buChar char="-"/>
              <a:defRPr>
                <a:solidFill>
                  <a:schemeClr val="bg1"/>
                </a:solidFill>
              </a:defRPr>
            </a:lvl3pPr>
            <a:lvl4pPr marL="1439863" indent="-361950">
              <a:buClr>
                <a:schemeClr val="bg1"/>
              </a:buClr>
              <a:buFont typeface="Courier New" panose="02070309020205020404" pitchFamily="49" charset="0"/>
              <a:buChar char="-"/>
              <a:defRPr>
                <a:solidFill>
                  <a:schemeClr val="bg1"/>
                </a:solidFill>
              </a:defRPr>
            </a:lvl4pPr>
            <a:lvl5pPr marL="1792288" indent="-352425">
              <a:buClr>
                <a:schemeClr val="bg1"/>
              </a:buClr>
              <a:buFont typeface="Courier New" panose="02070309020205020404" pitchFamily="49" charset="0"/>
              <a:buChar char="-"/>
              <a:defRPr>
                <a:solidFill>
                  <a:schemeClr val="bg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Pladsholder til titel 1">
            <a:extLst>
              <a:ext uri="{FF2B5EF4-FFF2-40B4-BE49-F238E27FC236}">
                <a16:creationId xmlns:a16="http://schemas.microsoft.com/office/drawing/2014/main" id="{E81B3900-38CC-7C8F-F021-9BA2A1417275}"/>
              </a:ext>
            </a:extLst>
          </p:cNvPr>
          <p:cNvSpPr>
            <a:spLocks noGrp="1"/>
          </p:cNvSpPr>
          <p:nvPr>
            <p:ph type="title" hasCustomPrompt="1"/>
          </p:nvPr>
        </p:nvSpPr>
        <p:spPr>
          <a:xfrm>
            <a:off x="864164" y="830005"/>
            <a:ext cx="6296402" cy="498598"/>
          </a:xfrm>
          <a:prstGeom prst="rect">
            <a:avLst/>
          </a:prstGeom>
        </p:spPr>
        <p:txBody>
          <a:bodyPr vert="horz" wrap="square" lIns="0" tIns="0" rIns="0" bIns="0" rtlCol="0" anchor="ctr" anchorCtr="0">
            <a:spAutoFit/>
          </a:bodyPr>
          <a:lstStyle>
            <a:lvl1pPr>
              <a:defRPr>
                <a:solidFill>
                  <a:schemeClr val="bg1"/>
                </a:solidFill>
              </a:defRPr>
            </a:lvl1pPr>
          </a:lstStyle>
          <a:p>
            <a:r>
              <a:rPr lang="da-DK" dirty="0"/>
              <a:t>Titel</a:t>
            </a:r>
          </a:p>
        </p:txBody>
      </p:sp>
      <p:sp>
        <p:nvSpPr>
          <p:cNvPr id="11" name="Tekstfelt 10">
            <a:extLst>
              <a:ext uri="{FF2B5EF4-FFF2-40B4-BE49-F238E27FC236}">
                <a16:creationId xmlns:a16="http://schemas.microsoft.com/office/drawing/2014/main" id="{837010FC-5337-5EFA-2C22-872A6A377886}"/>
              </a:ext>
            </a:extLst>
          </p:cNvPr>
          <p:cNvSpPr txBox="1"/>
          <p:nvPr userDrawn="1"/>
        </p:nvSpPr>
        <p:spPr>
          <a:xfrm rot="16200000">
            <a:off x="-280718" y="6055228"/>
            <a:ext cx="1094485" cy="517404"/>
          </a:xfrm>
          <a:prstGeom prst="rect">
            <a:avLst/>
          </a:prstGeom>
          <a:noFill/>
        </p:spPr>
        <p:txBody>
          <a:bodyPr wrap="none" lIns="180000" tIns="180000" rIns="180000" bIns="180000" rtlCol="0">
            <a:spAutoFit/>
          </a:bodyPr>
          <a:lstStyle/>
          <a:p>
            <a:pPr algn="l"/>
            <a:r>
              <a:rPr lang="da-DK" sz="1000" dirty="0">
                <a:solidFill>
                  <a:schemeClr val="bg1"/>
                </a:solidFill>
              </a:rPr>
              <a:t>© </a:t>
            </a:r>
            <a:r>
              <a:rPr lang="da-DK" sz="1000" dirty="0" err="1">
                <a:solidFill>
                  <a:schemeClr val="bg1"/>
                </a:solidFill>
              </a:rPr>
              <a:t>Pharmakon</a:t>
            </a:r>
            <a:endParaRPr lang="da-DK" sz="1000" dirty="0">
              <a:solidFill>
                <a:schemeClr val="bg1"/>
              </a:solidFill>
            </a:endParaRPr>
          </a:p>
        </p:txBody>
      </p:sp>
      <p:sp>
        <p:nvSpPr>
          <p:cNvPr id="8" name="Pladsholder til billede 20">
            <a:extLst>
              <a:ext uri="{FF2B5EF4-FFF2-40B4-BE49-F238E27FC236}">
                <a16:creationId xmlns:a16="http://schemas.microsoft.com/office/drawing/2014/main" id="{0354D96B-D10B-081A-E657-20811C5B823C}"/>
              </a:ext>
            </a:extLst>
          </p:cNvPr>
          <p:cNvSpPr>
            <a:spLocks noGrp="1"/>
          </p:cNvSpPr>
          <p:nvPr>
            <p:ph type="pic" sz="quarter" idx="12" hasCustomPrompt="1"/>
          </p:nvPr>
        </p:nvSpPr>
        <p:spPr>
          <a:xfrm>
            <a:off x="7157640" y="-2826"/>
            <a:ext cx="5033731" cy="6868223"/>
          </a:xfrm>
          <a:custGeom>
            <a:avLst/>
            <a:gdLst>
              <a:gd name="connsiteX0" fmla="*/ 0 w 6108700"/>
              <a:gd name="connsiteY0" fmla="*/ 0 h 6858000"/>
              <a:gd name="connsiteX1" fmla="*/ 3054350 w 6108700"/>
              <a:gd name="connsiteY1" fmla="*/ 0 h 6858000"/>
              <a:gd name="connsiteX2" fmla="*/ 6108700 w 6108700"/>
              <a:gd name="connsiteY2" fmla="*/ 3429000 h 6858000"/>
              <a:gd name="connsiteX3" fmla="*/ 3054350 w 6108700"/>
              <a:gd name="connsiteY3" fmla="*/ 6858000 h 6858000"/>
              <a:gd name="connsiteX4" fmla="*/ 0 w 6108700"/>
              <a:gd name="connsiteY4" fmla="*/ 6858000 h 6858000"/>
              <a:gd name="connsiteX5" fmla="*/ 0 w 6108700"/>
              <a:gd name="connsiteY5" fmla="*/ 0 h 6858000"/>
              <a:gd name="connsiteX0" fmla="*/ 3053373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53373 w 9406426"/>
              <a:gd name="connsiteY5" fmla="*/ 0 h 6858000"/>
              <a:gd name="connsiteX0" fmla="*/ 3067661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67661 w 9406426"/>
              <a:gd name="connsiteY5" fmla="*/ 0 h 6858000"/>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53373 w 9162073"/>
              <a:gd name="connsiteY4" fmla="*/ 6858000 h 6869017"/>
              <a:gd name="connsiteX5" fmla="*/ 3067661 w 9162073"/>
              <a:gd name="connsiteY5" fmla="*/ 0 h 6869017"/>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64570 w 9162073"/>
              <a:gd name="connsiteY4" fmla="*/ 6858000 h 6869017"/>
              <a:gd name="connsiteX5" fmla="*/ 3067661 w 9162073"/>
              <a:gd name="connsiteY5" fmla="*/ 0 h 6869017"/>
              <a:gd name="connsiteX0" fmla="*/ 6097588 w 6097588"/>
              <a:gd name="connsiteY0" fmla="*/ 0 h 6869017"/>
              <a:gd name="connsiteX1" fmla="*/ 3029927 w 6097588"/>
              <a:gd name="connsiteY1" fmla="*/ 11723 h 6869017"/>
              <a:gd name="connsiteX2" fmla="*/ 0 w 6097588"/>
              <a:gd name="connsiteY2" fmla="*/ 3513667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097588 w 6097588"/>
              <a:gd name="connsiteY0" fmla="*/ 0 h 6869017"/>
              <a:gd name="connsiteX1" fmla="*/ 3029927 w 6097588"/>
              <a:gd name="connsiteY1" fmla="*/ 11723 h 6869017"/>
              <a:gd name="connsiteX2" fmla="*/ 0 w 6097588"/>
              <a:gd name="connsiteY2" fmla="*/ 3442833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117223 w 6117223"/>
              <a:gd name="connsiteY0" fmla="*/ 0 h 6869017"/>
              <a:gd name="connsiteX1" fmla="*/ 3049562 w 6117223"/>
              <a:gd name="connsiteY1" fmla="*/ 11723 h 6869017"/>
              <a:gd name="connsiteX2" fmla="*/ 0 w 6117223"/>
              <a:gd name="connsiteY2" fmla="*/ 3434419 h 6869017"/>
              <a:gd name="connsiteX3" fmla="*/ 3053940 w 6117223"/>
              <a:gd name="connsiteY3" fmla="*/ 6869017 h 6869017"/>
              <a:gd name="connsiteX4" fmla="*/ 6114132 w 6117223"/>
              <a:gd name="connsiteY4" fmla="*/ 6858000 h 6869017"/>
              <a:gd name="connsiteX5" fmla="*/ 6117223 w 6117223"/>
              <a:gd name="connsiteY5" fmla="*/ 0 h 6869017"/>
              <a:gd name="connsiteX0" fmla="*/ 6095793 w 6095793"/>
              <a:gd name="connsiteY0" fmla="*/ 0 h 6869017"/>
              <a:gd name="connsiteX1" fmla="*/ 3028132 w 6095793"/>
              <a:gd name="connsiteY1" fmla="*/ 11723 h 6869017"/>
              <a:gd name="connsiteX2" fmla="*/ 1 w 6095793"/>
              <a:gd name="connsiteY2" fmla="*/ 3441562 h 6869017"/>
              <a:gd name="connsiteX3" fmla="*/ 3032510 w 6095793"/>
              <a:gd name="connsiteY3" fmla="*/ 6869017 h 6869017"/>
              <a:gd name="connsiteX4" fmla="*/ 6092702 w 6095793"/>
              <a:gd name="connsiteY4" fmla="*/ 6858000 h 6869017"/>
              <a:gd name="connsiteX5" fmla="*/ 6095793 w 6095793"/>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17"/>
              <a:gd name="connsiteX1" fmla="*/ 3042660 w 6110321"/>
              <a:gd name="connsiteY1" fmla="*/ 11723 h 6869017"/>
              <a:gd name="connsiteX2" fmla="*/ 242 w 6110321"/>
              <a:gd name="connsiteY2" fmla="*/ 3436799 h 6869017"/>
              <a:gd name="connsiteX3" fmla="*/ 3137190 w 6110321"/>
              <a:gd name="connsiteY3" fmla="*/ 6869017 h 6869017"/>
              <a:gd name="connsiteX4" fmla="*/ 6107230 w 6110321"/>
              <a:gd name="connsiteY4" fmla="*/ 6858000 h 6869017"/>
              <a:gd name="connsiteX5" fmla="*/ 6110321 w 6110321"/>
              <a:gd name="connsiteY5" fmla="*/ 0 h 6869017"/>
              <a:gd name="connsiteX0" fmla="*/ 6110165 w 6110165"/>
              <a:gd name="connsiteY0" fmla="*/ 2078 h 6871095"/>
              <a:gd name="connsiteX1" fmla="*/ 3080035 w 6110165"/>
              <a:gd name="connsiteY1" fmla="*/ 153 h 6871095"/>
              <a:gd name="connsiteX2" fmla="*/ 86 w 6110165"/>
              <a:gd name="connsiteY2" fmla="*/ 3438877 h 6871095"/>
              <a:gd name="connsiteX3" fmla="*/ 3137034 w 6110165"/>
              <a:gd name="connsiteY3" fmla="*/ 6871095 h 6871095"/>
              <a:gd name="connsiteX4" fmla="*/ 6107074 w 6110165"/>
              <a:gd name="connsiteY4" fmla="*/ 6860078 h 6871095"/>
              <a:gd name="connsiteX5" fmla="*/ 6110165 w 6110165"/>
              <a:gd name="connsiteY5" fmla="*/ 2078 h 6871095"/>
              <a:gd name="connsiteX0" fmla="*/ 6110162 w 6110162"/>
              <a:gd name="connsiteY0" fmla="*/ 1938 h 6870955"/>
              <a:gd name="connsiteX1" fmla="*/ 3080032 w 6110162"/>
              <a:gd name="connsiteY1" fmla="*/ 13 h 6870955"/>
              <a:gd name="connsiteX2" fmla="*/ 83 w 6110162"/>
              <a:gd name="connsiteY2" fmla="*/ 3438737 h 6870955"/>
              <a:gd name="connsiteX3" fmla="*/ 3137031 w 6110162"/>
              <a:gd name="connsiteY3" fmla="*/ 6870955 h 6870955"/>
              <a:gd name="connsiteX4" fmla="*/ 6107071 w 6110162"/>
              <a:gd name="connsiteY4" fmla="*/ 6859938 h 6870955"/>
              <a:gd name="connsiteX5" fmla="*/ 6110162 w 6110162"/>
              <a:gd name="connsiteY5" fmla="*/ 1938 h 6870955"/>
              <a:gd name="connsiteX0" fmla="*/ 6110170 w 6110170"/>
              <a:gd name="connsiteY0" fmla="*/ 1938 h 6870955"/>
              <a:gd name="connsiteX1" fmla="*/ 3080040 w 6110170"/>
              <a:gd name="connsiteY1" fmla="*/ 13 h 6870955"/>
              <a:gd name="connsiteX2" fmla="*/ 91 w 6110170"/>
              <a:gd name="connsiteY2" fmla="*/ 3438737 h 6870955"/>
              <a:gd name="connsiteX3" fmla="*/ 3137039 w 6110170"/>
              <a:gd name="connsiteY3" fmla="*/ 6870955 h 6870955"/>
              <a:gd name="connsiteX4" fmla="*/ 6107079 w 6110170"/>
              <a:gd name="connsiteY4" fmla="*/ 6859938 h 6870955"/>
              <a:gd name="connsiteX5" fmla="*/ 6110170 w 6110170"/>
              <a:gd name="connsiteY5" fmla="*/ 1938 h 6870955"/>
              <a:gd name="connsiteX0" fmla="*/ 6110161 w 6110161"/>
              <a:gd name="connsiteY0" fmla="*/ 1925 h 6870942"/>
              <a:gd name="connsiteX1" fmla="*/ 3080031 w 6110161"/>
              <a:gd name="connsiteY1" fmla="*/ 0 h 6870942"/>
              <a:gd name="connsiteX2" fmla="*/ 82 w 6110161"/>
              <a:gd name="connsiteY2" fmla="*/ 3438724 h 6870942"/>
              <a:gd name="connsiteX3" fmla="*/ 3137030 w 6110161"/>
              <a:gd name="connsiteY3" fmla="*/ 6870942 h 6870942"/>
              <a:gd name="connsiteX4" fmla="*/ 6107070 w 6110161"/>
              <a:gd name="connsiteY4" fmla="*/ 6859925 h 6870942"/>
              <a:gd name="connsiteX5" fmla="*/ 6110161 w 6110161"/>
              <a:gd name="connsiteY5" fmla="*/ 1925 h 6870942"/>
              <a:gd name="connsiteX0" fmla="*/ 6110165 w 6110165"/>
              <a:gd name="connsiteY0" fmla="*/ 1925 h 6870942"/>
              <a:gd name="connsiteX1" fmla="*/ 3080035 w 6110165"/>
              <a:gd name="connsiteY1" fmla="*/ 0 h 6870942"/>
              <a:gd name="connsiteX2" fmla="*/ 86 w 6110165"/>
              <a:gd name="connsiteY2" fmla="*/ 3438724 h 6870942"/>
              <a:gd name="connsiteX3" fmla="*/ 3137034 w 6110165"/>
              <a:gd name="connsiteY3" fmla="*/ 6870942 h 6870942"/>
              <a:gd name="connsiteX4" fmla="*/ 6107074 w 6110165"/>
              <a:gd name="connsiteY4" fmla="*/ 6859925 h 6870942"/>
              <a:gd name="connsiteX5" fmla="*/ 6110165 w 6110165"/>
              <a:gd name="connsiteY5" fmla="*/ 1925 h 6870942"/>
              <a:gd name="connsiteX0" fmla="*/ 6110165 w 6111246"/>
              <a:gd name="connsiteY0" fmla="*/ 1925 h 7126621"/>
              <a:gd name="connsiteX1" fmla="*/ 3080035 w 6111246"/>
              <a:gd name="connsiteY1" fmla="*/ 0 h 7126621"/>
              <a:gd name="connsiteX2" fmla="*/ 86 w 6111246"/>
              <a:gd name="connsiteY2" fmla="*/ 3438724 h 7126621"/>
              <a:gd name="connsiteX3" fmla="*/ 3137034 w 6111246"/>
              <a:gd name="connsiteY3" fmla="*/ 6870942 h 7126621"/>
              <a:gd name="connsiteX4" fmla="*/ 6109832 w 6111246"/>
              <a:gd name="connsiteY4" fmla="*/ 6876484 h 7126621"/>
              <a:gd name="connsiteX5" fmla="*/ 6110165 w 6111246"/>
              <a:gd name="connsiteY5" fmla="*/ 1925 h 7126621"/>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5054561 w 6109847"/>
              <a:gd name="connsiteY0" fmla="*/ 11982 h 6876484"/>
              <a:gd name="connsiteX1" fmla="*/ 3080035 w 6109847"/>
              <a:gd name="connsiteY1" fmla="*/ 0 h 6876484"/>
              <a:gd name="connsiteX2" fmla="*/ 86 w 6109847"/>
              <a:gd name="connsiteY2" fmla="*/ 3438724 h 6876484"/>
              <a:gd name="connsiteX3" fmla="*/ 3137034 w 6109847"/>
              <a:gd name="connsiteY3" fmla="*/ 6870942 h 6876484"/>
              <a:gd name="connsiteX4" fmla="*/ 6109832 w 6109847"/>
              <a:gd name="connsiteY4" fmla="*/ 6876484 h 6876484"/>
              <a:gd name="connsiteX5" fmla="*/ 5054561 w 6109847"/>
              <a:gd name="connsiteY5" fmla="*/ 11982 h 6876484"/>
              <a:gd name="connsiteX0" fmla="*/ 5054561 w 5054561"/>
              <a:gd name="connsiteY0" fmla="*/ 11982 h 6870942"/>
              <a:gd name="connsiteX1" fmla="*/ 3080035 w 5054561"/>
              <a:gd name="connsiteY1" fmla="*/ 0 h 6870942"/>
              <a:gd name="connsiteX2" fmla="*/ 86 w 5054561"/>
              <a:gd name="connsiteY2" fmla="*/ 3438724 h 6870942"/>
              <a:gd name="connsiteX3" fmla="*/ 3137034 w 5054561"/>
              <a:gd name="connsiteY3" fmla="*/ 6870942 h 6870942"/>
              <a:gd name="connsiteX4" fmla="*/ 5014014 w 5054561"/>
              <a:gd name="connsiteY4" fmla="*/ 6856368 h 6870942"/>
              <a:gd name="connsiteX5" fmla="*/ 5054561 w 5054561"/>
              <a:gd name="connsiteY5" fmla="*/ 11982 h 6870942"/>
              <a:gd name="connsiteX0" fmla="*/ 5054561 w 5055935"/>
              <a:gd name="connsiteY0" fmla="*/ 11982 h 6870942"/>
              <a:gd name="connsiteX1" fmla="*/ 3080035 w 5055935"/>
              <a:gd name="connsiteY1" fmla="*/ 0 h 6870942"/>
              <a:gd name="connsiteX2" fmla="*/ 86 w 5055935"/>
              <a:gd name="connsiteY2" fmla="*/ 3438724 h 6870942"/>
              <a:gd name="connsiteX3" fmla="*/ 3137034 w 5055935"/>
              <a:gd name="connsiteY3" fmla="*/ 6870942 h 6870942"/>
              <a:gd name="connsiteX4" fmla="*/ 5054561 w 5055935"/>
              <a:gd name="connsiteY4" fmla="*/ 6870942 h 6870942"/>
              <a:gd name="connsiteX5" fmla="*/ 5054561 w 5055935"/>
              <a:gd name="connsiteY5" fmla="*/ 11982 h 6870942"/>
              <a:gd name="connsiteX0" fmla="*/ 5054561 w 5057168"/>
              <a:gd name="connsiteY0" fmla="*/ 11982 h 6870942"/>
              <a:gd name="connsiteX1" fmla="*/ 3080035 w 5057168"/>
              <a:gd name="connsiteY1" fmla="*/ 0 h 6870942"/>
              <a:gd name="connsiteX2" fmla="*/ 86 w 5057168"/>
              <a:gd name="connsiteY2" fmla="*/ 3438724 h 6870942"/>
              <a:gd name="connsiteX3" fmla="*/ 3137034 w 5057168"/>
              <a:gd name="connsiteY3" fmla="*/ 6870942 h 6870942"/>
              <a:gd name="connsiteX4" fmla="*/ 5055935 w 5057168"/>
              <a:gd name="connsiteY4" fmla="*/ 6870942 h 6870942"/>
              <a:gd name="connsiteX5" fmla="*/ 5054561 w 5057168"/>
              <a:gd name="connsiteY5" fmla="*/ 11982 h 6870942"/>
              <a:gd name="connsiteX0" fmla="*/ 5054561 w 5054561"/>
              <a:gd name="connsiteY0" fmla="*/ 11982 h 6871869"/>
              <a:gd name="connsiteX1" fmla="*/ 3080035 w 5054561"/>
              <a:gd name="connsiteY1" fmla="*/ 0 h 6871869"/>
              <a:gd name="connsiteX2" fmla="*/ 86 w 5054561"/>
              <a:gd name="connsiteY2" fmla="*/ 3438724 h 6871869"/>
              <a:gd name="connsiteX3" fmla="*/ 3137034 w 5054561"/>
              <a:gd name="connsiteY3" fmla="*/ 6870942 h 6871869"/>
              <a:gd name="connsiteX4" fmla="*/ 5029074 w 5054561"/>
              <a:gd name="connsiteY4" fmla="*/ 6871869 h 6871869"/>
              <a:gd name="connsiteX5" fmla="*/ 5054561 w 5054561"/>
              <a:gd name="connsiteY5" fmla="*/ 11982 h 6871869"/>
              <a:gd name="connsiteX0" fmla="*/ 5033836 w 5033836"/>
              <a:gd name="connsiteY0" fmla="*/ 9019 h 6871869"/>
              <a:gd name="connsiteX1" fmla="*/ 3080035 w 5033836"/>
              <a:gd name="connsiteY1" fmla="*/ 0 h 6871869"/>
              <a:gd name="connsiteX2" fmla="*/ 86 w 5033836"/>
              <a:gd name="connsiteY2" fmla="*/ 3438724 h 6871869"/>
              <a:gd name="connsiteX3" fmla="*/ 3137034 w 5033836"/>
              <a:gd name="connsiteY3" fmla="*/ 6870942 h 6871869"/>
              <a:gd name="connsiteX4" fmla="*/ 5029074 w 5033836"/>
              <a:gd name="connsiteY4" fmla="*/ 6871869 h 6871869"/>
              <a:gd name="connsiteX5" fmla="*/ 5033836 w 5033836"/>
              <a:gd name="connsiteY5" fmla="*/ 9019 h 6871869"/>
              <a:gd name="connsiteX0" fmla="*/ 5033836 w 5033836"/>
              <a:gd name="connsiteY0" fmla="*/ 0 h 6874697"/>
              <a:gd name="connsiteX1" fmla="*/ 3080035 w 5033836"/>
              <a:gd name="connsiteY1" fmla="*/ 2828 h 6874697"/>
              <a:gd name="connsiteX2" fmla="*/ 86 w 5033836"/>
              <a:gd name="connsiteY2" fmla="*/ 3441552 h 6874697"/>
              <a:gd name="connsiteX3" fmla="*/ 3137034 w 5033836"/>
              <a:gd name="connsiteY3" fmla="*/ 6873770 h 6874697"/>
              <a:gd name="connsiteX4" fmla="*/ 5029074 w 5033836"/>
              <a:gd name="connsiteY4" fmla="*/ 6874697 h 6874697"/>
              <a:gd name="connsiteX5" fmla="*/ 5033836 w 5033836"/>
              <a:gd name="connsiteY5" fmla="*/ 0 h 6874697"/>
              <a:gd name="connsiteX0" fmla="*/ 5033836 w 5036249"/>
              <a:gd name="connsiteY0" fmla="*/ 0 h 6874697"/>
              <a:gd name="connsiteX1" fmla="*/ 3080035 w 5036249"/>
              <a:gd name="connsiteY1" fmla="*/ 2828 h 6874697"/>
              <a:gd name="connsiteX2" fmla="*/ 86 w 5036249"/>
              <a:gd name="connsiteY2" fmla="*/ 3441552 h 6874697"/>
              <a:gd name="connsiteX3" fmla="*/ 3137034 w 5036249"/>
              <a:gd name="connsiteY3" fmla="*/ 6873770 h 6874697"/>
              <a:gd name="connsiteX4" fmla="*/ 5034996 w 5036249"/>
              <a:gd name="connsiteY4" fmla="*/ 6874697 h 6874697"/>
              <a:gd name="connsiteX5" fmla="*/ 5033836 w 5036249"/>
              <a:gd name="connsiteY5" fmla="*/ 0 h 687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6249" h="6874697">
                <a:moveTo>
                  <a:pt x="5033836" y="0"/>
                </a:moveTo>
                <a:lnTo>
                  <a:pt x="3080035" y="2828"/>
                </a:lnTo>
                <a:cubicBezTo>
                  <a:pt x="764396" y="6957"/>
                  <a:pt x="-9414" y="2296395"/>
                  <a:pt x="86" y="3441552"/>
                </a:cubicBezTo>
                <a:cubicBezTo>
                  <a:pt x="9586" y="4586709"/>
                  <a:pt x="696542" y="6866733"/>
                  <a:pt x="3137034" y="6873770"/>
                </a:cubicBezTo>
                <a:lnTo>
                  <a:pt x="5034996" y="6874697"/>
                </a:lnTo>
                <a:cubicBezTo>
                  <a:pt x="5039759" y="4588697"/>
                  <a:pt x="5029073" y="2286000"/>
                  <a:pt x="5033836" y="0"/>
                </a:cubicBezTo>
                <a:close/>
              </a:path>
            </a:pathLst>
          </a:custGeom>
          <a:solidFill>
            <a:schemeClr val="bg1"/>
          </a:solidFill>
        </p:spPr>
        <p:txBody>
          <a:bodyPr/>
          <a:lstStyle>
            <a:lvl1pPr marL="0" indent="0">
              <a:buNone/>
              <a:defRPr>
                <a:solidFill>
                  <a:schemeClr val="bg1"/>
                </a:solidFill>
              </a:defRPr>
            </a:lvl1pPr>
          </a:lstStyle>
          <a:p>
            <a:r>
              <a:rPr lang="da-DK" dirty="0"/>
              <a:t>Billede</a:t>
            </a:r>
          </a:p>
        </p:txBody>
      </p:sp>
    </p:spTree>
    <p:extLst>
      <p:ext uri="{BB962C8B-B14F-4D97-AF65-F5344CB8AC3E}">
        <p14:creationId xmlns:p14="http://schemas.microsoft.com/office/powerpoint/2010/main" val="1192921865"/>
      </p:ext>
    </p:extLst>
  </p:cSld>
  <p:clrMapOvr>
    <a:masterClrMapping/>
  </p:clrMapOvr>
  <p:extLst>
    <p:ext uri="{DCECCB84-F9BA-43D5-87BE-67443E8EF086}">
      <p15:sldGuideLst xmlns:p15="http://schemas.microsoft.com/office/powerpoint/2012/main">
        <p15:guide id="1" orient="horz" pos="514" userDrawn="1">
          <p15:clr>
            <a:srgbClr val="000000"/>
          </p15:clr>
        </p15:guide>
        <p15:guide id="2" pos="4505" userDrawn="1">
          <p15:clr>
            <a:srgbClr val="F26B43"/>
          </p15:clr>
        </p15:guide>
        <p15:guide id="3" pos="4175" userDrawn="1">
          <p15:clr>
            <a:srgbClr val="000000"/>
          </p15:clr>
        </p15:guide>
        <p15:guide id="5" orient="horz" pos="1124" userDrawn="1">
          <p15:clr>
            <a:srgbClr val="000000"/>
          </p15:clr>
        </p15:guide>
        <p15:guide id="6" pos="535" userDrawn="1">
          <p15:clr>
            <a:srgbClr val="00000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rtikel">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144F0A6-5269-8E96-6B85-B20440B0751B}"/>
              </a:ext>
            </a:extLst>
          </p:cNvPr>
          <p:cNvSpPr>
            <a:spLocks noGrp="1"/>
          </p:cNvSpPr>
          <p:nvPr>
            <p:ph type="title" hasCustomPrompt="1"/>
          </p:nvPr>
        </p:nvSpPr>
        <p:spPr>
          <a:xfrm>
            <a:off x="6744622" y="830005"/>
            <a:ext cx="4940965" cy="498598"/>
          </a:xfrm>
          <a:prstGeom prst="rect">
            <a:avLst/>
          </a:prstGeom>
        </p:spPr>
        <p:txBody>
          <a:bodyPr vert="horz" lIns="0" tIns="0" rIns="0" bIns="0" rtlCol="0" anchor="ctr" anchorCtr="0">
            <a:spAutoFit/>
          </a:bodyPr>
          <a:lstStyle>
            <a:lvl1pPr>
              <a:defRPr>
                <a:solidFill>
                  <a:schemeClr val="tx1"/>
                </a:solidFill>
              </a:defRPr>
            </a:lvl1pPr>
          </a:lstStyle>
          <a:p>
            <a:r>
              <a:rPr lang="da-DK" dirty="0"/>
              <a:t>Titel</a:t>
            </a:r>
          </a:p>
        </p:txBody>
      </p:sp>
      <p:sp>
        <p:nvSpPr>
          <p:cNvPr id="13" name="Background">
            <a:extLst>
              <a:ext uri="{FF2B5EF4-FFF2-40B4-BE49-F238E27FC236}">
                <a16:creationId xmlns:a16="http://schemas.microsoft.com/office/drawing/2014/main" id="{831A375C-3CE8-BFB8-7F6E-CEC56C097EFD}"/>
              </a:ext>
            </a:extLst>
          </p:cNvPr>
          <p:cNvSpPr/>
          <p:nvPr userDrawn="1"/>
        </p:nvSpPr>
        <p:spPr>
          <a:xfrm>
            <a:off x="1823" y="3425401"/>
            <a:ext cx="6238800" cy="34325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15" name="Content Placeholder 2">
            <a:extLst>
              <a:ext uri="{FF2B5EF4-FFF2-40B4-BE49-F238E27FC236}">
                <a16:creationId xmlns:a16="http://schemas.microsoft.com/office/drawing/2014/main" id="{A5AA2F9E-8052-E59A-F882-70886DD788C1}"/>
              </a:ext>
            </a:extLst>
          </p:cNvPr>
          <p:cNvSpPr>
            <a:spLocks noGrp="1"/>
          </p:cNvSpPr>
          <p:nvPr>
            <p:ph idx="1" hasCustomPrompt="1"/>
          </p:nvPr>
        </p:nvSpPr>
        <p:spPr>
          <a:xfrm>
            <a:off x="6744622" y="1790994"/>
            <a:ext cx="4940965" cy="4668059"/>
          </a:xfrm>
        </p:spPr>
        <p:txBody>
          <a:bodyPr/>
          <a:lstStyle>
            <a:lvl1pPr marL="342900" indent="-342900">
              <a:buFont typeface="Courier New" panose="02070309020205020404" pitchFamily="49" charset="0"/>
              <a:buChar char="-"/>
              <a:defRPr>
                <a:solidFill>
                  <a:schemeClr val="tx1"/>
                </a:solidFill>
              </a:defRPr>
            </a:lvl1pPr>
            <a:lvl2pPr marL="715963" indent="-354013">
              <a:buFont typeface="Courier New" panose="02070309020205020404" pitchFamily="49" charset="0"/>
              <a:buChar char="-"/>
              <a:defRPr>
                <a:solidFill>
                  <a:schemeClr val="tx1"/>
                </a:solidFill>
              </a:defRPr>
            </a:lvl2pPr>
            <a:lvl3pPr marL="1077913" indent="-361950">
              <a:buFont typeface="Courier New" panose="02070309020205020404" pitchFamily="49" charset="0"/>
              <a:buChar char="-"/>
              <a:defRPr>
                <a:solidFill>
                  <a:schemeClr val="tx1"/>
                </a:solidFill>
              </a:defRPr>
            </a:lvl3pPr>
            <a:lvl4pPr marL="1439863" indent="-361950">
              <a:buFont typeface="Courier New" panose="02070309020205020404" pitchFamily="49" charset="0"/>
              <a:buChar char="-"/>
              <a:defRPr>
                <a:solidFill>
                  <a:schemeClr val="tx1"/>
                </a:solidFill>
              </a:defRPr>
            </a:lvl4pPr>
            <a:lvl5pPr marL="1792288" indent="-352425">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endParaRPr lang="da-DK" noProof="0" dirty="0"/>
          </a:p>
        </p:txBody>
      </p:sp>
      <p:sp>
        <p:nvSpPr>
          <p:cNvPr id="16" name="Content Placeholder 9">
            <a:extLst>
              <a:ext uri="{FF2B5EF4-FFF2-40B4-BE49-F238E27FC236}">
                <a16:creationId xmlns:a16="http://schemas.microsoft.com/office/drawing/2014/main" id="{FB75CB11-F1C4-E95D-FA48-91CC522025A4}"/>
              </a:ext>
            </a:extLst>
          </p:cNvPr>
          <p:cNvSpPr>
            <a:spLocks noGrp="1"/>
          </p:cNvSpPr>
          <p:nvPr>
            <p:ph sz="quarter" idx="13" hasCustomPrompt="1"/>
          </p:nvPr>
        </p:nvSpPr>
        <p:spPr>
          <a:xfrm>
            <a:off x="514306" y="434711"/>
            <a:ext cx="2034000" cy="1335600"/>
          </a:xfrm>
        </p:spPr>
        <p:txBody>
          <a:bodyPr lIns="396000" tIns="576000" rIns="396000" anchor="ctr" anchorCtr="0"/>
          <a:lstStyle>
            <a:lvl1pPr marL="0" indent="0" algn="ctr">
              <a:lnSpc>
                <a:spcPct val="100000"/>
              </a:lnSpc>
              <a:buNone/>
              <a:defRPr/>
            </a:lvl1pPr>
          </a:lstStyle>
          <a:p>
            <a:pPr lvl="0"/>
            <a:r>
              <a:rPr lang="da-DK" dirty="0"/>
              <a:t>indsæt ikon</a:t>
            </a:r>
          </a:p>
        </p:txBody>
      </p:sp>
      <p:sp>
        <p:nvSpPr>
          <p:cNvPr id="17" name="Text Placeholder 13">
            <a:extLst>
              <a:ext uri="{FF2B5EF4-FFF2-40B4-BE49-F238E27FC236}">
                <a16:creationId xmlns:a16="http://schemas.microsoft.com/office/drawing/2014/main" id="{B1903C14-C70F-270D-F3C2-7A4F555961E8}"/>
              </a:ext>
            </a:extLst>
          </p:cNvPr>
          <p:cNvSpPr>
            <a:spLocks noGrp="1"/>
          </p:cNvSpPr>
          <p:nvPr>
            <p:ph type="body" sz="quarter" idx="15"/>
          </p:nvPr>
        </p:nvSpPr>
        <p:spPr>
          <a:xfrm>
            <a:off x="514306" y="1968961"/>
            <a:ext cx="2034000" cy="1062000"/>
          </a:xfrm>
        </p:spPr>
        <p:txBody>
          <a:bodyPr/>
          <a:lstStyle>
            <a:lvl1pPr marL="0" indent="0" algn="ctr">
              <a:lnSpc>
                <a:spcPct val="100000"/>
              </a:lnSpc>
              <a:buNone/>
              <a:defRPr sz="1600">
                <a:solidFill>
                  <a:schemeClr val="tx1"/>
                </a:solidFill>
              </a:defRPr>
            </a:lvl1pPr>
          </a:lstStyle>
          <a:p>
            <a:pPr lvl="0"/>
            <a:r>
              <a:rPr lang="da-DK"/>
              <a:t>Klik for at redigere teksttypografierne i masteren</a:t>
            </a:r>
          </a:p>
        </p:txBody>
      </p:sp>
      <p:sp>
        <p:nvSpPr>
          <p:cNvPr id="18" name="Picture Placeholder 6">
            <a:extLst>
              <a:ext uri="{FF2B5EF4-FFF2-40B4-BE49-F238E27FC236}">
                <a16:creationId xmlns:a16="http://schemas.microsoft.com/office/drawing/2014/main" id="{D1CC3C01-5CE4-A39E-1E18-DFA0BB41CDEF}"/>
              </a:ext>
            </a:extLst>
          </p:cNvPr>
          <p:cNvSpPr>
            <a:spLocks noGrp="1"/>
          </p:cNvSpPr>
          <p:nvPr>
            <p:ph type="pic" sz="quarter" idx="16"/>
          </p:nvPr>
        </p:nvSpPr>
        <p:spPr>
          <a:xfrm>
            <a:off x="3043823" y="0"/>
            <a:ext cx="3186155" cy="3425401"/>
          </a:xfrm>
        </p:spPr>
        <p:txBody>
          <a:bodyPr tIns="648000" anchor="ctr" anchorCtr="0"/>
          <a:lstStyle>
            <a:lvl1pPr marL="0" indent="0" algn="ctr">
              <a:buNone/>
              <a:defRPr sz="1600">
                <a:solidFill>
                  <a:schemeClr val="tx1"/>
                </a:solidFill>
              </a:defRPr>
            </a:lvl1pPr>
          </a:lstStyle>
          <a:p>
            <a:r>
              <a:rPr lang="da-DK" noProof="0"/>
              <a:t>Klik på ikonet for at tilføje et billede</a:t>
            </a:r>
            <a:endParaRPr lang="en-GB" noProof="0" dirty="0"/>
          </a:p>
        </p:txBody>
      </p:sp>
      <p:sp>
        <p:nvSpPr>
          <p:cNvPr id="19" name="Text Placeholder 4">
            <a:extLst>
              <a:ext uri="{FF2B5EF4-FFF2-40B4-BE49-F238E27FC236}">
                <a16:creationId xmlns:a16="http://schemas.microsoft.com/office/drawing/2014/main" id="{720916F0-3849-2FDB-67A7-C0431DA7AB00}"/>
              </a:ext>
            </a:extLst>
          </p:cNvPr>
          <p:cNvSpPr>
            <a:spLocks noGrp="1"/>
          </p:cNvSpPr>
          <p:nvPr>
            <p:ph type="body" sz="quarter" idx="17" hasCustomPrompt="1"/>
          </p:nvPr>
        </p:nvSpPr>
        <p:spPr>
          <a:xfrm>
            <a:off x="592223" y="3849298"/>
            <a:ext cx="5058000" cy="2592000"/>
          </a:xfrm>
        </p:spPr>
        <p:txBody>
          <a:bodyPr anchor="ctr" anchorCtr="0"/>
          <a:lstStyle>
            <a:lvl1pPr marL="0" indent="0" algn="ctr">
              <a:lnSpc>
                <a:spcPct val="108000"/>
              </a:lnSpc>
              <a:buNone/>
              <a:defRPr sz="2400">
                <a:solidFill>
                  <a:schemeClr val="bg1"/>
                </a:solidFill>
                <a:latin typeface="+mn-lt"/>
              </a:defRPr>
            </a:lvl1pPr>
          </a:lstStyle>
          <a:p>
            <a:pPr lvl="0"/>
            <a:r>
              <a:rPr lang="da-DK" dirty="0"/>
              <a:t>Klik for at redigere teksten</a:t>
            </a:r>
          </a:p>
        </p:txBody>
      </p:sp>
      <p:sp>
        <p:nvSpPr>
          <p:cNvPr id="3" name="Tekstfelt 2">
            <a:extLst>
              <a:ext uri="{FF2B5EF4-FFF2-40B4-BE49-F238E27FC236}">
                <a16:creationId xmlns:a16="http://schemas.microsoft.com/office/drawing/2014/main" id="{4A955CA5-BC49-90AA-3BA5-B85E741BF20D}"/>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t>© </a:t>
            </a:r>
            <a:r>
              <a:rPr lang="da-DK" sz="1000" dirty="0" err="1"/>
              <a:t>Pharmakon</a:t>
            </a:r>
            <a:endParaRPr lang="da-DK" sz="1000" dirty="0"/>
          </a:p>
        </p:txBody>
      </p:sp>
    </p:spTree>
    <p:extLst>
      <p:ext uri="{BB962C8B-B14F-4D97-AF65-F5344CB8AC3E}">
        <p14:creationId xmlns:p14="http://schemas.microsoft.com/office/powerpoint/2010/main" val="3947140251"/>
      </p:ext>
    </p:extLst>
  </p:cSld>
  <p:clrMapOvr>
    <a:masterClrMapping/>
  </p:clrMapOvr>
  <p:extLst>
    <p:ext uri="{DCECCB84-F9BA-43D5-87BE-67443E8EF086}">
      <p15:sldGuideLst xmlns:p15="http://schemas.microsoft.com/office/powerpoint/2012/main">
        <p15:guide id="1" pos="529" userDrawn="1">
          <p15:clr>
            <a:srgbClr val="000000"/>
          </p15:clr>
        </p15:guide>
        <p15:guide id="2" orient="horz" pos="514" userDrawn="1">
          <p15:clr>
            <a:srgbClr val="000000"/>
          </p15:clr>
        </p15:guide>
        <p15:guide id="3" orient="horz" pos="1124" userDrawn="1">
          <p15:clr>
            <a:srgbClr val="000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92472" y="626507"/>
            <a:ext cx="10447544" cy="553998"/>
          </a:xfrm>
          <a:prstGeom prst="rect">
            <a:avLst/>
          </a:prstGeom>
        </p:spPr>
        <p:txBody>
          <a:bodyPr tIns="0" bIns="0"/>
          <a:lstStyle>
            <a:lvl1pPr>
              <a:lnSpc>
                <a:spcPct val="100000"/>
              </a:lnSpc>
              <a:defRPr/>
            </a:lvl1pPr>
          </a:lstStyle>
          <a:p>
            <a:r>
              <a:rPr lang="da-DK" dirty="0"/>
              <a:t>Klik for at skrive en overskrift</a:t>
            </a:r>
          </a:p>
        </p:txBody>
      </p:sp>
      <p:pic>
        <p:nvPicPr>
          <p:cNvPr id="5" name="Billed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94300" y="293291"/>
            <a:ext cx="766856" cy="679216"/>
          </a:xfrm>
          <a:prstGeom prst="rect">
            <a:avLst/>
          </a:prstGeom>
        </p:spPr>
      </p:pic>
      <p:sp>
        <p:nvSpPr>
          <p:cNvPr id="6" name="Pladsholder til indhold 2"/>
          <p:cNvSpPr>
            <a:spLocks noGrp="1"/>
          </p:cNvSpPr>
          <p:nvPr>
            <p:ph idx="1" hasCustomPrompt="1"/>
          </p:nvPr>
        </p:nvSpPr>
        <p:spPr>
          <a:xfrm>
            <a:off x="402779" y="1637414"/>
            <a:ext cx="11096717" cy="4836203"/>
          </a:xfrm>
          <a:prstGeom prst="rect">
            <a:avLst/>
          </a:prstGeom>
        </p:spPr>
        <p:txBody>
          <a:bodyPr/>
          <a:lstStyle>
            <a:lvl1pPr>
              <a:lnSpc>
                <a:spcPct val="100000"/>
              </a:lnSpc>
              <a:defRPr baseline="0"/>
            </a:lvl1pPr>
            <a:lvl2pPr>
              <a:lnSpc>
                <a:spcPct val="100000"/>
              </a:lnSpc>
              <a:defRPr/>
            </a:lvl2pPr>
            <a:lvl3pPr>
              <a:lnSpc>
                <a:spcPct val="100000"/>
              </a:lnSpc>
              <a:defRPr/>
            </a:lvl3pPr>
            <a:lvl4pPr>
              <a:lnSpc>
                <a:spcPct val="100000"/>
              </a:lnSpc>
              <a:defRPr/>
            </a:lvl4pPr>
            <a:lvl5pPr>
              <a:lnSpc>
                <a:spcPct val="100000"/>
              </a:lnSpc>
              <a:defRPr/>
            </a:lvl5pPr>
          </a:lstStyle>
          <a:p>
            <a:pPr lvl="0"/>
            <a:r>
              <a:rPr lang="da-DK" dirty="0"/>
              <a:t>Klik for at tilføje tekst</a:t>
            </a:r>
          </a:p>
          <a:p>
            <a:pPr lvl="1"/>
            <a:r>
              <a:rPr lang="da-DK" dirty="0"/>
              <a:t>Klik for at tilføje tekst</a:t>
            </a:r>
          </a:p>
          <a:p>
            <a:pPr lvl="2"/>
            <a:r>
              <a:rPr lang="da-DK" dirty="0"/>
              <a:t>Klik for at tilføje tekst</a:t>
            </a:r>
          </a:p>
          <a:p>
            <a:pPr lvl="3"/>
            <a:r>
              <a:rPr lang="da-DK" dirty="0"/>
              <a:t>Klik for at tilføje tekst</a:t>
            </a:r>
          </a:p>
          <a:p>
            <a:pPr lvl="4"/>
            <a:r>
              <a:rPr lang="da-DK" dirty="0"/>
              <a:t>Klik for at tilføje tekst</a:t>
            </a:r>
          </a:p>
        </p:txBody>
      </p:sp>
      <p:sp>
        <p:nvSpPr>
          <p:cNvPr id="8" name="Pladsholder til sidefod 3"/>
          <p:cNvSpPr>
            <a:spLocks noGrp="1"/>
          </p:cNvSpPr>
          <p:nvPr>
            <p:ph type="ftr" sz="quarter" idx="3"/>
          </p:nvPr>
        </p:nvSpPr>
        <p:spPr>
          <a:xfrm>
            <a:off x="2383159" y="6643713"/>
            <a:ext cx="9791700" cy="215404"/>
          </a:xfrm>
          <a:prstGeom prst="rect">
            <a:avLst/>
          </a:prstGeom>
        </p:spPr>
        <p:txBody>
          <a:bodyPr lIns="0" rIns="90000" anchor="ctr"/>
          <a:lstStyle>
            <a:lvl1pPr algn="r">
              <a:defRPr sz="864">
                <a:latin typeface="Verdana" panose="020B0604030504040204" pitchFamily="34" charset="0"/>
                <a:ea typeface="Verdana" panose="020B0604030504040204" pitchFamily="34" charset="0"/>
                <a:cs typeface="Verdana" panose="020B0604030504040204" pitchFamily="34" charset="0"/>
              </a:defRPr>
            </a:lvl1pPr>
          </a:lstStyle>
          <a:p>
            <a:endParaRPr lang="da-DK" dirty="0"/>
          </a:p>
        </p:txBody>
      </p:sp>
      <p:sp>
        <p:nvSpPr>
          <p:cNvPr id="10" name="Pladsholder til sidefod 3"/>
          <p:cNvSpPr txBox="1">
            <a:spLocks/>
          </p:cNvSpPr>
          <p:nvPr userDrawn="1"/>
        </p:nvSpPr>
        <p:spPr>
          <a:xfrm>
            <a:off x="431801" y="6643713"/>
            <a:ext cx="912284" cy="214288"/>
          </a:xfrm>
          <a:prstGeom prst="rect">
            <a:avLst/>
          </a:prstGeom>
        </p:spPr>
        <p:txBody>
          <a:bodyPr lIns="0" rIns="0" anchor="ctr"/>
          <a:lstStyle>
            <a:defPPr>
              <a:defRPr lang="en-US"/>
            </a:defPPr>
            <a:lvl1pPr algn="r" rtl="0" fontAlgn="base">
              <a:spcBef>
                <a:spcPct val="0"/>
              </a:spcBef>
              <a:spcAft>
                <a:spcPct val="0"/>
              </a:spcAft>
              <a:defRPr sz="720" kern="1200">
                <a:solidFill>
                  <a:srgbClr val="1A171B"/>
                </a:solidFill>
                <a:latin typeface="+mn-lt"/>
                <a:ea typeface="+mn-ea"/>
                <a:cs typeface="+mn-cs"/>
              </a:defRPr>
            </a:lvl1pPr>
            <a:lvl2pPr marL="356616" algn="l" rtl="0" fontAlgn="base">
              <a:spcBef>
                <a:spcPct val="0"/>
              </a:spcBef>
              <a:spcAft>
                <a:spcPct val="0"/>
              </a:spcAft>
              <a:defRPr sz="1872" kern="1200">
                <a:solidFill>
                  <a:srgbClr val="1A171B"/>
                </a:solidFill>
                <a:latin typeface="Times New Roman" pitchFamily="18" charset="0"/>
                <a:ea typeface="+mn-ea"/>
                <a:cs typeface="+mn-cs"/>
              </a:defRPr>
            </a:lvl2pPr>
            <a:lvl3pPr marL="713232" algn="l" rtl="0" fontAlgn="base">
              <a:spcBef>
                <a:spcPct val="0"/>
              </a:spcBef>
              <a:spcAft>
                <a:spcPct val="0"/>
              </a:spcAft>
              <a:defRPr sz="1872" kern="1200">
                <a:solidFill>
                  <a:srgbClr val="1A171B"/>
                </a:solidFill>
                <a:latin typeface="Times New Roman" pitchFamily="18" charset="0"/>
                <a:ea typeface="+mn-ea"/>
                <a:cs typeface="+mn-cs"/>
              </a:defRPr>
            </a:lvl3pPr>
            <a:lvl4pPr marL="1069848" algn="l" rtl="0" fontAlgn="base">
              <a:spcBef>
                <a:spcPct val="0"/>
              </a:spcBef>
              <a:spcAft>
                <a:spcPct val="0"/>
              </a:spcAft>
              <a:defRPr sz="1872" kern="1200">
                <a:solidFill>
                  <a:srgbClr val="1A171B"/>
                </a:solidFill>
                <a:latin typeface="Times New Roman" pitchFamily="18" charset="0"/>
                <a:ea typeface="+mn-ea"/>
                <a:cs typeface="+mn-cs"/>
              </a:defRPr>
            </a:lvl4pPr>
            <a:lvl5pPr marL="1426464" algn="l" rtl="0" fontAlgn="base">
              <a:spcBef>
                <a:spcPct val="0"/>
              </a:spcBef>
              <a:spcAft>
                <a:spcPct val="0"/>
              </a:spcAft>
              <a:defRPr sz="1872" kern="1200">
                <a:solidFill>
                  <a:srgbClr val="1A171B"/>
                </a:solidFill>
                <a:latin typeface="Times New Roman" pitchFamily="18" charset="0"/>
                <a:ea typeface="+mn-ea"/>
                <a:cs typeface="+mn-cs"/>
              </a:defRPr>
            </a:lvl5pPr>
            <a:lvl6pPr marL="1783080" algn="l" defTabSz="713232" rtl="0" eaLnBrk="1" latinLnBrk="0" hangingPunct="1">
              <a:defRPr sz="1872" kern="1200">
                <a:solidFill>
                  <a:srgbClr val="1A171B"/>
                </a:solidFill>
                <a:latin typeface="Times New Roman" pitchFamily="18" charset="0"/>
                <a:ea typeface="+mn-ea"/>
                <a:cs typeface="+mn-cs"/>
              </a:defRPr>
            </a:lvl6pPr>
            <a:lvl7pPr marL="2139696" algn="l" defTabSz="713232" rtl="0" eaLnBrk="1" latinLnBrk="0" hangingPunct="1">
              <a:defRPr sz="1872" kern="1200">
                <a:solidFill>
                  <a:srgbClr val="1A171B"/>
                </a:solidFill>
                <a:latin typeface="Times New Roman" pitchFamily="18" charset="0"/>
                <a:ea typeface="+mn-ea"/>
                <a:cs typeface="+mn-cs"/>
              </a:defRPr>
            </a:lvl7pPr>
            <a:lvl8pPr marL="2496312" algn="l" defTabSz="713232" rtl="0" eaLnBrk="1" latinLnBrk="0" hangingPunct="1">
              <a:defRPr sz="1872" kern="1200">
                <a:solidFill>
                  <a:srgbClr val="1A171B"/>
                </a:solidFill>
                <a:latin typeface="Times New Roman" pitchFamily="18" charset="0"/>
                <a:ea typeface="+mn-ea"/>
                <a:cs typeface="+mn-cs"/>
              </a:defRPr>
            </a:lvl8pPr>
            <a:lvl9pPr marL="2852928" algn="l" defTabSz="713232" rtl="0" eaLnBrk="1" latinLnBrk="0" hangingPunct="1">
              <a:defRPr sz="1872" kern="1200">
                <a:solidFill>
                  <a:srgbClr val="1A171B"/>
                </a:solidFill>
                <a:latin typeface="Times New Roman" pitchFamily="18" charset="0"/>
                <a:ea typeface="+mn-ea"/>
                <a:cs typeface="+mn-cs"/>
              </a:defRPr>
            </a:lvl9pPr>
          </a:lstStyle>
          <a:p>
            <a:pPr marL="0" marR="0" lvl="0" indent="0" algn="r" defTabSz="1097280" rtl="0" eaLnBrk="1" fontAlgn="base" latinLnBrk="0" hangingPunct="1">
              <a:lnSpc>
                <a:spcPct val="100000"/>
              </a:lnSpc>
              <a:spcBef>
                <a:spcPct val="0"/>
              </a:spcBef>
              <a:spcAft>
                <a:spcPct val="0"/>
              </a:spcAft>
              <a:buClrTx/>
              <a:buSzTx/>
              <a:buFontTx/>
              <a:buNone/>
              <a:tabLst/>
              <a:defRPr/>
            </a:pPr>
            <a:endParaRPr lang="da-DK" sz="864"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93857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Titelslide p - petrolblå">
    <p:bg>
      <p:bgPr>
        <a:solidFill>
          <a:schemeClr val="accent1"/>
        </a:solidFill>
        <a:effectLst/>
      </p:bgPr>
    </p:bg>
    <p:spTree>
      <p:nvGrpSpPr>
        <p:cNvPr id="1" name=""/>
        <p:cNvGrpSpPr/>
        <p:nvPr/>
      </p:nvGrpSpPr>
      <p:grpSpPr>
        <a:xfrm>
          <a:off x="0" y="0"/>
          <a:ext cx="0" cy="0"/>
          <a:chOff x="0" y="0"/>
          <a:chExt cx="0" cy="0"/>
        </a:xfrm>
      </p:grpSpPr>
      <p:pic>
        <p:nvPicPr>
          <p:cNvPr id="10" name="Billede 9" descr="Et billede, der indeholder Font/skrifttype, Grafik, tekst, grafisk design&#10;&#10;Automatisk genereret beskrivelse">
            <a:extLst>
              <a:ext uri="{FF2B5EF4-FFF2-40B4-BE49-F238E27FC236}">
                <a16:creationId xmlns:a16="http://schemas.microsoft.com/office/drawing/2014/main" id="{08E148DF-BF6A-27B6-3A9E-F5C51307CB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2055" y="309952"/>
            <a:ext cx="1648925" cy="252817"/>
          </a:xfrm>
          <a:prstGeom prst="rect">
            <a:avLst/>
          </a:prstGeom>
        </p:spPr>
      </p:pic>
      <p:sp>
        <p:nvSpPr>
          <p:cNvPr id="4" name="Tekstfelt 3">
            <a:extLst>
              <a:ext uri="{FF2B5EF4-FFF2-40B4-BE49-F238E27FC236}">
                <a16:creationId xmlns:a16="http://schemas.microsoft.com/office/drawing/2014/main" id="{60385292-9AAA-EEBF-7C52-40000E160D68}"/>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solidFill>
                  <a:schemeClr val="bg1"/>
                </a:solidFill>
              </a:rPr>
              <a:t>© </a:t>
            </a:r>
            <a:r>
              <a:rPr lang="da-DK" sz="1000" dirty="0" err="1">
                <a:solidFill>
                  <a:schemeClr val="bg1"/>
                </a:solidFill>
              </a:rPr>
              <a:t>Pharmakon</a:t>
            </a:r>
            <a:endParaRPr lang="da-DK" sz="1000" dirty="0">
              <a:solidFill>
                <a:schemeClr val="bg1"/>
              </a:solidFill>
            </a:endParaRPr>
          </a:p>
        </p:txBody>
      </p:sp>
      <p:pic>
        <p:nvPicPr>
          <p:cNvPr id="2" name="Grafik 1">
            <a:extLst>
              <a:ext uri="{FF2B5EF4-FFF2-40B4-BE49-F238E27FC236}">
                <a16:creationId xmlns:a16="http://schemas.microsoft.com/office/drawing/2014/main" id="{BA4106A7-3CEA-4532-BCEF-8AF94149391B}"/>
              </a:ext>
            </a:extLst>
          </p:cNvPr>
          <p:cNvPicPr>
            <a:picLocks noChangeAspect="1"/>
          </p:cNvPicPr>
          <p:nvPr userDrawn="1"/>
        </p:nvPicPr>
        <p:blipFill>
          <a:blip>
            <a:extLst>
              <a:ext uri="{96DAC541-7B7A-43D3-8B79-37D633B846F1}">
                <asvg:svgBlip xmlns:asvg="http://schemas.microsoft.com/office/drawing/2016/SVG/main" r:embed="rId3"/>
              </a:ext>
            </a:extLst>
          </a:blip>
          <a:srcRect l="-16" t="64"/>
          <a:stretch/>
        </p:blipFill>
        <p:spPr>
          <a:xfrm>
            <a:off x="8331576" y="2776250"/>
            <a:ext cx="3549403" cy="4081749"/>
          </a:xfrm>
          <a:prstGeom prst="rect">
            <a:avLst/>
          </a:prstGeom>
        </p:spPr>
      </p:pic>
      <p:sp>
        <p:nvSpPr>
          <p:cNvPr id="9" name="Pladsholder til titel 1">
            <a:extLst>
              <a:ext uri="{FF2B5EF4-FFF2-40B4-BE49-F238E27FC236}">
                <a16:creationId xmlns:a16="http://schemas.microsoft.com/office/drawing/2014/main" id="{33B9F4DD-2795-EF74-05E3-17DFAFD9E216}"/>
              </a:ext>
            </a:extLst>
          </p:cNvPr>
          <p:cNvSpPr>
            <a:spLocks noGrp="1"/>
          </p:cNvSpPr>
          <p:nvPr>
            <p:ph type="title" hasCustomPrompt="1"/>
          </p:nvPr>
        </p:nvSpPr>
        <p:spPr>
          <a:xfrm>
            <a:off x="838200" y="3015329"/>
            <a:ext cx="7071710" cy="963497"/>
          </a:xfrm>
          <a:prstGeom prst="rect">
            <a:avLst/>
          </a:prstGeom>
        </p:spPr>
        <p:txBody>
          <a:bodyPr vert="horz" lIns="0" tIns="0" rIns="0" bIns="0" rtlCol="0" anchor="b" anchorCtr="0">
            <a:noAutofit/>
          </a:bodyPr>
          <a:lstStyle>
            <a:lvl1pPr>
              <a:defRPr sz="4400">
                <a:solidFill>
                  <a:schemeClr val="bg1"/>
                </a:solidFill>
              </a:defRPr>
            </a:lvl1pPr>
          </a:lstStyle>
          <a:p>
            <a:r>
              <a:rPr lang="da-DK" dirty="0"/>
              <a:t>Titel</a:t>
            </a:r>
          </a:p>
        </p:txBody>
      </p:sp>
      <p:sp>
        <p:nvSpPr>
          <p:cNvPr id="7" name="Pladsholder til tekst 5">
            <a:extLst>
              <a:ext uri="{FF2B5EF4-FFF2-40B4-BE49-F238E27FC236}">
                <a16:creationId xmlns:a16="http://schemas.microsoft.com/office/drawing/2014/main" id="{401B7FF4-55CE-D4EB-C7B7-70EC082A1277}"/>
              </a:ext>
            </a:extLst>
          </p:cNvPr>
          <p:cNvSpPr>
            <a:spLocks noGrp="1"/>
          </p:cNvSpPr>
          <p:nvPr>
            <p:ph type="body" sz="quarter" idx="10" hasCustomPrompt="1"/>
          </p:nvPr>
        </p:nvSpPr>
        <p:spPr>
          <a:xfrm>
            <a:off x="838201" y="4299263"/>
            <a:ext cx="7071804" cy="674688"/>
          </a:xfrm>
        </p:spPr>
        <p:txBody>
          <a:bodyPr/>
          <a:lstStyle>
            <a:lvl1pPr marL="0" indent="0">
              <a:buFont typeface="Arial" panose="020B0604020202020204" pitchFamily="34" charset="0"/>
              <a:buNone/>
              <a:defRPr sz="2800">
                <a:solidFill>
                  <a:schemeClr val="bg1"/>
                </a:solidFill>
              </a:defRPr>
            </a:lvl1pPr>
            <a:lvl2pPr marL="361950" indent="0">
              <a:buNone/>
              <a:defRPr>
                <a:solidFill>
                  <a:srgbClr val="8BB0C9"/>
                </a:solidFill>
              </a:defRPr>
            </a:lvl2pPr>
            <a:lvl3pPr marL="715963" indent="0">
              <a:buNone/>
              <a:defRPr>
                <a:solidFill>
                  <a:srgbClr val="8BB0C9"/>
                </a:solidFill>
              </a:defRPr>
            </a:lvl3pPr>
            <a:lvl4pPr marL="1077913" indent="0">
              <a:buNone/>
              <a:defRPr>
                <a:solidFill>
                  <a:srgbClr val="8BB0C9"/>
                </a:solidFill>
              </a:defRPr>
            </a:lvl4pPr>
            <a:lvl5pPr marL="1439863" indent="0">
              <a:buNone/>
              <a:defRPr>
                <a:solidFill>
                  <a:srgbClr val="8BB0C9"/>
                </a:solidFill>
              </a:defRPr>
            </a:lvl5pPr>
          </a:lstStyle>
          <a:p>
            <a:pPr lvl="0"/>
            <a:r>
              <a:rPr lang="da-DK" dirty="0"/>
              <a:t>Undertitel</a:t>
            </a:r>
          </a:p>
        </p:txBody>
      </p:sp>
    </p:spTree>
    <p:extLst>
      <p:ext uri="{BB962C8B-B14F-4D97-AF65-F5344CB8AC3E}">
        <p14:creationId xmlns:p14="http://schemas.microsoft.com/office/powerpoint/2010/main" val="232634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el og indholdsobjekt hvid P">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C8F9850-A0E7-A3A5-B466-6773938F6E0C}"/>
              </a:ext>
            </a:extLst>
          </p:cNvPr>
          <p:cNvPicPr>
            <a:picLocks noChangeAspect="1"/>
          </p:cNvPicPr>
          <p:nvPr userDrawn="1"/>
        </p:nvPicPr>
        <p:blipFill>
          <a:blip>
            <a:extLst>
              <a:ext uri="{96DAC541-7B7A-43D3-8B79-37D633B846F1}">
                <asvg:svgBlip xmlns:asvg="http://schemas.microsoft.com/office/drawing/2016/SVG/main" r:embed="rId2"/>
              </a:ext>
            </a:extLst>
          </a:blip>
          <a:srcRect t="11056" b="28911"/>
          <a:stretch/>
        </p:blipFill>
        <p:spPr>
          <a:xfrm>
            <a:off x="0" y="-1"/>
            <a:ext cx="9925769" cy="6858001"/>
          </a:xfrm>
          <a:prstGeom prst="rect">
            <a:avLst/>
          </a:prstGeom>
        </p:spPr>
      </p:pic>
      <p:sp>
        <p:nvSpPr>
          <p:cNvPr id="8" name="Pladsholder til tekst 2">
            <a:extLst>
              <a:ext uri="{FF2B5EF4-FFF2-40B4-BE49-F238E27FC236}">
                <a16:creationId xmlns:a16="http://schemas.microsoft.com/office/drawing/2014/main" id="{3627DE96-28FE-6ED3-FFFA-1F175AD6038F}"/>
              </a:ext>
            </a:extLst>
          </p:cNvPr>
          <p:cNvSpPr>
            <a:spLocks noGrp="1"/>
          </p:cNvSpPr>
          <p:nvPr>
            <p:ph idx="1" hasCustomPrompt="1"/>
          </p:nvPr>
        </p:nvSpPr>
        <p:spPr>
          <a:xfrm>
            <a:off x="855956" y="1783341"/>
            <a:ext cx="10515600"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1144F0A6-5269-8E96-6B85-B20440B0751B}"/>
              </a:ext>
            </a:extLst>
          </p:cNvPr>
          <p:cNvSpPr>
            <a:spLocks noGrp="1"/>
          </p:cNvSpPr>
          <p:nvPr>
            <p:ph type="title" hasCustomPrompt="1"/>
          </p:nvPr>
        </p:nvSpPr>
        <p:spPr>
          <a:xfrm>
            <a:off x="855955" y="830005"/>
            <a:ext cx="10515599" cy="498598"/>
          </a:xfrm>
          <a:prstGeom prst="rect">
            <a:avLst/>
          </a:prstGeom>
        </p:spPr>
        <p:txBody>
          <a:bodyPr vert="horz" lIns="0" tIns="0" rIns="0" bIns="0" rtlCol="0" anchor="ctr" anchorCtr="0">
            <a:spAutoFit/>
          </a:bodyPr>
          <a:lstStyle>
            <a:lvl1pPr>
              <a:defRPr>
                <a:solidFill>
                  <a:schemeClr val="tx1"/>
                </a:solidFill>
              </a:defRPr>
            </a:lvl1pPr>
          </a:lstStyle>
          <a:p>
            <a:r>
              <a:rPr lang="da-DK" dirty="0"/>
              <a:t>Titel</a:t>
            </a:r>
          </a:p>
        </p:txBody>
      </p:sp>
    </p:spTree>
    <p:extLst>
      <p:ext uri="{BB962C8B-B14F-4D97-AF65-F5344CB8AC3E}">
        <p14:creationId xmlns:p14="http://schemas.microsoft.com/office/powerpoint/2010/main" val="5150085"/>
      </p:ext>
    </p:extLst>
  </p:cSld>
  <p:clrMapOvr>
    <a:masterClrMapping/>
  </p:clrMapOvr>
  <p:extLst>
    <p:ext uri="{DCECCB84-F9BA-43D5-87BE-67443E8EF086}">
      <p15:sldGuideLst xmlns:p15="http://schemas.microsoft.com/office/powerpoint/2012/main">
        <p15:guide id="1" pos="529">
          <p15:clr>
            <a:srgbClr val="000000"/>
          </p15:clr>
        </p15:guide>
        <p15:guide id="2" orient="horz" pos="368">
          <p15:clr>
            <a:srgbClr val="000000"/>
          </p15:clr>
        </p15:guide>
        <p15:guide id="3" orient="horz" pos="1117">
          <p15:clr>
            <a:srgbClr val="00000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el og indholdsobjekt hvid">
    <p:spTree>
      <p:nvGrpSpPr>
        <p:cNvPr id="1" name=""/>
        <p:cNvGrpSpPr/>
        <p:nvPr/>
      </p:nvGrpSpPr>
      <p:grpSpPr>
        <a:xfrm>
          <a:off x="0" y="0"/>
          <a:ext cx="0" cy="0"/>
          <a:chOff x="0" y="0"/>
          <a:chExt cx="0" cy="0"/>
        </a:xfrm>
      </p:grpSpPr>
      <p:sp>
        <p:nvSpPr>
          <p:cNvPr id="8" name="Pladsholder til tekst 2">
            <a:extLst>
              <a:ext uri="{FF2B5EF4-FFF2-40B4-BE49-F238E27FC236}">
                <a16:creationId xmlns:a16="http://schemas.microsoft.com/office/drawing/2014/main" id="{3627DE96-28FE-6ED3-FFFA-1F175AD6038F}"/>
              </a:ext>
            </a:extLst>
          </p:cNvPr>
          <p:cNvSpPr>
            <a:spLocks noGrp="1"/>
          </p:cNvSpPr>
          <p:nvPr>
            <p:ph idx="1" hasCustomPrompt="1"/>
          </p:nvPr>
        </p:nvSpPr>
        <p:spPr>
          <a:xfrm>
            <a:off x="855955" y="1783341"/>
            <a:ext cx="10805609" cy="4503737"/>
          </a:xfrm>
          <a:prstGeom prst="rect">
            <a:avLst/>
          </a:prstGeom>
        </p:spPr>
        <p:txBody>
          <a:bodyPr vert="horz" lIns="0" tIns="0" rIns="0" bIns="0" rtlCol="0">
            <a:noAutofit/>
          </a:bodyPr>
          <a:lstStyle>
            <a:lvl1pPr marL="342900" indent="-342900">
              <a:buFont typeface="Courier New" panose="02070309020205020404" pitchFamily="49" charset="0"/>
              <a:buChar char="-"/>
              <a:defRPr>
                <a:solidFill>
                  <a:schemeClr val="tx1"/>
                </a:solidFill>
              </a:defRPr>
            </a:lvl1pPr>
            <a:lvl2pPr marL="715963" indent="-354013">
              <a:buClr>
                <a:srgbClr val="002F4F"/>
              </a:buClr>
              <a:buFont typeface="Courier New" panose="02070309020205020404" pitchFamily="49" charset="0"/>
              <a:buChar char="-"/>
              <a:defRPr>
                <a:solidFill>
                  <a:schemeClr val="tx1"/>
                </a:solidFill>
              </a:defRPr>
            </a:lvl2pPr>
            <a:lvl3pPr marL="1077913" indent="-361950">
              <a:buClr>
                <a:srgbClr val="002F4F"/>
              </a:buClr>
              <a:buFont typeface="Courier New" panose="02070309020205020404" pitchFamily="49" charset="0"/>
              <a:buChar char="-"/>
              <a:defRPr>
                <a:solidFill>
                  <a:schemeClr val="tx1"/>
                </a:solidFill>
              </a:defRPr>
            </a:lvl3pPr>
            <a:lvl4pPr marL="1439863" indent="-361950">
              <a:buClr>
                <a:srgbClr val="002F4F"/>
              </a:buClr>
              <a:buFont typeface="Courier New" panose="02070309020205020404" pitchFamily="49" charset="0"/>
              <a:buChar char="-"/>
              <a:defRPr>
                <a:solidFill>
                  <a:schemeClr val="tx1"/>
                </a:solidFill>
              </a:defRPr>
            </a:lvl4pPr>
            <a:lvl5pPr marL="1792288" indent="-352425">
              <a:buClr>
                <a:srgbClr val="002F4F"/>
              </a:buClr>
              <a:buFont typeface="Courier New" panose="02070309020205020404" pitchFamily="49" charset="0"/>
              <a:buChar char="-"/>
              <a:defRPr>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Pladsholder til titel 1">
            <a:extLst>
              <a:ext uri="{FF2B5EF4-FFF2-40B4-BE49-F238E27FC236}">
                <a16:creationId xmlns:a16="http://schemas.microsoft.com/office/drawing/2014/main" id="{1144F0A6-5269-8E96-6B85-B20440B0751B}"/>
              </a:ext>
            </a:extLst>
          </p:cNvPr>
          <p:cNvSpPr>
            <a:spLocks noGrp="1"/>
          </p:cNvSpPr>
          <p:nvPr>
            <p:ph type="title" hasCustomPrompt="1"/>
          </p:nvPr>
        </p:nvSpPr>
        <p:spPr>
          <a:xfrm>
            <a:off x="855955" y="830005"/>
            <a:ext cx="10805608" cy="498598"/>
          </a:xfrm>
          <a:prstGeom prst="rect">
            <a:avLst/>
          </a:prstGeom>
        </p:spPr>
        <p:txBody>
          <a:bodyPr vert="horz" wrap="square" lIns="0" tIns="0" rIns="0" bIns="0" rtlCol="0" anchor="ctr" anchorCtr="0">
            <a:spAutoFit/>
          </a:bodyPr>
          <a:lstStyle>
            <a:lvl1pPr>
              <a:defRPr>
                <a:solidFill>
                  <a:schemeClr val="tx1"/>
                </a:solidFill>
              </a:defRPr>
            </a:lvl1pPr>
          </a:lstStyle>
          <a:p>
            <a:r>
              <a:rPr lang="da-DK" dirty="0"/>
              <a:t>Titel</a:t>
            </a:r>
          </a:p>
        </p:txBody>
      </p:sp>
    </p:spTree>
    <p:extLst>
      <p:ext uri="{BB962C8B-B14F-4D97-AF65-F5344CB8AC3E}">
        <p14:creationId xmlns:p14="http://schemas.microsoft.com/office/powerpoint/2010/main" val="405678522"/>
      </p:ext>
    </p:extLst>
  </p:cSld>
  <p:clrMapOvr>
    <a:masterClrMapping/>
  </p:clrMapOvr>
  <p:extLst>
    <p:ext uri="{DCECCB84-F9BA-43D5-87BE-67443E8EF086}">
      <p15:sldGuideLst xmlns:p15="http://schemas.microsoft.com/office/powerpoint/2012/main">
        <p15:guide id="1" pos="529">
          <p15:clr>
            <a:srgbClr val="000000"/>
          </p15:clr>
        </p15:guide>
        <p15:guide id="2" orient="horz" pos="368">
          <p15:clr>
            <a:srgbClr val="000000"/>
          </p15:clr>
        </p15:guide>
        <p15:guide id="3" orient="horz" pos="1117">
          <p15:clr>
            <a:srgbClr val="00000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5332971-C06D-D415-4D09-54E01193A194}"/>
              </a:ext>
            </a:extLst>
          </p:cNvPr>
          <p:cNvSpPr>
            <a:spLocks noGrp="1"/>
          </p:cNvSpPr>
          <p:nvPr>
            <p:ph type="title"/>
          </p:nvPr>
        </p:nvSpPr>
        <p:spPr>
          <a:xfrm>
            <a:off x="855955" y="830005"/>
            <a:ext cx="10805607" cy="498598"/>
          </a:xfrm>
          <a:prstGeom prst="rect">
            <a:avLst/>
          </a:prstGeom>
        </p:spPr>
        <p:txBody>
          <a:bodyPr vert="horz" wrap="square" lIns="0" tIns="0" rIns="0" bIns="0" rtlCol="0" anchor="ctr" anchorCtr="0">
            <a:spAutoFit/>
          </a:bodyPr>
          <a:lstStyle/>
          <a:p>
            <a:r>
              <a:rPr lang="da-DK" dirty="0"/>
              <a:t>Titel</a:t>
            </a:r>
          </a:p>
        </p:txBody>
      </p:sp>
      <p:sp>
        <p:nvSpPr>
          <p:cNvPr id="3" name="Pladsholder til tekst 2">
            <a:extLst>
              <a:ext uri="{FF2B5EF4-FFF2-40B4-BE49-F238E27FC236}">
                <a16:creationId xmlns:a16="http://schemas.microsoft.com/office/drawing/2014/main" id="{49EDA965-DCB7-271A-6D9F-302423EE72EE}"/>
              </a:ext>
            </a:extLst>
          </p:cNvPr>
          <p:cNvSpPr>
            <a:spLocks noGrp="1"/>
          </p:cNvSpPr>
          <p:nvPr>
            <p:ph type="body" idx="1"/>
          </p:nvPr>
        </p:nvSpPr>
        <p:spPr>
          <a:xfrm>
            <a:off x="855956" y="1783341"/>
            <a:ext cx="10805608" cy="4503737"/>
          </a:xfrm>
          <a:prstGeom prst="rect">
            <a:avLst/>
          </a:prstGeom>
        </p:spPr>
        <p:txBody>
          <a:bodyPr vert="horz" lIns="0" tIns="0" rIns="0" bIns="0" rtlCol="0">
            <a:noAutofit/>
          </a:body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9" name="Billede 8" descr="Et billede, der indeholder Font/skrifttype, Grafik, skærmbillede, grafisk design&#10;&#10;Automatisk genereret beskrivelse">
            <a:extLst>
              <a:ext uri="{FF2B5EF4-FFF2-40B4-BE49-F238E27FC236}">
                <a16:creationId xmlns:a16="http://schemas.microsoft.com/office/drawing/2014/main" id="{3C26297A-5A79-5181-D138-A2A6D5BB386F}"/>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0232055" y="305952"/>
            <a:ext cx="1648925" cy="252565"/>
          </a:xfrm>
          <a:prstGeom prst="rect">
            <a:avLst/>
          </a:prstGeom>
        </p:spPr>
      </p:pic>
      <p:sp>
        <p:nvSpPr>
          <p:cNvPr id="5" name="Tekstfelt 4">
            <a:extLst>
              <a:ext uri="{FF2B5EF4-FFF2-40B4-BE49-F238E27FC236}">
                <a16:creationId xmlns:a16="http://schemas.microsoft.com/office/drawing/2014/main" id="{3537C8C9-39C8-064F-BFB0-81464A57BAF0}"/>
              </a:ext>
            </a:extLst>
          </p:cNvPr>
          <p:cNvSpPr txBox="1"/>
          <p:nvPr userDrawn="1"/>
        </p:nvSpPr>
        <p:spPr>
          <a:xfrm rot="16200000">
            <a:off x="11390545" y="6055228"/>
            <a:ext cx="1094485" cy="517404"/>
          </a:xfrm>
          <a:prstGeom prst="rect">
            <a:avLst/>
          </a:prstGeom>
          <a:noFill/>
        </p:spPr>
        <p:txBody>
          <a:bodyPr wrap="none" lIns="180000" tIns="180000" rIns="180000" bIns="180000" rtlCol="0">
            <a:spAutoFit/>
          </a:bodyPr>
          <a:lstStyle/>
          <a:p>
            <a:pPr algn="l"/>
            <a:r>
              <a:rPr lang="da-DK" sz="1000" dirty="0"/>
              <a:t>© </a:t>
            </a:r>
            <a:r>
              <a:rPr lang="da-DK" sz="1000" dirty="0" err="1"/>
              <a:t>Pharmakon</a:t>
            </a:r>
            <a:endParaRPr lang="da-DK" sz="1000" dirty="0"/>
          </a:p>
        </p:txBody>
      </p:sp>
    </p:spTree>
    <p:extLst>
      <p:ext uri="{BB962C8B-B14F-4D97-AF65-F5344CB8AC3E}">
        <p14:creationId xmlns:p14="http://schemas.microsoft.com/office/powerpoint/2010/main" val="3562958345"/>
      </p:ext>
    </p:extLst>
  </p:cSld>
  <p:clrMap bg1="lt1" tx1="dk1" bg2="lt2" tx2="dk2" accent1="accent1" accent2="accent2" accent3="accent3" accent4="accent4" accent5="accent5" accent6="accent6" hlink="hlink" folHlink="folHlink"/>
  <p:sldLayoutIdLst>
    <p:sldLayoutId id="2147483677" r:id="rId1"/>
    <p:sldLayoutId id="2147483690" r:id="rId2"/>
    <p:sldLayoutId id="2147483695" r:id="rId3"/>
    <p:sldLayoutId id="2147483696" r:id="rId4"/>
    <p:sldLayoutId id="2147483650" r:id="rId5"/>
    <p:sldLayoutId id="2147483662" r:id="rId6"/>
    <p:sldLayoutId id="2147483700" r:id="rId7"/>
    <p:sldLayoutId id="2147483685" r:id="rId8"/>
    <p:sldLayoutId id="2147483649" r:id="rId9"/>
    <p:sldLayoutId id="2147483666" r:id="rId10"/>
    <p:sldLayoutId id="2147483660" r:id="rId11"/>
    <p:sldLayoutId id="2147483667" r:id="rId12"/>
    <p:sldLayoutId id="2147483703" r:id="rId13"/>
    <p:sldLayoutId id="2147483704" r:id="rId14"/>
    <p:sldLayoutId id="2147483706" r:id="rId15"/>
    <p:sldLayoutId id="2147483698" r:id="rId16"/>
    <p:sldLayoutId id="2147483684" r:id="rId17"/>
    <p:sldLayoutId id="2147483694" r:id="rId18"/>
    <p:sldLayoutId id="2147483680" r:id="rId19"/>
    <p:sldLayoutId id="2147483691" r:id="rId20"/>
    <p:sldLayoutId id="2147483705" r:id="rId21"/>
    <p:sldLayoutId id="2147483701" r:id="rId22"/>
    <p:sldLayoutId id="2147483702" r:id="rId23"/>
    <p:sldLayoutId id="2147483681" r:id="rId24"/>
    <p:sldLayoutId id="2147483708" r:id="rId25"/>
    <p:sldLayoutId id="2147483709" r:id="rId26"/>
    <p:sldLayoutId id="2147483710" r:id="rId27"/>
    <p:sldLayoutId id="2147483711" r:id="rId28"/>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n-lt"/>
          <a:ea typeface="+mj-ea"/>
          <a:cs typeface="+mj-cs"/>
        </a:defRPr>
      </a:lvl1pPr>
    </p:titleStyle>
    <p:bodyStyle>
      <a:lvl1pPr marL="342900" indent="-342900" algn="l" defTabSz="914400" rtl="0" eaLnBrk="1" latinLnBrk="0" hangingPunct="1">
        <a:lnSpc>
          <a:spcPct val="100000"/>
        </a:lnSpc>
        <a:spcBef>
          <a:spcPts val="0"/>
        </a:spcBef>
        <a:buClr>
          <a:srgbClr val="002645"/>
        </a:buClr>
        <a:buFont typeface="Courier New" panose="02070309020205020404" pitchFamily="49" charset="0"/>
        <a:buChar char="-"/>
        <a:defRPr sz="2400" kern="1200">
          <a:solidFill>
            <a:schemeClr val="tx1"/>
          </a:solidFill>
          <a:latin typeface="+mn-lt"/>
          <a:ea typeface="+mn-ea"/>
          <a:cs typeface="+mn-cs"/>
        </a:defRPr>
      </a:lvl1pPr>
      <a:lvl2pPr marL="715963" indent="-354013" algn="l" defTabSz="914400" rtl="0" eaLnBrk="1" latinLnBrk="0" hangingPunct="1">
        <a:lnSpc>
          <a:spcPct val="100000"/>
        </a:lnSpc>
        <a:spcBef>
          <a:spcPts val="0"/>
        </a:spcBef>
        <a:buClr>
          <a:srgbClr val="002F4F"/>
        </a:buClr>
        <a:buFont typeface="Courier New" panose="02070309020205020404" pitchFamily="49" charset="0"/>
        <a:buChar char="-"/>
        <a:defRPr sz="2400" kern="1200">
          <a:solidFill>
            <a:schemeClr val="tx1"/>
          </a:solidFill>
          <a:latin typeface="+mn-lt"/>
          <a:ea typeface="+mn-ea"/>
          <a:cs typeface="+mn-cs"/>
        </a:defRPr>
      </a:lvl2pPr>
      <a:lvl3pPr marL="1077913" indent="-361950" algn="l" defTabSz="914400" rtl="0" eaLnBrk="1" latinLnBrk="0" hangingPunct="1">
        <a:lnSpc>
          <a:spcPct val="100000"/>
        </a:lnSpc>
        <a:spcBef>
          <a:spcPts val="0"/>
        </a:spcBef>
        <a:buClr>
          <a:srgbClr val="002F4F"/>
        </a:buClr>
        <a:buFont typeface="Courier New" panose="02070309020205020404" pitchFamily="49" charset="0"/>
        <a:buChar char="-"/>
        <a:defRPr sz="2400" kern="1200">
          <a:solidFill>
            <a:schemeClr val="tx1"/>
          </a:solidFill>
          <a:latin typeface="+mn-lt"/>
          <a:ea typeface="+mn-ea"/>
          <a:cs typeface="+mn-cs"/>
        </a:defRPr>
      </a:lvl3pPr>
      <a:lvl4pPr marL="1439863" indent="-361950" algn="l" defTabSz="914400" rtl="0" eaLnBrk="1" latinLnBrk="0" hangingPunct="1">
        <a:lnSpc>
          <a:spcPct val="100000"/>
        </a:lnSpc>
        <a:spcBef>
          <a:spcPts val="0"/>
        </a:spcBef>
        <a:buClr>
          <a:srgbClr val="002F4F"/>
        </a:buClr>
        <a:buFont typeface="Courier New" panose="02070309020205020404" pitchFamily="49" charset="0"/>
        <a:buChar char="-"/>
        <a:defRPr sz="2400" kern="1200">
          <a:solidFill>
            <a:schemeClr val="tx1"/>
          </a:solidFill>
          <a:latin typeface="+mn-lt"/>
          <a:ea typeface="+mn-ea"/>
          <a:cs typeface="+mn-cs"/>
        </a:defRPr>
      </a:lvl4pPr>
      <a:lvl5pPr marL="1792288" indent="-352425" algn="l" defTabSz="914400" rtl="0" eaLnBrk="1" latinLnBrk="0" hangingPunct="1">
        <a:lnSpc>
          <a:spcPct val="100000"/>
        </a:lnSpc>
        <a:spcBef>
          <a:spcPts val="0"/>
        </a:spcBef>
        <a:buClr>
          <a:srgbClr val="002F4F"/>
        </a:buClr>
        <a:buFont typeface="Courier New" panose="02070309020205020404" pitchFamily="49"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retsinformation.dk/eli/lta/2024/1562"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ideo" Target="https://pharmakon.sharepoint.com/:v:/r/sites/K-team/Shared%20Documents/Medicinsamtaler%202026/Video,%20Kristine%20Dons%20Bleikelia,%20R%C3%B8dding%20Apotek.mov?csf=1&amp;web=1&amp;e=HMGTgy" TargetMode="Externa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8.xml"/><Relationship Id="rId1" Type="http://schemas.openxmlformats.org/officeDocument/2006/relationships/slideLayout" Target="../slideLayouts/slideLayout2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hyperlink" Target="https://www.pharmakon.dk/media/2231/20210414_compliance-evidens-teori-og-praksis.pdf"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5266A-F973-5A57-EB82-F7A7BE7447E8}"/>
              </a:ext>
            </a:extLst>
          </p:cNvPr>
          <p:cNvSpPr>
            <a:spLocks noGrp="1"/>
          </p:cNvSpPr>
          <p:nvPr>
            <p:ph type="title"/>
          </p:nvPr>
        </p:nvSpPr>
        <p:spPr/>
        <p:txBody>
          <a:bodyPr/>
          <a:lstStyle/>
          <a:p>
            <a:r>
              <a:rPr lang="da-DK" dirty="0"/>
              <a:t>Medicinsamtaler for farmakonomer</a:t>
            </a:r>
          </a:p>
        </p:txBody>
      </p:sp>
    </p:spTree>
    <p:extLst>
      <p:ext uri="{BB962C8B-B14F-4D97-AF65-F5344CB8AC3E}">
        <p14:creationId xmlns:p14="http://schemas.microsoft.com/office/powerpoint/2010/main" val="106919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descr="Vejvisningstegn med farverige pile">
            <a:extLst>
              <a:ext uri="{FF2B5EF4-FFF2-40B4-BE49-F238E27FC236}">
                <a16:creationId xmlns:a16="http://schemas.microsoft.com/office/drawing/2014/main" id="{4C5D2526-8DA2-A6AD-087F-A601403DB609}"/>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140" t="-46" r="50000" b="46"/>
          <a:stretch>
            <a:fillRect/>
          </a:stretch>
        </p:blipFill>
        <p:spPr>
          <a:xfrm>
            <a:off x="7158038" y="-3175"/>
            <a:ext cx="5033962" cy="6869113"/>
          </a:xfrm>
        </p:spPr>
      </p:pic>
      <p:sp>
        <p:nvSpPr>
          <p:cNvPr id="2" name="Pladsholder til indhold 1">
            <a:extLst>
              <a:ext uri="{FF2B5EF4-FFF2-40B4-BE49-F238E27FC236}">
                <a16:creationId xmlns:a16="http://schemas.microsoft.com/office/drawing/2014/main" id="{AE7EFA67-A96E-A939-937E-5C3AA36261B4}"/>
              </a:ext>
            </a:extLst>
          </p:cNvPr>
          <p:cNvSpPr>
            <a:spLocks noGrp="1"/>
          </p:cNvSpPr>
          <p:nvPr>
            <p:ph idx="1"/>
          </p:nvPr>
        </p:nvSpPr>
        <p:spPr>
          <a:xfrm>
            <a:off x="857814" y="1790994"/>
            <a:ext cx="5773229" cy="4503737"/>
          </a:xfrm>
        </p:spPr>
        <p:txBody>
          <a:bodyPr>
            <a:normAutofit/>
          </a:bodyPr>
          <a:lstStyle/>
          <a:p>
            <a:r>
              <a:rPr lang="da-DK" dirty="0"/>
              <a:t>Medicinsamtalen og compliance, hvad er vigtigt for patienten? </a:t>
            </a:r>
          </a:p>
          <a:p>
            <a:endParaRPr lang="da-DK" dirty="0"/>
          </a:p>
          <a:p>
            <a:r>
              <a:rPr lang="da-DK" dirty="0"/>
              <a:t>Case fra Kristine fra Rødding Apotek </a:t>
            </a:r>
          </a:p>
          <a:p>
            <a:endParaRPr lang="da-DK" dirty="0"/>
          </a:p>
          <a:p>
            <a:r>
              <a:rPr lang="da-DK" dirty="0"/>
              <a:t>Nyt fra forskningen</a:t>
            </a:r>
          </a:p>
        </p:txBody>
      </p:sp>
      <p:sp>
        <p:nvSpPr>
          <p:cNvPr id="3" name="Titel 2">
            <a:extLst>
              <a:ext uri="{FF2B5EF4-FFF2-40B4-BE49-F238E27FC236}">
                <a16:creationId xmlns:a16="http://schemas.microsoft.com/office/drawing/2014/main" id="{5595B69C-F83E-A4B2-5128-790E39007E05}"/>
              </a:ext>
            </a:extLst>
          </p:cNvPr>
          <p:cNvSpPr>
            <a:spLocks noGrp="1"/>
          </p:cNvSpPr>
          <p:nvPr>
            <p:ph type="title"/>
          </p:nvPr>
        </p:nvSpPr>
        <p:spPr>
          <a:xfrm>
            <a:off x="864164" y="830005"/>
            <a:ext cx="6301724" cy="498598"/>
          </a:xfrm>
        </p:spPr>
        <p:txBody>
          <a:bodyPr wrap="square" anchor="ctr">
            <a:normAutofit/>
          </a:bodyPr>
          <a:lstStyle/>
          <a:p>
            <a:r>
              <a:rPr lang="da-DK" dirty="0"/>
              <a:t>Hvad skal vi tale om i dag:</a:t>
            </a:r>
          </a:p>
        </p:txBody>
      </p:sp>
    </p:spTree>
    <p:extLst>
      <p:ext uri="{BB962C8B-B14F-4D97-AF65-F5344CB8AC3E}">
        <p14:creationId xmlns:p14="http://schemas.microsoft.com/office/powerpoint/2010/main" val="137866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77EE53-6ABD-D160-CCFE-7890A7FBF263}"/>
              </a:ext>
            </a:extLst>
          </p:cNvPr>
          <p:cNvSpPr>
            <a:spLocks noGrp="1"/>
          </p:cNvSpPr>
          <p:nvPr>
            <p:ph type="title"/>
          </p:nvPr>
        </p:nvSpPr>
        <p:spPr/>
        <p:txBody>
          <a:bodyPr/>
          <a:lstStyle/>
          <a:p>
            <a:r>
              <a:rPr lang="da-DK" dirty="0"/>
              <a:t>Medicinsamtalen</a:t>
            </a:r>
          </a:p>
        </p:txBody>
      </p:sp>
      <p:sp>
        <p:nvSpPr>
          <p:cNvPr id="3" name="Pladsholder til tekst 2">
            <a:extLst>
              <a:ext uri="{FF2B5EF4-FFF2-40B4-BE49-F238E27FC236}">
                <a16:creationId xmlns:a16="http://schemas.microsoft.com/office/drawing/2014/main" id="{90A4794D-0EEB-853B-A9A5-E1DDD14F6CBA}"/>
              </a:ext>
            </a:extLst>
          </p:cNvPr>
          <p:cNvSpPr>
            <a:spLocks noGrp="1"/>
          </p:cNvSpPr>
          <p:nvPr>
            <p:ph type="body" sz="quarter" idx="10"/>
          </p:nvPr>
        </p:nvSpPr>
        <p:spPr/>
        <p:txBody>
          <a:bodyPr/>
          <a:lstStyle/>
          <a:p>
            <a:endParaRPr lang="da-DK"/>
          </a:p>
        </p:txBody>
      </p:sp>
    </p:spTree>
    <p:extLst>
      <p:ext uri="{BB962C8B-B14F-4D97-AF65-F5344CB8AC3E}">
        <p14:creationId xmlns:p14="http://schemas.microsoft.com/office/powerpoint/2010/main" val="2651843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8F538A1-E337-0F4F-6EC4-02A1DB19B653}"/>
              </a:ext>
            </a:extLst>
          </p:cNvPr>
          <p:cNvSpPr>
            <a:spLocks noGrp="1"/>
          </p:cNvSpPr>
          <p:nvPr>
            <p:ph idx="1"/>
          </p:nvPr>
        </p:nvSpPr>
        <p:spPr>
          <a:xfrm>
            <a:off x="1126335" y="1559645"/>
            <a:ext cx="5757298" cy="4503737"/>
          </a:xfrm>
        </p:spPr>
        <p:txBody>
          <a:bodyPr/>
          <a:lstStyle/>
          <a:p>
            <a:pPr marL="0" indent="0" algn="ctr">
              <a:buNone/>
            </a:pPr>
            <a:endParaRPr lang="da-DK" dirty="0"/>
          </a:p>
          <a:p>
            <a:pPr marL="0" indent="0" algn="ctr">
              <a:buNone/>
            </a:pPr>
            <a:endParaRPr lang="da-DK" dirty="0"/>
          </a:p>
          <a:p>
            <a:pPr marL="0" indent="0" algn="ctr">
              <a:buNone/>
            </a:pPr>
            <a:endParaRPr lang="da-DK" dirty="0"/>
          </a:p>
          <a:p>
            <a:pPr marL="0" indent="0" algn="ctr">
              <a:buNone/>
            </a:pPr>
            <a:endParaRPr lang="da-DK" dirty="0"/>
          </a:p>
          <a:p>
            <a:pPr marL="0" indent="0" algn="ctr">
              <a:buNone/>
            </a:pPr>
            <a:endParaRPr lang="da-DK" dirty="0"/>
          </a:p>
          <a:p>
            <a:pPr marL="0" indent="0" algn="ctr">
              <a:buNone/>
            </a:pPr>
            <a:endParaRPr lang="da-DK" dirty="0"/>
          </a:p>
          <a:p>
            <a:pPr marL="0" indent="0" algn="ctr">
              <a:buNone/>
            </a:pPr>
            <a:endParaRPr lang="da-DK" dirty="0"/>
          </a:p>
          <a:p>
            <a:pPr marL="0" indent="0" algn="ctr">
              <a:buNone/>
            </a:pPr>
            <a:endParaRPr lang="da-DK" dirty="0"/>
          </a:p>
          <a:p>
            <a:pPr marL="0" indent="0" algn="ctr">
              <a:buNone/>
            </a:pPr>
            <a:endParaRPr lang="da-DK" dirty="0"/>
          </a:p>
          <a:p>
            <a:pPr marL="0" indent="0" algn="ctr">
              <a:buNone/>
            </a:pPr>
            <a:r>
              <a:rPr lang="da-DK" dirty="0"/>
              <a:t>1. januar 2025 har farmakonomer fået mulighed for at gennemføre medicinsamtaler jf. </a:t>
            </a:r>
            <a:r>
              <a:rPr lang="da-DK" dirty="0">
                <a:hlinkClick r:id="rId3"/>
              </a:rPr>
              <a:t>bekendtgørelsen om compliancesamtaler på apotek</a:t>
            </a:r>
            <a:r>
              <a:rPr lang="da-DK" dirty="0"/>
              <a:t>. </a:t>
            </a:r>
          </a:p>
        </p:txBody>
      </p:sp>
      <p:sp>
        <p:nvSpPr>
          <p:cNvPr id="3" name="Titel 2">
            <a:extLst>
              <a:ext uri="{FF2B5EF4-FFF2-40B4-BE49-F238E27FC236}">
                <a16:creationId xmlns:a16="http://schemas.microsoft.com/office/drawing/2014/main" id="{183710FF-FB92-DA76-948B-CBA75AAF0707}"/>
              </a:ext>
            </a:extLst>
          </p:cNvPr>
          <p:cNvSpPr>
            <a:spLocks noGrp="1"/>
          </p:cNvSpPr>
          <p:nvPr>
            <p:ph type="title"/>
          </p:nvPr>
        </p:nvSpPr>
        <p:spPr/>
        <p:txBody>
          <a:bodyPr/>
          <a:lstStyle/>
          <a:p>
            <a:r>
              <a:rPr lang="da-DK" dirty="0"/>
              <a:t>Medicinsamtale</a:t>
            </a:r>
          </a:p>
        </p:txBody>
      </p:sp>
      <p:sp>
        <p:nvSpPr>
          <p:cNvPr id="6" name="Rektangel: afrundede hjørner 5">
            <a:extLst>
              <a:ext uri="{FF2B5EF4-FFF2-40B4-BE49-F238E27FC236}">
                <a16:creationId xmlns:a16="http://schemas.microsoft.com/office/drawing/2014/main" id="{539782E7-329F-CE8D-3B49-EF5E88FA3B15}"/>
              </a:ext>
            </a:extLst>
          </p:cNvPr>
          <p:cNvSpPr/>
          <p:nvPr/>
        </p:nvSpPr>
        <p:spPr>
          <a:xfrm>
            <a:off x="623605" y="1730126"/>
            <a:ext cx="2845735" cy="1350030"/>
          </a:xfrm>
          <a:prstGeom prst="roundRect">
            <a:avLst>
              <a:gd name="adj" fmla="val 23636"/>
            </a:avLst>
          </a:prstGeom>
          <a:solidFill>
            <a:schemeClr val="accent1">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da-DK" sz="2000" dirty="0">
                <a:solidFill>
                  <a:schemeClr val="bg2">
                    <a:lumMod val="10000"/>
                  </a:schemeClr>
                </a:solidFill>
              </a:rPr>
              <a:t>Medicinsamtale</a:t>
            </a:r>
          </a:p>
          <a:p>
            <a:pPr algn="ctr"/>
            <a:r>
              <a:rPr lang="da-DK" dirty="0"/>
              <a:t>Bekendtgørelsen træder i kraft den 1. januar 2016</a:t>
            </a:r>
          </a:p>
        </p:txBody>
      </p:sp>
      <p:sp>
        <p:nvSpPr>
          <p:cNvPr id="7" name="Rektangel: afrundede hjørner 6">
            <a:extLst>
              <a:ext uri="{FF2B5EF4-FFF2-40B4-BE49-F238E27FC236}">
                <a16:creationId xmlns:a16="http://schemas.microsoft.com/office/drawing/2014/main" id="{E36516AD-917E-714A-E289-191880A43CD7}"/>
              </a:ext>
            </a:extLst>
          </p:cNvPr>
          <p:cNvSpPr/>
          <p:nvPr/>
        </p:nvSpPr>
        <p:spPr>
          <a:xfrm>
            <a:off x="3550425" y="3136499"/>
            <a:ext cx="2845735" cy="1350030"/>
          </a:xfrm>
          <a:prstGeom prst="roundRect">
            <a:avLst>
              <a:gd name="adj" fmla="val 23636"/>
            </a:avLst>
          </a:prstGeom>
          <a:solidFill>
            <a:schemeClr val="accent1">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da-DK" sz="2000" dirty="0">
                <a:solidFill>
                  <a:schemeClr val="bg2">
                    <a:lumMod val="10000"/>
                  </a:schemeClr>
                </a:solidFill>
              </a:rPr>
              <a:t>Ny bekendtgørelse</a:t>
            </a:r>
          </a:p>
          <a:p>
            <a:pPr algn="ctr"/>
            <a:r>
              <a:rPr lang="da-DK" dirty="0">
                <a:solidFill>
                  <a:schemeClr val="bg2">
                    <a:lumMod val="10000"/>
                  </a:schemeClr>
                </a:solidFill>
              </a:rPr>
              <a:t>1. januar 2025</a:t>
            </a:r>
          </a:p>
        </p:txBody>
      </p:sp>
      <p:pic>
        <p:nvPicPr>
          <p:cNvPr id="10" name="Grafik 9" descr="Tilbage med massiv udfyldning">
            <a:extLst>
              <a:ext uri="{FF2B5EF4-FFF2-40B4-BE49-F238E27FC236}">
                <a16:creationId xmlns:a16="http://schemas.microsoft.com/office/drawing/2014/main" id="{C8DDC6A8-02F2-C805-451B-BDEBFFEE9AF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899286">
            <a:off x="3866751" y="2209221"/>
            <a:ext cx="722217" cy="722217"/>
          </a:xfrm>
          <a:prstGeom prst="rect">
            <a:avLst/>
          </a:prstGeom>
        </p:spPr>
      </p:pic>
      <p:pic>
        <p:nvPicPr>
          <p:cNvPr id="11" name="Pladsholder til billede 10" descr="Luftfoto af forskellige flerfarvede afbildninger">
            <a:extLst>
              <a:ext uri="{FF2B5EF4-FFF2-40B4-BE49-F238E27FC236}">
                <a16:creationId xmlns:a16="http://schemas.microsoft.com/office/drawing/2014/main" id="{5D05C225-A8EF-5BC9-51AF-C408C2F52E1F}"/>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1598" b="11598"/>
          <a:stretch>
            <a:fillRect/>
          </a:stretch>
        </p:blipFill>
        <p:spPr/>
      </p:pic>
    </p:spTree>
    <p:extLst>
      <p:ext uri="{BB962C8B-B14F-4D97-AF65-F5344CB8AC3E}">
        <p14:creationId xmlns:p14="http://schemas.microsoft.com/office/powerpoint/2010/main" val="77896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2C9720-C2BC-400B-BDD9-E7AAF74EECDD}"/>
              </a:ext>
            </a:extLst>
          </p:cNvPr>
          <p:cNvSpPr>
            <a:spLocks noGrp="1"/>
          </p:cNvSpPr>
          <p:nvPr>
            <p:ph type="title"/>
          </p:nvPr>
        </p:nvSpPr>
        <p:spPr>
          <a:xfrm>
            <a:off x="855955" y="830005"/>
            <a:ext cx="10805608" cy="498598"/>
          </a:xfrm>
        </p:spPr>
        <p:txBody>
          <a:bodyPr/>
          <a:lstStyle/>
          <a:p>
            <a:r>
              <a:rPr lang="da-DK" dirty="0"/>
              <a:t>Medicinsamtale </a:t>
            </a:r>
          </a:p>
        </p:txBody>
      </p:sp>
      <p:sp>
        <p:nvSpPr>
          <p:cNvPr id="4" name="Pladsholder til indhold 3">
            <a:extLst>
              <a:ext uri="{FF2B5EF4-FFF2-40B4-BE49-F238E27FC236}">
                <a16:creationId xmlns:a16="http://schemas.microsoft.com/office/drawing/2014/main" id="{D626E53A-ADDF-E6E7-DF4F-9BC546B1347C}"/>
              </a:ext>
            </a:extLst>
          </p:cNvPr>
          <p:cNvSpPr>
            <a:spLocks noGrp="1"/>
          </p:cNvSpPr>
          <p:nvPr>
            <p:ph idx="1"/>
          </p:nvPr>
        </p:nvSpPr>
        <p:spPr/>
        <p:txBody>
          <a:bodyPr/>
          <a:lstStyle/>
          <a:p>
            <a:pPr lvl="0">
              <a:buNone/>
            </a:pPr>
            <a:r>
              <a:rPr lang="da-DK" sz="2400" dirty="0"/>
              <a:t>Målgrupper</a:t>
            </a:r>
          </a:p>
          <a:p>
            <a:pPr lvl="1"/>
            <a:r>
              <a:rPr lang="da-DK" sz="2400" dirty="0"/>
              <a:t>Patienter, der indenfor de seneste seks måneder har fået ordineret lægemiddelbehandling i forbindelse med diagnosticering af en kronisk sygdom </a:t>
            </a:r>
          </a:p>
          <a:p>
            <a:pPr lvl="1"/>
            <a:r>
              <a:rPr lang="da-DK" sz="2400" dirty="0"/>
              <a:t>Samtalen handler om compliance i forhold til den nye medicin</a:t>
            </a:r>
          </a:p>
          <a:p>
            <a:pPr lvl="1"/>
            <a:r>
              <a:rPr lang="da-DK" sz="2400" dirty="0"/>
              <a:t>Målgruppen gælder både børn og voksne</a:t>
            </a:r>
          </a:p>
          <a:p>
            <a:pPr lvl="1">
              <a:buNone/>
            </a:pPr>
            <a:r>
              <a:rPr lang="da-DK" sz="2400" b="1" dirty="0"/>
              <a:t> </a:t>
            </a:r>
          </a:p>
          <a:p>
            <a:pPr lvl="0">
              <a:buNone/>
            </a:pPr>
            <a:r>
              <a:rPr lang="da-DK" dirty="0"/>
              <a:t>Pligt</a:t>
            </a:r>
          </a:p>
          <a:p>
            <a:pPr lvl="1"/>
            <a:r>
              <a:rPr lang="da-DK" dirty="0"/>
              <a:t>Apoteket har pligt til at tilbyde en samtale til patienter i målgruppen, når:</a:t>
            </a:r>
          </a:p>
          <a:p>
            <a:pPr lvl="2"/>
            <a:r>
              <a:rPr lang="da-DK" dirty="0"/>
              <a:t>der foreligger en henvisning fra en læge</a:t>
            </a:r>
          </a:p>
          <a:p>
            <a:pPr lvl="2"/>
            <a:r>
              <a:rPr lang="da-DK" dirty="0"/>
              <a:t>apoteket har vurderet, at der er behov for en</a:t>
            </a:r>
            <a:br>
              <a:rPr lang="da-DK" dirty="0"/>
            </a:br>
            <a:r>
              <a:rPr lang="da-DK" dirty="0"/>
              <a:t>medicinsamtale ud fra den konkrete ekspedition</a:t>
            </a:r>
          </a:p>
          <a:p>
            <a:pPr lvl="1">
              <a:buNone/>
            </a:pPr>
            <a:endParaRPr lang="da-DK" sz="2400" dirty="0"/>
          </a:p>
        </p:txBody>
      </p:sp>
      <p:sp>
        <p:nvSpPr>
          <p:cNvPr id="6" name="Rektangel 5">
            <a:extLst>
              <a:ext uri="{FF2B5EF4-FFF2-40B4-BE49-F238E27FC236}">
                <a16:creationId xmlns:a16="http://schemas.microsoft.com/office/drawing/2014/main" id="{F925D630-1603-1607-7661-9547D16CA90E}"/>
              </a:ext>
            </a:extLst>
          </p:cNvPr>
          <p:cNvSpPr/>
          <p:nvPr/>
        </p:nvSpPr>
        <p:spPr>
          <a:xfrm>
            <a:off x="692944" y="4295776"/>
            <a:ext cx="10806112" cy="2300286"/>
          </a:xfrm>
          <a:prstGeom prst="rect">
            <a:avLst/>
          </a:prstGeom>
        </p:spPr>
        <p:txBody>
          <a:bodyPr/>
          <a:lstStyle/>
          <a:p>
            <a:pPr lvl="0">
              <a:buNone/>
            </a:pPr>
            <a:endParaRPr lang="da-DK" sz="2400" dirty="0"/>
          </a:p>
        </p:txBody>
      </p:sp>
      <p:sp>
        <p:nvSpPr>
          <p:cNvPr id="3" name="Tekstfelt 2">
            <a:extLst>
              <a:ext uri="{FF2B5EF4-FFF2-40B4-BE49-F238E27FC236}">
                <a16:creationId xmlns:a16="http://schemas.microsoft.com/office/drawing/2014/main" id="{7D54459C-2B4E-E4B8-D88F-A0901996EFCE}"/>
              </a:ext>
            </a:extLst>
          </p:cNvPr>
          <p:cNvSpPr txBox="1"/>
          <p:nvPr/>
        </p:nvSpPr>
        <p:spPr>
          <a:xfrm>
            <a:off x="7168055" y="6542027"/>
            <a:ext cx="4707699" cy="461665"/>
          </a:xfrm>
          <a:prstGeom prst="rect">
            <a:avLst/>
          </a:prstGeom>
          <a:noFill/>
        </p:spPr>
        <p:txBody>
          <a:bodyPr wrap="none" rtlCol="0">
            <a:spAutoFit/>
          </a:bodyPr>
          <a:lstStyle/>
          <a:p>
            <a:r>
              <a:rPr lang="da-DK" sz="1200" dirty="0">
                <a:solidFill>
                  <a:srgbClr val="002645"/>
                </a:solidFill>
              </a:rPr>
              <a:t>Kilde: Medicinsamtale – </a:t>
            </a:r>
            <a:r>
              <a:rPr lang="da-DK" sz="1200" dirty="0" err="1">
                <a:solidFill>
                  <a:srgbClr val="002645"/>
                </a:solidFill>
              </a:rPr>
              <a:t>Nydiagnosticeret</a:t>
            </a:r>
            <a:r>
              <a:rPr lang="da-DK" sz="1200" dirty="0">
                <a:solidFill>
                  <a:srgbClr val="002645"/>
                </a:solidFill>
              </a:rPr>
              <a:t> kronisk sygdom, Manual, 2025</a:t>
            </a:r>
            <a:endParaRPr lang="da-DK" sz="1200" b="1" dirty="0">
              <a:solidFill>
                <a:srgbClr val="002645"/>
              </a:solidFill>
            </a:endParaRPr>
          </a:p>
          <a:p>
            <a:pPr algn="l"/>
            <a:endParaRPr lang="da-DK" sz="1200" dirty="0"/>
          </a:p>
        </p:txBody>
      </p:sp>
    </p:spTree>
    <p:extLst>
      <p:ext uri="{BB962C8B-B14F-4D97-AF65-F5344CB8AC3E}">
        <p14:creationId xmlns:p14="http://schemas.microsoft.com/office/powerpoint/2010/main" val="2396385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08EA7F46-CA96-2C27-F667-FA4884FD7857}"/>
              </a:ext>
            </a:extLst>
          </p:cNvPr>
          <p:cNvSpPr>
            <a:spLocks noGrp="1"/>
          </p:cNvSpPr>
          <p:nvPr>
            <p:ph idx="1"/>
          </p:nvPr>
        </p:nvSpPr>
        <p:spPr/>
        <p:txBody>
          <a:bodyPr/>
          <a:lstStyle/>
          <a:p>
            <a:pPr marL="0" indent="0" algn="ctr">
              <a:buNone/>
            </a:pPr>
            <a:endParaRPr lang="da-DK" dirty="0"/>
          </a:p>
          <a:p>
            <a:pPr marL="0" indent="0" algn="ctr">
              <a:buNone/>
            </a:pPr>
            <a:endParaRPr lang="da-DK" dirty="0"/>
          </a:p>
          <a:p>
            <a:pPr marL="0" indent="0" algn="ctr">
              <a:buNone/>
            </a:pPr>
            <a:r>
              <a:rPr lang="da-DK" sz="2800" dirty="0"/>
              <a:t>”Formålet med denne samtale er at forebygge problemer med compliance ved, med udgangspunkt i patientens behov, at have en patientcentreret dialog, der baseres på det, der betyder noget for patienten. Det skal sikre, at patienten kommer godt i gang med behandlingen og på sigt opnår den ønskede effekt af behandlingen.”</a:t>
            </a:r>
          </a:p>
          <a:p>
            <a:endParaRPr lang="da-DK" dirty="0"/>
          </a:p>
        </p:txBody>
      </p:sp>
      <p:sp>
        <p:nvSpPr>
          <p:cNvPr id="3" name="Titel 2">
            <a:extLst>
              <a:ext uri="{FF2B5EF4-FFF2-40B4-BE49-F238E27FC236}">
                <a16:creationId xmlns:a16="http://schemas.microsoft.com/office/drawing/2014/main" id="{A223A486-C74C-9F55-DC8F-F395AF9B481C}"/>
              </a:ext>
            </a:extLst>
          </p:cNvPr>
          <p:cNvSpPr>
            <a:spLocks noGrp="1"/>
          </p:cNvSpPr>
          <p:nvPr>
            <p:ph type="title"/>
          </p:nvPr>
        </p:nvSpPr>
        <p:spPr/>
        <p:txBody>
          <a:bodyPr/>
          <a:lstStyle/>
          <a:p>
            <a:r>
              <a:rPr lang="da-DK" dirty="0"/>
              <a:t>Formålet med samtalen</a:t>
            </a:r>
          </a:p>
        </p:txBody>
      </p:sp>
      <p:sp>
        <p:nvSpPr>
          <p:cNvPr id="4" name="Tekstfelt 3">
            <a:extLst>
              <a:ext uri="{FF2B5EF4-FFF2-40B4-BE49-F238E27FC236}">
                <a16:creationId xmlns:a16="http://schemas.microsoft.com/office/drawing/2014/main" id="{84A97025-90C1-4E15-B950-73AF4D2A070F}"/>
              </a:ext>
            </a:extLst>
          </p:cNvPr>
          <p:cNvSpPr txBox="1"/>
          <p:nvPr/>
        </p:nvSpPr>
        <p:spPr>
          <a:xfrm>
            <a:off x="7168055" y="6542027"/>
            <a:ext cx="4707699" cy="461665"/>
          </a:xfrm>
          <a:prstGeom prst="rect">
            <a:avLst/>
          </a:prstGeom>
          <a:noFill/>
        </p:spPr>
        <p:txBody>
          <a:bodyPr wrap="none" rtlCol="0">
            <a:spAutoFit/>
          </a:bodyPr>
          <a:lstStyle/>
          <a:p>
            <a:r>
              <a:rPr lang="da-DK" sz="1200" dirty="0">
                <a:solidFill>
                  <a:srgbClr val="002645"/>
                </a:solidFill>
              </a:rPr>
              <a:t>Kilde: Medicinsamtale – </a:t>
            </a:r>
            <a:r>
              <a:rPr lang="da-DK" sz="1200" dirty="0" err="1">
                <a:solidFill>
                  <a:srgbClr val="002645"/>
                </a:solidFill>
              </a:rPr>
              <a:t>Nydiagnosticeret</a:t>
            </a:r>
            <a:r>
              <a:rPr lang="da-DK" sz="1200" dirty="0">
                <a:solidFill>
                  <a:srgbClr val="002645"/>
                </a:solidFill>
              </a:rPr>
              <a:t> kronisk sygdom, Manual, 2025</a:t>
            </a:r>
            <a:endParaRPr lang="da-DK" sz="1200" b="1" dirty="0">
              <a:solidFill>
                <a:srgbClr val="002645"/>
              </a:solidFill>
            </a:endParaRPr>
          </a:p>
          <a:p>
            <a:pPr algn="l"/>
            <a:endParaRPr lang="da-DK" sz="1200" dirty="0"/>
          </a:p>
        </p:txBody>
      </p:sp>
    </p:spTree>
    <p:extLst>
      <p:ext uri="{BB962C8B-B14F-4D97-AF65-F5344CB8AC3E}">
        <p14:creationId xmlns:p14="http://schemas.microsoft.com/office/powerpoint/2010/main" val="3559130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49977572-12DE-1227-874F-A27A585F0D08}"/>
              </a:ext>
            </a:extLst>
          </p:cNvPr>
          <p:cNvSpPr>
            <a:spLocks noGrp="1"/>
          </p:cNvSpPr>
          <p:nvPr>
            <p:ph idx="1"/>
          </p:nvPr>
        </p:nvSpPr>
        <p:spPr>
          <a:xfrm>
            <a:off x="855956" y="1792219"/>
            <a:ext cx="10515600" cy="4503737"/>
          </a:xfrm>
        </p:spPr>
        <p:txBody>
          <a:bodyPr>
            <a:normAutofit/>
          </a:bodyPr>
          <a:lstStyle/>
          <a:p>
            <a:pPr marL="0" indent="0">
              <a:spcAft>
                <a:spcPts val="600"/>
              </a:spcAft>
              <a:buNone/>
            </a:pPr>
            <a:r>
              <a:rPr lang="da-DK" dirty="0"/>
              <a:t>Kundemødet </a:t>
            </a:r>
            <a:r>
              <a:rPr lang="da-DK" dirty="0">
                <a:sym typeface="Wingdings" panose="05000000000000000000" pitchFamily="2" charset="2"/>
              </a:rPr>
              <a:t></a:t>
            </a:r>
            <a:r>
              <a:rPr lang="da-DK" dirty="0"/>
              <a:t> Sundhedsydelser</a:t>
            </a:r>
          </a:p>
          <a:p>
            <a:pPr lvl="1">
              <a:spcAft>
                <a:spcPts val="600"/>
              </a:spcAft>
            </a:pPr>
            <a:r>
              <a:rPr lang="da-DK" dirty="0"/>
              <a:t>Medicinsamtale</a:t>
            </a:r>
          </a:p>
          <a:p>
            <a:pPr marL="361950" lvl="1" indent="0">
              <a:spcAft>
                <a:spcPts val="600"/>
              </a:spcAft>
              <a:buNone/>
            </a:pPr>
            <a:endParaRPr lang="da-DK" dirty="0"/>
          </a:p>
          <a:p>
            <a:pPr marL="0" indent="-11113">
              <a:spcAft>
                <a:spcPts val="600"/>
              </a:spcAft>
              <a:buNone/>
            </a:pPr>
            <a:r>
              <a:rPr lang="da-DK" dirty="0"/>
              <a:t>Rammerne for medicinsamtalen findes på medlemsnettet og i efteruddannelsen</a:t>
            </a:r>
          </a:p>
          <a:p>
            <a:pPr marL="0" indent="-11113">
              <a:spcAft>
                <a:spcPts val="600"/>
              </a:spcAft>
              <a:buNone/>
            </a:pPr>
            <a:endParaRPr lang="da-DK" dirty="0"/>
          </a:p>
          <a:p>
            <a:pPr marL="0" indent="-11113">
              <a:spcAft>
                <a:spcPts val="600"/>
              </a:spcAft>
              <a:buNone/>
            </a:pPr>
            <a:r>
              <a:rPr lang="da-DK" dirty="0"/>
              <a:t>Find desuden manualen og tilhørende materialer til ydelsen</a:t>
            </a:r>
          </a:p>
          <a:p>
            <a:pPr>
              <a:spcAft>
                <a:spcPts val="600"/>
              </a:spcAft>
            </a:pPr>
            <a:endParaRPr lang="da-DK" dirty="0">
              <a:highlight>
                <a:srgbClr val="FFFF00"/>
              </a:highlight>
            </a:endParaRPr>
          </a:p>
          <a:p>
            <a:pPr marL="0" indent="0">
              <a:spcAft>
                <a:spcPts val="600"/>
              </a:spcAft>
              <a:buNone/>
            </a:pPr>
            <a:endParaRPr lang="da-DK" dirty="0">
              <a:highlight>
                <a:srgbClr val="FFFF00"/>
              </a:highlight>
            </a:endParaRPr>
          </a:p>
        </p:txBody>
      </p:sp>
      <p:sp>
        <p:nvSpPr>
          <p:cNvPr id="2" name="Titel 1">
            <a:extLst>
              <a:ext uri="{FF2B5EF4-FFF2-40B4-BE49-F238E27FC236}">
                <a16:creationId xmlns:a16="http://schemas.microsoft.com/office/drawing/2014/main" id="{8D617E99-A994-B16A-635F-A1D07AC2E936}"/>
              </a:ext>
            </a:extLst>
          </p:cNvPr>
          <p:cNvSpPr>
            <a:spLocks noGrp="1"/>
          </p:cNvSpPr>
          <p:nvPr>
            <p:ph type="title"/>
          </p:nvPr>
        </p:nvSpPr>
        <p:spPr>
          <a:xfrm>
            <a:off x="855955" y="830005"/>
            <a:ext cx="10515599" cy="498598"/>
          </a:xfrm>
        </p:spPr>
        <p:txBody>
          <a:bodyPr wrap="square" anchor="ctr">
            <a:normAutofit/>
          </a:bodyPr>
          <a:lstStyle/>
          <a:p>
            <a:r>
              <a:rPr lang="da-DK" dirty="0"/>
              <a:t>Materialer på Apoteksforum</a:t>
            </a:r>
          </a:p>
        </p:txBody>
      </p:sp>
    </p:spTree>
    <p:extLst>
      <p:ext uri="{BB962C8B-B14F-4D97-AF65-F5344CB8AC3E}">
        <p14:creationId xmlns:p14="http://schemas.microsoft.com/office/powerpoint/2010/main" val="1417731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E863A850-974A-442E-BFB5-010E57350E1D}"/>
              </a:ext>
            </a:extLst>
          </p:cNvPr>
          <p:cNvSpPr>
            <a:spLocks noGrp="1"/>
          </p:cNvSpPr>
          <p:nvPr>
            <p:ph idx="1"/>
          </p:nvPr>
        </p:nvSpPr>
        <p:spPr/>
        <p:txBody>
          <a:bodyPr/>
          <a:lstStyle/>
          <a:p>
            <a:pPr marL="0" indent="0" algn="ctr">
              <a:buNone/>
            </a:pPr>
            <a:endParaRPr lang="da-DK" dirty="0"/>
          </a:p>
          <a:p>
            <a:pPr marL="0" indent="0" algn="ctr">
              <a:buNone/>
            </a:pPr>
            <a:r>
              <a:rPr lang="da-DK" dirty="0"/>
              <a:t>”</a:t>
            </a:r>
            <a:r>
              <a:rPr lang="da-DK" i="1" dirty="0"/>
              <a:t>En persons adfærd i forhold til at tage sin medicin, følge en diæt, og/eller at gennemføre livsstilsændringer, der er samstemmende med de aftalte anbefalinger indgået med en sundhedsprofessionel</a:t>
            </a:r>
            <a:r>
              <a:rPr lang="da-DK" dirty="0"/>
              <a:t>” </a:t>
            </a:r>
          </a:p>
          <a:p>
            <a:pPr marL="0" indent="0" algn="ctr">
              <a:buNone/>
            </a:pPr>
            <a:endParaRPr lang="da-DK" dirty="0"/>
          </a:p>
          <a:p>
            <a:pPr marL="0" indent="0" algn="ctr">
              <a:buNone/>
            </a:pPr>
            <a:endParaRPr lang="da-DK" dirty="0"/>
          </a:p>
        </p:txBody>
      </p:sp>
      <p:sp>
        <p:nvSpPr>
          <p:cNvPr id="3" name="Titel 2">
            <a:extLst>
              <a:ext uri="{FF2B5EF4-FFF2-40B4-BE49-F238E27FC236}">
                <a16:creationId xmlns:a16="http://schemas.microsoft.com/office/drawing/2014/main" id="{59A9CB4F-3ACB-8300-4A0F-73BCDC1CD600}"/>
              </a:ext>
            </a:extLst>
          </p:cNvPr>
          <p:cNvSpPr>
            <a:spLocks noGrp="1"/>
          </p:cNvSpPr>
          <p:nvPr>
            <p:ph type="title"/>
          </p:nvPr>
        </p:nvSpPr>
        <p:spPr/>
        <p:txBody>
          <a:bodyPr/>
          <a:lstStyle/>
          <a:p>
            <a:r>
              <a:rPr lang="da-DK" dirty="0"/>
              <a:t>Hvad er compliance?</a:t>
            </a:r>
          </a:p>
        </p:txBody>
      </p:sp>
      <p:sp>
        <p:nvSpPr>
          <p:cNvPr id="4" name="Tekstfelt 3">
            <a:extLst>
              <a:ext uri="{FF2B5EF4-FFF2-40B4-BE49-F238E27FC236}">
                <a16:creationId xmlns:a16="http://schemas.microsoft.com/office/drawing/2014/main" id="{04E57642-04D9-C835-28AC-8428256B4AF0}"/>
              </a:ext>
            </a:extLst>
          </p:cNvPr>
          <p:cNvSpPr txBox="1"/>
          <p:nvPr/>
        </p:nvSpPr>
        <p:spPr>
          <a:xfrm>
            <a:off x="13542580" y="3120757"/>
            <a:ext cx="4356577" cy="923330"/>
          </a:xfrm>
          <a:prstGeom prst="rect">
            <a:avLst/>
          </a:prstGeom>
          <a:noFill/>
        </p:spPr>
        <p:txBody>
          <a:bodyPr wrap="none" rtlCol="0">
            <a:spAutoFit/>
          </a:bodyPr>
          <a:lstStyle/>
          <a:p>
            <a:r>
              <a:rPr lang="da-DK" dirty="0"/>
              <a:t>Compliance/</a:t>
            </a:r>
            <a:r>
              <a:rPr lang="da-DK" dirty="0" err="1"/>
              <a:t>adherence</a:t>
            </a:r>
            <a:r>
              <a:rPr lang="da-DK" dirty="0"/>
              <a:t>/medicinefterlevelse </a:t>
            </a:r>
          </a:p>
          <a:p>
            <a:r>
              <a:rPr lang="da-DK" dirty="0"/>
              <a:t>Partnerskab og fælles beslutningstagning</a:t>
            </a:r>
          </a:p>
          <a:p>
            <a:pPr algn="l"/>
            <a:endParaRPr lang="da-DK" dirty="0"/>
          </a:p>
        </p:txBody>
      </p:sp>
      <p:sp>
        <p:nvSpPr>
          <p:cNvPr id="5" name="Tekstfelt 4">
            <a:extLst>
              <a:ext uri="{FF2B5EF4-FFF2-40B4-BE49-F238E27FC236}">
                <a16:creationId xmlns:a16="http://schemas.microsoft.com/office/drawing/2014/main" id="{68C381D3-011A-C573-6800-1663A0AA622A}"/>
              </a:ext>
            </a:extLst>
          </p:cNvPr>
          <p:cNvSpPr txBox="1"/>
          <p:nvPr/>
        </p:nvSpPr>
        <p:spPr>
          <a:xfrm>
            <a:off x="4921624" y="6581002"/>
            <a:ext cx="6846823" cy="276999"/>
          </a:xfrm>
          <a:prstGeom prst="rect">
            <a:avLst/>
          </a:prstGeom>
          <a:noFill/>
        </p:spPr>
        <p:txBody>
          <a:bodyPr wrap="square" rtlCol="0">
            <a:spAutoFit/>
          </a:bodyPr>
          <a:lstStyle/>
          <a:p>
            <a:pPr algn="r"/>
            <a:r>
              <a:rPr lang="da-DK" sz="1200" dirty="0"/>
              <a:t>Kilde: Compliance og medicinefterlevelse, Pharmakon, 2024</a:t>
            </a:r>
          </a:p>
        </p:txBody>
      </p:sp>
    </p:spTree>
    <p:extLst>
      <p:ext uri="{BB962C8B-B14F-4D97-AF65-F5344CB8AC3E}">
        <p14:creationId xmlns:p14="http://schemas.microsoft.com/office/powerpoint/2010/main" val="1677126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97B3D00-FD54-8B10-BD31-9333E4FD6480}"/>
              </a:ext>
            </a:extLst>
          </p:cNvPr>
          <p:cNvSpPr>
            <a:spLocks noGrp="1"/>
          </p:cNvSpPr>
          <p:nvPr>
            <p:ph idx="1"/>
          </p:nvPr>
        </p:nvSpPr>
        <p:spPr>
          <a:xfrm>
            <a:off x="855956" y="1792219"/>
            <a:ext cx="5402804" cy="4503737"/>
          </a:xfrm>
        </p:spPr>
        <p:txBody>
          <a:bodyPr/>
          <a:lstStyle/>
          <a:p>
            <a:pPr marL="0" indent="0">
              <a:buNone/>
            </a:pPr>
            <a:r>
              <a:rPr lang="da-DK" dirty="0"/>
              <a:t>Kun den medicin, der indtages, virker</a:t>
            </a:r>
          </a:p>
          <a:p>
            <a:endParaRPr lang="da-DK" dirty="0"/>
          </a:p>
          <a:p>
            <a:pPr marL="0" indent="0">
              <a:buNone/>
            </a:pPr>
            <a:r>
              <a:rPr lang="da-DK" dirty="0"/>
              <a:t>Konsekvenser: </a:t>
            </a:r>
          </a:p>
          <a:p>
            <a:pPr lvl="1"/>
            <a:r>
              <a:rPr lang="da-DK" dirty="0"/>
              <a:t>Forværring, indlæggelser</a:t>
            </a:r>
          </a:p>
          <a:p>
            <a:pPr lvl="1"/>
            <a:r>
              <a:rPr lang="da-DK" dirty="0"/>
              <a:t>Øgede sundhedsudgifter</a:t>
            </a:r>
          </a:p>
          <a:p>
            <a:pPr marL="361950" lvl="1" indent="0">
              <a:buNone/>
            </a:pPr>
            <a:endParaRPr lang="da-DK" dirty="0"/>
          </a:p>
          <a:p>
            <a:pPr marL="0" indent="-11113">
              <a:buNone/>
            </a:pPr>
            <a:r>
              <a:rPr lang="da-DK" dirty="0"/>
              <a:t>Tiltagende pres på sundhedsvæsenet, multisyge og stigende antal ældre</a:t>
            </a:r>
          </a:p>
          <a:p>
            <a:pPr lvl="1"/>
            <a:endParaRPr lang="da-DK" dirty="0"/>
          </a:p>
          <a:p>
            <a:pPr marL="361950" lvl="1" indent="0">
              <a:buNone/>
            </a:pPr>
            <a:endParaRPr lang="da-DK" dirty="0"/>
          </a:p>
          <a:p>
            <a:endParaRPr lang="da-DK" dirty="0"/>
          </a:p>
        </p:txBody>
      </p:sp>
      <p:sp>
        <p:nvSpPr>
          <p:cNvPr id="3" name="Titel 2">
            <a:extLst>
              <a:ext uri="{FF2B5EF4-FFF2-40B4-BE49-F238E27FC236}">
                <a16:creationId xmlns:a16="http://schemas.microsoft.com/office/drawing/2014/main" id="{145F71ED-C930-74CA-3CF9-C77C19AF942B}"/>
              </a:ext>
            </a:extLst>
          </p:cNvPr>
          <p:cNvSpPr>
            <a:spLocks noGrp="1"/>
          </p:cNvSpPr>
          <p:nvPr>
            <p:ph type="title"/>
          </p:nvPr>
        </p:nvSpPr>
        <p:spPr>
          <a:xfrm>
            <a:off x="855955" y="830005"/>
            <a:ext cx="10805608" cy="498598"/>
          </a:xfrm>
        </p:spPr>
        <p:txBody>
          <a:bodyPr/>
          <a:lstStyle/>
          <a:p>
            <a:r>
              <a:rPr lang="da-DK" dirty="0"/>
              <a:t>Hvorfor er compliance vigtigt?</a:t>
            </a:r>
          </a:p>
        </p:txBody>
      </p:sp>
      <p:graphicFrame>
        <p:nvGraphicFramePr>
          <p:cNvPr id="7" name="Diagram 6">
            <a:extLst>
              <a:ext uri="{FF2B5EF4-FFF2-40B4-BE49-F238E27FC236}">
                <a16:creationId xmlns:a16="http://schemas.microsoft.com/office/drawing/2014/main" id="{712D3DB4-DB8F-0ECA-8D2F-725E2BB47172}"/>
              </a:ext>
            </a:extLst>
          </p:cNvPr>
          <p:cNvGraphicFramePr/>
          <p:nvPr>
            <p:extLst>
              <p:ext uri="{D42A27DB-BD31-4B8C-83A1-F6EECF244321}">
                <p14:modId xmlns:p14="http://schemas.microsoft.com/office/powerpoint/2010/main" val="3541395645"/>
              </p:ext>
            </p:extLst>
          </p:nvPr>
        </p:nvGraphicFramePr>
        <p:xfrm>
          <a:off x="6258759" y="1645300"/>
          <a:ext cx="5080000" cy="4346114"/>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felt 3">
            <a:extLst>
              <a:ext uri="{FF2B5EF4-FFF2-40B4-BE49-F238E27FC236}">
                <a16:creationId xmlns:a16="http://schemas.microsoft.com/office/drawing/2014/main" id="{EEAC98B6-FEE9-055E-440F-DD3995D2CE27}"/>
              </a:ext>
            </a:extLst>
          </p:cNvPr>
          <p:cNvSpPr txBox="1"/>
          <p:nvPr/>
        </p:nvSpPr>
        <p:spPr>
          <a:xfrm>
            <a:off x="6683196" y="3089539"/>
            <a:ext cx="4231126" cy="1569660"/>
          </a:xfrm>
          <a:prstGeom prst="rect">
            <a:avLst/>
          </a:prstGeom>
          <a:solidFill>
            <a:schemeClr val="accent5">
              <a:lumMod val="20000"/>
              <a:lumOff val="80000"/>
            </a:schemeClr>
          </a:solidFill>
          <a:ln>
            <a:solidFill>
              <a:schemeClr val="tx1"/>
            </a:solidFill>
          </a:ln>
        </p:spPr>
        <p:txBody>
          <a:bodyPr wrap="square" rtlCol="0">
            <a:spAutoFit/>
          </a:bodyPr>
          <a:lstStyle/>
          <a:p>
            <a:pPr algn="ctr"/>
            <a:r>
              <a:rPr lang="da-DK" sz="2400" u="sng" dirty="0"/>
              <a:t>Estimeret at omkring 50 % af patienter med kronisk sygdom har problemer med compliance</a:t>
            </a:r>
          </a:p>
          <a:p>
            <a:pPr algn="ctr"/>
            <a:endParaRPr lang="da-DK" sz="2400" dirty="0"/>
          </a:p>
        </p:txBody>
      </p:sp>
      <p:pic>
        <p:nvPicPr>
          <p:cNvPr id="9" name="Grafik 8" descr="Advarsel kontur">
            <a:extLst>
              <a:ext uri="{FF2B5EF4-FFF2-40B4-BE49-F238E27FC236}">
                <a16:creationId xmlns:a16="http://schemas.microsoft.com/office/drawing/2014/main" id="{0394F628-5BAB-121F-72E5-279BCA2606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194739" y="4659199"/>
            <a:ext cx="1332215" cy="1332215"/>
          </a:xfrm>
          <a:prstGeom prst="rect">
            <a:avLst/>
          </a:prstGeom>
        </p:spPr>
      </p:pic>
      <p:sp>
        <p:nvSpPr>
          <p:cNvPr id="5" name="Tekstfelt 4">
            <a:extLst>
              <a:ext uri="{FF2B5EF4-FFF2-40B4-BE49-F238E27FC236}">
                <a16:creationId xmlns:a16="http://schemas.microsoft.com/office/drawing/2014/main" id="{EA998BA5-EF0D-8976-FB07-2D5623A990E4}"/>
              </a:ext>
            </a:extLst>
          </p:cNvPr>
          <p:cNvSpPr txBox="1"/>
          <p:nvPr/>
        </p:nvSpPr>
        <p:spPr>
          <a:xfrm>
            <a:off x="4921624" y="6581002"/>
            <a:ext cx="6846823" cy="276999"/>
          </a:xfrm>
          <a:prstGeom prst="rect">
            <a:avLst/>
          </a:prstGeom>
          <a:noFill/>
        </p:spPr>
        <p:txBody>
          <a:bodyPr wrap="square" rtlCol="0">
            <a:spAutoFit/>
          </a:bodyPr>
          <a:lstStyle/>
          <a:p>
            <a:pPr algn="r"/>
            <a:r>
              <a:rPr lang="da-DK" sz="1200" dirty="0"/>
              <a:t>Kilde: Compliance og medicinefterlevelse, Pharmakon, 2024</a:t>
            </a:r>
          </a:p>
        </p:txBody>
      </p:sp>
    </p:spTree>
    <p:extLst>
      <p:ext uri="{BB962C8B-B14F-4D97-AF65-F5344CB8AC3E}">
        <p14:creationId xmlns:p14="http://schemas.microsoft.com/office/powerpoint/2010/main" val="4188342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06D01-8DBC-6B90-7744-5722E727231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3D2E0CD-9912-FF28-76C9-FB959C011818}"/>
              </a:ext>
            </a:extLst>
          </p:cNvPr>
          <p:cNvSpPr>
            <a:spLocks noGrp="1"/>
          </p:cNvSpPr>
          <p:nvPr>
            <p:ph type="title"/>
          </p:nvPr>
        </p:nvSpPr>
        <p:spPr>
          <a:xfrm>
            <a:off x="855955" y="830005"/>
            <a:ext cx="10805608" cy="498598"/>
          </a:xfrm>
        </p:spPr>
        <p:txBody>
          <a:bodyPr wrap="square" anchor="ctr">
            <a:normAutofit/>
          </a:bodyPr>
          <a:lstStyle/>
          <a:p>
            <a:r>
              <a:rPr lang="da-DK" dirty="0"/>
              <a:t>Medicineringsprocessen</a:t>
            </a:r>
            <a:endParaRPr lang="da-DK" dirty="0">
              <a:highlight>
                <a:srgbClr val="FFFF00"/>
              </a:highlight>
            </a:endParaRPr>
          </a:p>
        </p:txBody>
      </p:sp>
      <p:pic>
        <p:nvPicPr>
          <p:cNvPr id="10" name="Billede 9" descr="Et billede, der indeholder tekst, Font/skrifttype, skærmbillede, linje/række&#10;&#10;AI-genereret indhold kan være ukorrekt.">
            <a:extLst>
              <a:ext uri="{FF2B5EF4-FFF2-40B4-BE49-F238E27FC236}">
                <a16:creationId xmlns:a16="http://schemas.microsoft.com/office/drawing/2014/main" id="{3A896A6C-11C6-D567-9FD1-2F5294C71D24}"/>
              </a:ext>
            </a:extLst>
          </p:cNvPr>
          <p:cNvPicPr>
            <a:picLocks noChangeAspect="1"/>
          </p:cNvPicPr>
          <p:nvPr/>
        </p:nvPicPr>
        <p:blipFill>
          <a:blip r:embed="rId3"/>
          <a:stretch>
            <a:fillRect/>
          </a:stretch>
        </p:blipFill>
        <p:spPr>
          <a:xfrm>
            <a:off x="1907863" y="1591720"/>
            <a:ext cx="9521902" cy="3674560"/>
          </a:xfrm>
          <a:prstGeom prst="rect">
            <a:avLst/>
          </a:prstGeom>
        </p:spPr>
      </p:pic>
      <p:sp>
        <p:nvSpPr>
          <p:cNvPr id="11" name="Ellipse 10">
            <a:extLst>
              <a:ext uri="{FF2B5EF4-FFF2-40B4-BE49-F238E27FC236}">
                <a16:creationId xmlns:a16="http://schemas.microsoft.com/office/drawing/2014/main" id="{30EB7AA7-CDA8-84F4-CAF7-58A349D0F4BB}"/>
              </a:ext>
            </a:extLst>
          </p:cNvPr>
          <p:cNvSpPr/>
          <p:nvPr/>
        </p:nvSpPr>
        <p:spPr>
          <a:xfrm>
            <a:off x="857064" y="2239300"/>
            <a:ext cx="1524638" cy="1016279"/>
          </a:xfrm>
          <a:prstGeom prst="ellipse">
            <a:avLst/>
          </a:prstGeom>
          <a:solidFill>
            <a:srgbClr val="8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Diagnose</a:t>
            </a:r>
          </a:p>
        </p:txBody>
      </p:sp>
      <p:sp>
        <p:nvSpPr>
          <p:cNvPr id="12" name="Ellipse 11">
            <a:extLst>
              <a:ext uri="{FF2B5EF4-FFF2-40B4-BE49-F238E27FC236}">
                <a16:creationId xmlns:a16="http://schemas.microsoft.com/office/drawing/2014/main" id="{3BD7C401-C768-9978-73C9-3A8745E4A440}"/>
              </a:ext>
            </a:extLst>
          </p:cNvPr>
          <p:cNvSpPr/>
          <p:nvPr/>
        </p:nvSpPr>
        <p:spPr>
          <a:xfrm>
            <a:off x="3783724" y="3842127"/>
            <a:ext cx="1839310" cy="1187670"/>
          </a:xfrm>
          <a:prstGeom prst="ellipse">
            <a:avLst/>
          </a:prstGeom>
          <a:solidFill>
            <a:srgbClr val="8BB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t>Afhentning af medicin på apotek</a:t>
            </a:r>
          </a:p>
        </p:txBody>
      </p:sp>
      <p:sp>
        <p:nvSpPr>
          <p:cNvPr id="13" name="Tekstfelt 12">
            <a:extLst>
              <a:ext uri="{FF2B5EF4-FFF2-40B4-BE49-F238E27FC236}">
                <a16:creationId xmlns:a16="http://schemas.microsoft.com/office/drawing/2014/main" id="{F217EB8F-12B9-98AA-DBAF-5D9523605AEE}"/>
              </a:ext>
            </a:extLst>
          </p:cNvPr>
          <p:cNvSpPr txBox="1"/>
          <p:nvPr/>
        </p:nvSpPr>
        <p:spPr>
          <a:xfrm>
            <a:off x="4921624" y="6581001"/>
            <a:ext cx="8004109" cy="276999"/>
          </a:xfrm>
          <a:prstGeom prst="rect">
            <a:avLst/>
          </a:prstGeom>
          <a:noFill/>
        </p:spPr>
        <p:txBody>
          <a:bodyPr wrap="square" rtlCol="0">
            <a:spAutoFit/>
          </a:bodyPr>
          <a:lstStyle/>
          <a:p>
            <a:r>
              <a:rPr lang="da-DK" sz="1200" dirty="0"/>
              <a:t>Figur: De tre faser i forbindelse med compliance. Kilde: Compliance og medicinefterlevelse, Pharmakon, 2024</a:t>
            </a:r>
          </a:p>
        </p:txBody>
      </p:sp>
    </p:spTree>
    <p:extLst>
      <p:ext uri="{BB962C8B-B14F-4D97-AF65-F5344CB8AC3E}">
        <p14:creationId xmlns:p14="http://schemas.microsoft.com/office/powerpoint/2010/main" val="288580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2BE60032-DFC8-B118-13B2-41F22D02BA8C}"/>
              </a:ext>
            </a:extLst>
          </p:cNvPr>
          <p:cNvPicPr>
            <a:picLocks noGrp="1" noChangeAspect="1"/>
          </p:cNvPicPr>
          <p:nvPr>
            <p:ph idx="1"/>
          </p:nvPr>
        </p:nvPicPr>
        <p:blipFill>
          <a:blip r:embed="rId3"/>
          <a:stretch>
            <a:fillRect/>
          </a:stretch>
        </p:blipFill>
        <p:spPr>
          <a:xfrm>
            <a:off x="2021587" y="1079304"/>
            <a:ext cx="8474343" cy="5465951"/>
          </a:xfrm>
          <a:prstGeom prst="rect">
            <a:avLst/>
          </a:prstGeom>
          <a:noFill/>
        </p:spPr>
      </p:pic>
      <p:sp>
        <p:nvSpPr>
          <p:cNvPr id="3" name="Titel 2">
            <a:extLst>
              <a:ext uri="{FF2B5EF4-FFF2-40B4-BE49-F238E27FC236}">
                <a16:creationId xmlns:a16="http://schemas.microsoft.com/office/drawing/2014/main" id="{767EF3AB-F609-789C-97D9-2C153DF31563}"/>
              </a:ext>
            </a:extLst>
          </p:cNvPr>
          <p:cNvSpPr>
            <a:spLocks noGrp="1"/>
          </p:cNvSpPr>
          <p:nvPr>
            <p:ph type="title"/>
          </p:nvPr>
        </p:nvSpPr>
        <p:spPr>
          <a:xfrm>
            <a:off x="855955" y="830005"/>
            <a:ext cx="10805608" cy="498598"/>
          </a:xfrm>
        </p:spPr>
        <p:txBody>
          <a:bodyPr wrap="square" anchor="ctr">
            <a:normAutofit/>
          </a:bodyPr>
          <a:lstStyle/>
          <a:p>
            <a:r>
              <a:rPr lang="da-DK" dirty="0"/>
              <a:t>Medicinsamtalen</a:t>
            </a:r>
          </a:p>
        </p:txBody>
      </p:sp>
      <p:sp>
        <p:nvSpPr>
          <p:cNvPr id="2" name="Tekstfelt 1">
            <a:extLst>
              <a:ext uri="{FF2B5EF4-FFF2-40B4-BE49-F238E27FC236}">
                <a16:creationId xmlns:a16="http://schemas.microsoft.com/office/drawing/2014/main" id="{7649CA7B-8B6C-00FE-C12F-14C111C03093}"/>
              </a:ext>
            </a:extLst>
          </p:cNvPr>
          <p:cNvSpPr txBox="1"/>
          <p:nvPr/>
        </p:nvSpPr>
        <p:spPr>
          <a:xfrm>
            <a:off x="7168055" y="6542027"/>
            <a:ext cx="4707699" cy="461665"/>
          </a:xfrm>
          <a:prstGeom prst="rect">
            <a:avLst/>
          </a:prstGeom>
          <a:noFill/>
        </p:spPr>
        <p:txBody>
          <a:bodyPr wrap="none" rtlCol="0">
            <a:spAutoFit/>
          </a:bodyPr>
          <a:lstStyle/>
          <a:p>
            <a:r>
              <a:rPr lang="da-DK" sz="1200" dirty="0">
                <a:solidFill>
                  <a:srgbClr val="002645"/>
                </a:solidFill>
              </a:rPr>
              <a:t>Kilde: Medicinsamtale – </a:t>
            </a:r>
            <a:r>
              <a:rPr lang="da-DK" sz="1200" dirty="0" err="1">
                <a:solidFill>
                  <a:srgbClr val="002645"/>
                </a:solidFill>
              </a:rPr>
              <a:t>Nydiagnosticeret</a:t>
            </a:r>
            <a:r>
              <a:rPr lang="da-DK" sz="1200" dirty="0">
                <a:solidFill>
                  <a:srgbClr val="002645"/>
                </a:solidFill>
              </a:rPr>
              <a:t> kronisk sygdom, Manual, 2025</a:t>
            </a:r>
            <a:endParaRPr lang="da-DK" sz="1200" b="1" dirty="0">
              <a:solidFill>
                <a:srgbClr val="002645"/>
              </a:solidFill>
            </a:endParaRPr>
          </a:p>
          <a:p>
            <a:pPr algn="l"/>
            <a:endParaRPr lang="da-DK" sz="1200" dirty="0"/>
          </a:p>
        </p:txBody>
      </p:sp>
    </p:spTree>
    <p:extLst>
      <p:ext uri="{BB962C8B-B14F-4D97-AF65-F5344CB8AC3E}">
        <p14:creationId xmlns:p14="http://schemas.microsoft.com/office/powerpoint/2010/main" val="1691033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dvalgte piller og kapsler">
            <a:extLst>
              <a:ext uri="{FF2B5EF4-FFF2-40B4-BE49-F238E27FC236}">
                <a16:creationId xmlns:a16="http://schemas.microsoft.com/office/drawing/2014/main" id="{BE5ACFA9-C153-C6A3-0A54-1E5F8D52E8E5}"/>
              </a:ext>
            </a:extLst>
          </p:cNvPr>
          <p:cNvPicPr>
            <a:picLocks noChangeAspect="1"/>
          </p:cNvPicPr>
          <p:nvPr/>
        </p:nvPicPr>
        <p:blipFill>
          <a:blip r:embed="rId3"/>
          <a:srcRect l="15511" r="35568" b="1"/>
          <a:stretch>
            <a:fillRect/>
          </a:stretch>
        </p:blipFill>
        <p:spPr>
          <a:xfrm>
            <a:off x="7157640" y="-2826"/>
            <a:ext cx="5033731" cy="6868223"/>
          </a:xfrm>
          <a:custGeom>
            <a:avLst/>
            <a:gdLst>
              <a:gd name="connsiteX0" fmla="*/ 0 w 6108700"/>
              <a:gd name="connsiteY0" fmla="*/ 0 h 6858000"/>
              <a:gd name="connsiteX1" fmla="*/ 3054350 w 6108700"/>
              <a:gd name="connsiteY1" fmla="*/ 0 h 6858000"/>
              <a:gd name="connsiteX2" fmla="*/ 6108700 w 6108700"/>
              <a:gd name="connsiteY2" fmla="*/ 3429000 h 6858000"/>
              <a:gd name="connsiteX3" fmla="*/ 3054350 w 6108700"/>
              <a:gd name="connsiteY3" fmla="*/ 6858000 h 6858000"/>
              <a:gd name="connsiteX4" fmla="*/ 0 w 6108700"/>
              <a:gd name="connsiteY4" fmla="*/ 6858000 h 6858000"/>
              <a:gd name="connsiteX5" fmla="*/ 0 w 6108700"/>
              <a:gd name="connsiteY5" fmla="*/ 0 h 6858000"/>
              <a:gd name="connsiteX0" fmla="*/ 3053373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53373 w 9406426"/>
              <a:gd name="connsiteY5" fmla="*/ 0 h 6858000"/>
              <a:gd name="connsiteX0" fmla="*/ 3067661 w 9406426"/>
              <a:gd name="connsiteY0" fmla="*/ 0 h 6858000"/>
              <a:gd name="connsiteX1" fmla="*/ 0 w 9406426"/>
              <a:gd name="connsiteY1" fmla="*/ 11723 h 6858000"/>
              <a:gd name="connsiteX2" fmla="*/ 9162073 w 9406426"/>
              <a:gd name="connsiteY2" fmla="*/ 3429000 h 6858000"/>
              <a:gd name="connsiteX3" fmla="*/ 6107723 w 9406426"/>
              <a:gd name="connsiteY3" fmla="*/ 6858000 h 6858000"/>
              <a:gd name="connsiteX4" fmla="*/ 3053373 w 9406426"/>
              <a:gd name="connsiteY4" fmla="*/ 6858000 h 6858000"/>
              <a:gd name="connsiteX5" fmla="*/ 3067661 w 9406426"/>
              <a:gd name="connsiteY5" fmla="*/ 0 h 6858000"/>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53373 w 9162073"/>
              <a:gd name="connsiteY4" fmla="*/ 6858000 h 6869017"/>
              <a:gd name="connsiteX5" fmla="*/ 3067661 w 9162073"/>
              <a:gd name="connsiteY5" fmla="*/ 0 h 6869017"/>
              <a:gd name="connsiteX0" fmla="*/ 3067661 w 9162073"/>
              <a:gd name="connsiteY0" fmla="*/ 0 h 6869017"/>
              <a:gd name="connsiteX1" fmla="*/ 0 w 9162073"/>
              <a:gd name="connsiteY1" fmla="*/ 11723 h 6869017"/>
              <a:gd name="connsiteX2" fmla="*/ 9162073 w 9162073"/>
              <a:gd name="connsiteY2" fmla="*/ 3429000 h 6869017"/>
              <a:gd name="connsiteX3" fmla="*/ 4378 w 9162073"/>
              <a:gd name="connsiteY3" fmla="*/ 6869017 h 6869017"/>
              <a:gd name="connsiteX4" fmla="*/ 3064570 w 9162073"/>
              <a:gd name="connsiteY4" fmla="*/ 6858000 h 6869017"/>
              <a:gd name="connsiteX5" fmla="*/ 3067661 w 9162073"/>
              <a:gd name="connsiteY5" fmla="*/ 0 h 6869017"/>
              <a:gd name="connsiteX0" fmla="*/ 6097588 w 6097588"/>
              <a:gd name="connsiteY0" fmla="*/ 0 h 6869017"/>
              <a:gd name="connsiteX1" fmla="*/ 3029927 w 6097588"/>
              <a:gd name="connsiteY1" fmla="*/ 11723 h 6869017"/>
              <a:gd name="connsiteX2" fmla="*/ 0 w 6097588"/>
              <a:gd name="connsiteY2" fmla="*/ 3513667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097588 w 6097588"/>
              <a:gd name="connsiteY0" fmla="*/ 0 h 6869017"/>
              <a:gd name="connsiteX1" fmla="*/ 3029927 w 6097588"/>
              <a:gd name="connsiteY1" fmla="*/ 11723 h 6869017"/>
              <a:gd name="connsiteX2" fmla="*/ 0 w 6097588"/>
              <a:gd name="connsiteY2" fmla="*/ 3442833 h 6869017"/>
              <a:gd name="connsiteX3" fmla="*/ 3034305 w 6097588"/>
              <a:gd name="connsiteY3" fmla="*/ 6869017 h 6869017"/>
              <a:gd name="connsiteX4" fmla="*/ 6094497 w 6097588"/>
              <a:gd name="connsiteY4" fmla="*/ 6858000 h 6869017"/>
              <a:gd name="connsiteX5" fmla="*/ 6097588 w 6097588"/>
              <a:gd name="connsiteY5" fmla="*/ 0 h 6869017"/>
              <a:gd name="connsiteX0" fmla="*/ 6117223 w 6117223"/>
              <a:gd name="connsiteY0" fmla="*/ 0 h 6869017"/>
              <a:gd name="connsiteX1" fmla="*/ 3049562 w 6117223"/>
              <a:gd name="connsiteY1" fmla="*/ 11723 h 6869017"/>
              <a:gd name="connsiteX2" fmla="*/ 0 w 6117223"/>
              <a:gd name="connsiteY2" fmla="*/ 3434419 h 6869017"/>
              <a:gd name="connsiteX3" fmla="*/ 3053940 w 6117223"/>
              <a:gd name="connsiteY3" fmla="*/ 6869017 h 6869017"/>
              <a:gd name="connsiteX4" fmla="*/ 6114132 w 6117223"/>
              <a:gd name="connsiteY4" fmla="*/ 6858000 h 6869017"/>
              <a:gd name="connsiteX5" fmla="*/ 6117223 w 6117223"/>
              <a:gd name="connsiteY5" fmla="*/ 0 h 6869017"/>
              <a:gd name="connsiteX0" fmla="*/ 6095793 w 6095793"/>
              <a:gd name="connsiteY0" fmla="*/ 0 h 6869017"/>
              <a:gd name="connsiteX1" fmla="*/ 3028132 w 6095793"/>
              <a:gd name="connsiteY1" fmla="*/ 11723 h 6869017"/>
              <a:gd name="connsiteX2" fmla="*/ 1 w 6095793"/>
              <a:gd name="connsiteY2" fmla="*/ 3441562 h 6869017"/>
              <a:gd name="connsiteX3" fmla="*/ 3032510 w 6095793"/>
              <a:gd name="connsiteY3" fmla="*/ 6869017 h 6869017"/>
              <a:gd name="connsiteX4" fmla="*/ 6092702 w 6095793"/>
              <a:gd name="connsiteY4" fmla="*/ 6858000 h 6869017"/>
              <a:gd name="connsiteX5" fmla="*/ 6095793 w 6095793"/>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17"/>
              <a:gd name="connsiteX1" fmla="*/ 3042418 w 6110079"/>
              <a:gd name="connsiteY1" fmla="*/ 11723 h 6869017"/>
              <a:gd name="connsiteX2" fmla="*/ 0 w 6110079"/>
              <a:gd name="connsiteY2" fmla="*/ 3436799 h 6869017"/>
              <a:gd name="connsiteX3" fmla="*/ 3046796 w 6110079"/>
              <a:gd name="connsiteY3" fmla="*/ 6869017 h 6869017"/>
              <a:gd name="connsiteX4" fmla="*/ 6106988 w 6110079"/>
              <a:gd name="connsiteY4" fmla="*/ 6858000 h 6869017"/>
              <a:gd name="connsiteX5" fmla="*/ 6110079 w 6110079"/>
              <a:gd name="connsiteY5" fmla="*/ 0 h 6869017"/>
              <a:gd name="connsiteX0" fmla="*/ 6110079 w 6110079"/>
              <a:gd name="connsiteY0" fmla="*/ 0 h 6869050"/>
              <a:gd name="connsiteX1" fmla="*/ 3042418 w 6110079"/>
              <a:gd name="connsiteY1" fmla="*/ 11723 h 6869050"/>
              <a:gd name="connsiteX2" fmla="*/ 0 w 6110079"/>
              <a:gd name="connsiteY2" fmla="*/ 3436799 h 6869050"/>
              <a:gd name="connsiteX3" fmla="*/ 3046796 w 6110079"/>
              <a:gd name="connsiteY3" fmla="*/ 6869017 h 6869050"/>
              <a:gd name="connsiteX4" fmla="*/ 6106988 w 6110079"/>
              <a:gd name="connsiteY4" fmla="*/ 6858000 h 6869050"/>
              <a:gd name="connsiteX5" fmla="*/ 6110079 w 6110079"/>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50"/>
              <a:gd name="connsiteX1" fmla="*/ 3042660 w 6110321"/>
              <a:gd name="connsiteY1" fmla="*/ 11723 h 6869050"/>
              <a:gd name="connsiteX2" fmla="*/ 242 w 6110321"/>
              <a:gd name="connsiteY2" fmla="*/ 3436799 h 6869050"/>
              <a:gd name="connsiteX3" fmla="*/ 3137190 w 6110321"/>
              <a:gd name="connsiteY3" fmla="*/ 6869017 h 6869050"/>
              <a:gd name="connsiteX4" fmla="*/ 6107230 w 6110321"/>
              <a:gd name="connsiteY4" fmla="*/ 6858000 h 6869050"/>
              <a:gd name="connsiteX5" fmla="*/ 6110321 w 6110321"/>
              <a:gd name="connsiteY5" fmla="*/ 0 h 6869050"/>
              <a:gd name="connsiteX0" fmla="*/ 6110321 w 6110321"/>
              <a:gd name="connsiteY0" fmla="*/ 0 h 6869017"/>
              <a:gd name="connsiteX1" fmla="*/ 3042660 w 6110321"/>
              <a:gd name="connsiteY1" fmla="*/ 11723 h 6869017"/>
              <a:gd name="connsiteX2" fmla="*/ 242 w 6110321"/>
              <a:gd name="connsiteY2" fmla="*/ 3436799 h 6869017"/>
              <a:gd name="connsiteX3" fmla="*/ 3137190 w 6110321"/>
              <a:gd name="connsiteY3" fmla="*/ 6869017 h 6869017"/>
              <a:gd name="connsiteX4" fmla="*/ 6107230 w 6110321"/>
              <a:gd name="connsiteY4" fmla="*/ 6858000 h 6869017"/>
              <a:gd name="connsiteX5" fmla="*/ 6110321 w 6110321"/>
              <a:gd name="connsiteY5" fmla="*/ 0 h 6869017"/>
              <a:gd name="connsiteX0" fmla="*/ 6110165 w 6110165"/>
              <a:gd name="connsiteY0" fmla="*/ 2078 h 6871095"/>
              <a:gd name="connsiteX1" fmla="*/ 3080035 w 6110165"/>
              <a:gd name="connsiteY1" fmla="*/ 153 h 6871095"/>
              <a:gd name="connsiteX2" fmla="*/ 86 w 6110165"/>
              <a:gd name="connsiteY2" fmla="*/ 3438877 h 6871095"/>
              <a:gd name="connsiteX3" fmla="*/ 3137034 w 6110165"/>
              <a:gd name="connsiteY3" fmla="*/ 6871095 h 6871095"/>
              <a:gd name="connsiteX4" fmla="*/ 6107074 w 6110165"/>
              <a:gd name="connsiteY4" fmla="*/ 6860078 h 6871095"/>
              <a:gd name="connsiteX5" fmla="*/ 6110165 w 6110165"/>
              <a:gd name="connsiteY5" fmla="*/ 2078 h 6871095"/>
              <a:gd name="connsiteX0" fmla="*/ 6110162 w 6110162"/>
              <a:gd name="connsiteY0" fmla="*/ 1938 h 6870955"/>
              <a:gd name="connsiteX1" fmla="*/ 3080032 w 6110162"/>
              <a:gd name="connsiteY1" fmla="*/ 13 h 6870955"/>
              <a:gd name="connsiteX2" fmla="*/ 83 w 6110162"/>
              <a:gd name="connsiteY2" fmla="*/ 3438737 h 6870955"/>
              <a:gd name="connsiteX3" fmla="*/ 3137031 w 6110162"/>
              <a:gd name="connsiteY3" fmla="*/ 6870955 h 6870955"/>
              <a:gd name="connsiteX4" fmla="*/ 6107071 w 6110162"/>
              <a:gd name="connsiteY4" fmla="*/ 6859938 h 6870955"/>
              <a:gd name="connsiteX5" fmla="*/ 6110162 w 6110162"/>
              <a:gd name="connsiteY5" fmla="*/ 1938 h 6870955"/>
              <a:gd name="connsiteX0" fmla="*/ 6110170 w 6110170"/>
              <a:gd name="connsiteY0" fmla="*/ 1938 h 6870955"/>
              <a:gd name="connsiteX1" fmla="*/ 3080040 w 6110170"/>
              <a:gd name="connsiteY1" fmla="*/ 13 h 6870955"/>
              <a:gd name="connsiteX2" fmla="*/ 91 w 6110170"/>
              <a:gd name="connsiteY2" fmla="*/ 3438737 h 6870955"/>
              <a:gd name="connsiteX3" fmla="*/ 3137039 w 6110170"/>
              <a:gd name="connsiteY3" fmla="*/ 6870955 h 6870955"/>
              <a:gd name="connsiteX4" fmla="*/ 6107079 w 6110170"/>
              <a:gd name="connsiteY4" fmla="*/ 6859938 h 6870955"/>
              <a:gd name="connsiteX5" fmla="*/ 6110170 w 6110170"/>
              <a:gd name="connsiteY5" fmla="*/ 1938 h 6870955"/>
              <a:gd name="connsiteX0" fmla="*/ 6110161 w 6110161"/>
              <a:gd name="connsiteY0" fmla="*/ 1925 h 6870942"/>
              <a:gd name="connsiteX1" fmla="*/ 3080031 w 6110161"/>
              <a:gd name="connsiteY1" fmla="*/ 0 h 6870942"/>
              <a:gd name="connsiteX2" fmla="*/ 82 w 6110161"/>
              <a:gd name="connsiteY2" fmla="*/ 3438724 h 6870942"/>
              <a:gd name="connsiteX3" fmla="*/ 3137030 w 6110161"/>
              <a:gd name="connsiteY3" fmla="*/ 6870942 h 6870942"/>
              <a:gd name="connsiteX4" fmla="*/ 6107070 w 6110161"/>
              <a:gd name="connsiteY4" fmla="*/ 6859925 h 6870942"/>
              <a:gd name="connsiteX5" fmla="*/ 6110161 w 6110161"/>
              <a:gd name="connsiteY5" fmla="*/ 1925 h 6870942"/>
              <a:gd name="connsiteX0" fmla="*/ 6110165 w 6110165"/>
              <a:gd name="connsiteY0" fmla="*/ 1925 h 6870942"/>
              <a:gd name="connsiteX1" fmla="*/ 3080035 w 6110165"/>
              <a:gd name="connsiteY1" fmla="*/ 0 h 6870942"/>
              <a:gd name="connsiteX2" fmla="*/ 86 w 6110165"/>
              <a:gd name="connsiteY2" fmla="*/ 3438724 h 6870942"/>
              <a:gd name="connsiteX3" fmla="*/ 3137034 w 6110165"/>
              <a:gd name="connsiteY3" fmla="*/ 6870942 h 6870942"/>
              <a:gd name="connsiteX4" fmla="*/ 6107074 w 6110165"/>
              <a:gd name="connsiteY4" fmla="*/ 6859925 h 6870942"/>
              <a:gd name="connsiteX5" fmla="*/ 6110165 w 6110165"/>
              <a:gd name="connsiteY5" fmla="*/ 1925 h 6870942"/>
              <a:gd name="connsiteX0" fmla="*/ 6110165 w 6111246"/>
              <a:gd name="connsiteY0" fmla="*/ 1925 h 7126621"/>
              <a:gd name="connsiteX1" fmla="*/ 3080035 w 6111246"/>
              <a:gd name="connsiteY1" fmla="*/ 0 h 7126621"/>
              <a:gd name="connsiteX2" fmla="*/ 86 w 6111246"/>
              <a:gd name="connsiteY2" fmla="*/ 3438724 h 7126621"/>
              <a:gd name="connsiteX3" fmla="*/ 3137034 w 6111246"/>
              <a:gd name="connsiteY3" fmla="*/ 6870942 h 7126621"/>
              <a:gd name="connsiteX4" fmla="*/ 6109832 w 6111246"/>
              <a:gd name="connsiteY4" fmla="*/ 6876484 h 7126621"/>
              <a:gd name="connsiteX5" fmla="*/ 6110165 w 6111246"/>
              <a:gd name="connsiteY5" fmla="*/ 1925 h 7126621"/>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6110165 w 6111246"/>
              <a:gd name="connsiteY0" fmla="*/ 1925 h 6876484"/>
              <a:gd name="connsiteX1" fmla="*/ 3080035 w 6111246"/>
              <a:gd name="connsiteY1" fmla="*/ 0 h 6876484"/>
              <a:gd name="connsiteX2" fmla="*/ 86 w 6111246"/>
              <a:gd name="connsiteY2" fmla="*/ 3438724 h 6876484"/>
              <a:gd name="connsiteX3" fmla="*/ 3137034 w 6111246"/>
              <a:gd name="connsiteY3" fmla="*/ 6870942 h 6876484"/>
              <a:gd name="connsiteX4" fmla="*/ 6109832 w 6111246"/>
              <a:gd name="connsiteY4" fmla="*/ 6876484 h 6876484"/>
              <a:gd name="connsiteX5" fmla="*/ 6110165 w 6111246"/>
              <a:gd name="connsiteY5" fmla="*/ 1925 h 6876484"/>
              <a:gd name="connsiteX0" fmla="*/ 5054561 w 6109847"/>
              <a:gd name="connsiteY0" fmla="*/ 11982 h 6876484"/>
              <a:gd name="connsiteX1" fmla="*/ 3080035 w 6109847"/>
              <a:gd name="connsiteY1" fmla="*/ 0 h 6876484"/>
              <a:gd name="connsiteX2" fmla="*/ 86 w 6109847"/>
              <a:gd name="connsiteY2" fmla="*/ 3438724 h 6876484"/>
              <a:gd name="connsiteX3" fmla="*/ 3137034 w 6109847"/>
              <a:gd name="connsiteY3" fmla="*/ 6870942 h 6876484"/>
              <a:gd name="connsiteX4" fmla="*/ 6109832 w 6109847"/>
              <a:gd name="connsiteY4" fmla="*/ 6876484 h 6876484"/>
              <a:gd name="connsiteX5" fmla="*/ 5054561 w 6109847"/>
              <a:gd name="connsiteY5" fmla="*/ 11982 h 6876484"/>
              <a:gd name="connsiteX0" fmla="*/ 5054561 w 5054561"/>
              <a:gd name="connsiteY0" fmla="*/ 11982 h 6870942"/>
              <a:gd name="connsiteX1" fmla="*/ 3080035 w 5054561"/>
              <a:gd name="connsiteY1" fmla="*/ 0 h 6870942"/>
              <a:gd name="connsiteX2" fmla="*/ 86 w 5054561"/>
              <a:gd name="connsiteY2" fmla="*/ 3438724 h 6870942"/>
              <a:gd name="connsiteX3" fmla="*/ 3137034 w 5054561"/>
              <a:gd name="connsiteY3" fmla="*/ 6870942 h 6870942"/>
              <a:gd name="connsiteX4" fmla="*/ 5014014 w 5054561"/>
              <a:gd name="connsiteY4" fmla="*/ 6856368 h 6870942"/>
              <a:gd name="connsiteX5" fmla="*/ 5054561 w 5054561"/>
              <a:gd name="connsiteY5" fmla="*/ 11982 h 6870942"/>
              <a:gd name="connsiteX0" fmla="*/ 5054561 w 5055935"/>
              <a:gd name="connsiteY0" fmla="*/ 11982 h 6870942"/>
              <a:gd name="connsiteX1" fmla="*/ 3080035 w 5055935"/>
              <a:gd name="connsiteY1" fmla="*/ 0 h 6870942"/>
              <a:gd name="connsiteX2" fmla="*/ 86 w 5055935"/>
              <a:gd name="connsiteY2" fmla="*/ 3438724 h 6870942"/>
              <a:gd name="connsiteX3" fmla="*/ 3137034 w 5055935"/>
              <a:gd name="connsiteY3" fmla="*/ 6870942 h 6870942"/>
              <a:gd name="connsiteX4" fmla="*/ 5054561 w 5055935"/>
              <a:gd name="connsiteY4" fmla="*/ 6870942 h 6870942"/>
              <a:gd name="connsiteX5" fmla="*/ 5054561 w 5055935"/>
              <a:gd name="connsiteY5" fmla="*/ 11982 h 6870942"/>
              <a:gd name="connsiteX0" fmla="*/ 5054561 w 5057168"/>
              <a:gd name="connsiteY0" fmla="*/ 11982 h 6870942"/>
              <a:gd name="connsiteX1" fmla="*/ 3080035 w 5057168"/>
              <a:gd name="connsiteY1" fmla="*/ 0 h 6870942"/>
              <a:gd name="connsiteX2" fmla="*/ 86 w 5057168"/>
              <a:gd name="connsiteY2" fmla="*/ 3438724 h 6870942"/>
              <a:gd name="connsiteX3" fmla="*/ 3137034 w 5057168"/>
              <a:gd name="connsiteY3" fmla="*/ 6870942 h 6870942"/>
              <a:gd name="connsiteX4" fmla="*/ 5055935 w 5057168"/>
              <a:gd name="connsiteY4" fmla="*/ 6870942 h 6870942"/>
              <a:gd name="connsiteX5" fmla="*/ 5054561 w 5057168"/>
              <a:gd name="connsiteY5" fmla="*/ 11982 h 6870942"/>
              <a:gd name="connsiteX0" fmla="*/ 5054561 w 5054561"/>
              <a:gd name="connsiteY0" fmla="*/ 11982 h 6871869"/>
              <a:gd name="connsiteX1" fmla="*/ 3080035 w 5054561"/>
              <a:gd name="connsiteY1" fmla="*/ 0 h 6871869"/>
              <a:gd name="connsiteX2" fmla="*/ 86 w 5054561"/>
              <a:gd name="connsiteY2" fmla="*/ 3438724 h 6871869"/>
              <a:gd name="connsiteX3" fmla="*/ 3137034 w 5054561"/>
              <a:gd name="connsiteY3" fmla="*/ 6870942 h 6871869"/>
              <a:gd name="connsiteX4" fmla="*/ 5029074 w 5054561"/>
              <a:gd name="connsiteY4" fmla="*/ 6871869 h 6871869"/>
              <a:gd name="connsiteX5" fmla="*/ 5054561 w 5054561"/>
              <a:gd name="connsiteY5" fmla="*/ 11982 h 6871869"/>
              <a:gd name="connsiteX0" fmla="*/ 5033836 w 5033836"/>
              <a:gd name="connsiteY0" fmla="*/ 9019 h 6871869"/>
              <a:gd name="connsiteX1" fmla="*/ 3080035 w 5033836"/>
              <a:gd name="connsiteY1" fmla="*/ 0 h 6871869"/>
              <a:gd name="connsiteX2" fmla="*/ 86 w 5033836"/>
              <a:gd name="connsiteY2" fmla="*/ 3438724 h 6871869"/>
              <a:gd name="connsiteX3" fmla="*/ 3137034 w 5033836"/>
              <a:gd name="connsiteY3" fmla="*/ 6870942 h 6871869"/>
              <a:gd name="connsiteX4" fmla="*/ 5029074 w 5033836"/>
              <a:gd name="connsiteY4" fmla="*/ 6871869 h 6871869"/>
              <a:gd name="connsiteX5" fmla="*/ 5033836 w 5033836"/>
              <a:gd name="connsiteY5" fmla="*/ 9019 h 6871869"/>
              <a:gd name="connsiteX0" fmla="*/ 5033836 w 5033836"/>
              <a:gd name="connsiteY0" fmla="*/ 0 h 6874697"/>
              <a:gd name="connsiteX1" fmla="*/ 3080035 w 5033836"/>
              <a:gd name="connsiteY1" fmla="*/ 2828 h 6874697"/>
              <a:gd name="connsiteX2" fmla="*/ 86 w 5033836"/>
              <a:gd name="connsiteY2" fmla="*/ 3441552 h 6874697"/>
              <a:gd name="connsiteX3" fmla="*/ 3137034 w 5033836"/>
              <a:gd name="connsiteY3" fmla="*/ 6873770 h 6874697"/>
              <a:gd name="connsiteX4" fmla="*/ 5029074 w 5033836"/>
              <a:gd name="connsiteY4" fmla="*/ 6874697 h 6874697"/>
              <a:gd name="connsiteX5" fmla="*/ 5033836 w 5033836"/>
              <a:gd name="connsiteY5" fmla="*/ 0 h 6874697"/>
              <a:gd name="connsiteX0" fmla="*/ 5033836 w 5036249"/>
              <a:gd name="connsiteY0" fmla="*/ 0 h 6874697"/>
              <a:gd name="connsiteX1" fmla="*/ 3080035 w 5036249"/>
              <a:gd name="connsiteY1" fmla="*/ 2828 h 6874697"/>
              <a:gd name="connsiteX2" fmla="*/ 86 w 5036249"/>
              <a:gd name="connsiteY2" fmla="*/ 3441552 h 6874697"/>
              <a:gd name="connsiteX3" fmla="*/ 3137034 w 5036249"/>
              <a:gd name="connsiteY3" fmla="*/ 6873770 h 6874697"/>
              <a:gd name="connsiteX4" fmla="*/ 5034996 w 5036249"/>
              <a:gd name="connsiteY4" fmla="*/ 6874697 h 6874697"/>
              <a:gd name="connsiteX5" fmla="*/ 5033836 w 5036249"/>
              <a:gd name="connsiteY5" fmla="*/ 0 h 6874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6249" h="6874697">
                <a:moveTo>
                  <a:pt x="5033836" y="0"/>
                </a:moveTo>
                <a:lnTo>
                  <a:pt x="3080035" y="2828"/>
                </a:lnTo>
                <a:cubicBezTo>
                  <a:pt x="764396" y="6957"/>
                  <a:pt x="-9414" y="2296395"/>
                  <a:pt x="86" y="3441552"/>
                </a:cubicBezTo>
                <a:cubicBezTo>
                  <a:pt x="9586" y="4586709"/>
                  <a:pt x="696542" y="6866733"/>
                  <a:pt x="3137034" y="6873770"/>
                </a:cubicBezTo>
                <a:lnTo>
                  <a:pt x="5034996" y="6874697"/>
                </a:lnTo>
                <a:cubicBezTo>
                  <a:pt x="5039759" y="4588697"/>
                  <a:pt x="5029073" y="2286000"/>
                  <a:pt x="5033836" y="0"/>
                </a:cubicBezTo>
                <a:close/>
              </a:path>
            </a:pathLst>
          </a:custGeom>
          <a:noFill/>
        </p:spPr>
      </p:pic>
      <p:sp>
        <p:nvSpPr>
          <p:cNvPr id="3" name="Pladsholder til indhold 2">
            <a:extLst>
              <a:ext uri="{FF2B5EF4-FFF2-40B4-BE49-F238E27FC236}">
                <a16:creationId xmlns:a16="http://schemas.microsoft.com/office/drawing/2014/main" id="{B9654C2F-C110-C5CE-95B0-8F20C4D569E6}"/>
              </a:ext>
            </a:extLst>
          </p:cNvPr>
          <p:cNvSpPr>
            <a:spLocks noGrp="1"/>
          </p:cNvSpPr>
          <p:nvPr>
            <p:ph idx="1"/>
          </p:nvPr>
        </p:nvSpPr>
        <p:spPr>
          <a:xfrm>
            <a:off x="857814" y="1790994"/>
            <a:ext cx="5773229" cy="4503737"/>
          </a:xfrm>
        </p:spPr>
        <p:txBody>
          <a:bodyPr>
            <a:normAutofit/>
          </a:bodyPr>
          <a:lstStyle/>
          <a:p>
            <a:pPr marL="0" indent="0" fontAlgn="base">
              <a:spcAft>
                <a:spcPts val="600"/>
              </a:spcAft>
              <a:buClrTx/>
              <a:buNone/>
            </a:pPr>
            <a:r>
              <a:rPr lang="da-DK" dirty="0">
                <a:solidFill>
                  <a:schemeClr val="tx1"/>
                </a:solidFill>
              </a:rPr>
              <a:t>Årsagerne til, at patienter ikke altid tager deres medicin, er individuelle. Derfor findes der ikke én løsning til at afhjælpe manglende compliance for alle.</a:t>
            </a:r>
          </a:p>
          <a:p>
            <a:pPr fontAlgn="base">
              <a:spcAft>
                <a:spcPts val="600"/>
              </a:spcAft>
              <a:buClrTx/>
              <a:buFont typeface="Verdana" panose="020B0604030504040204" pitchFamily="34" charset="0"/>
              <a:buChar char="‒"/>
            </a:pPr>
            <a:endParaRPr lang="da-DK" dirty="0">
              <a:solidFill>
                <a:schemeClr val="tx1"/>
              </a:solidFill>
            </a:endParaRPr>
          </a:p>
          <a:p>
            <a:pPr marL="0" indent="0" fontAlgn="base">
              <a:spcAft>
                <a:spcPts val="600"/>
              </a:spcAft>
              <a:buClrTx/>
              <a:buNone/>
            </a:pPr>
            <a:r>
              <a:rPr lang="da-DK" dirty="0">
                <a:solidFill>
                  <a:schemeClr val="tx1"/>
                </a:solidFill>
              </a:rPr>
              <a:t>Med udgangspunkt i de fire emner; vaner og vanskelige situationer, medicin, motivation og viden, kan man finde inspiration til, sammen med patienten, at finde årsager til dennes manglende compliance.</a:t>
            </a:r>
          </a:p>
          <a:p>
            <a:pPr>
              <a:spcAft>
                <a:spcPts val="600"/>
              </a:spcAft>
            </a:pPr>
            <a:endParaRPr lang="da-DK" dirty="0">
              <a:solidFill>
                <a:schemeClr val="tx1"/>
              </a:solidFill>
            </a:endParaRPr>
          </a:p>
        </p:txBody>
      </p:sp>
      <p:sp>
        <p:nvSpPr>
          <p:cNvPr id="2" name="Titel 1">
            <a:extLst>
              <a:ext uri="{FF2B5EF4-FFF2-40B4-BE49-F238E27FC236}">
                <a16:creationId xmlns:a16="http://schemas.microsoft.com/office/drawing/2014/main" id="{D87E7270-011E-CCEB-8DD6-9CF1792959FA}"/>
              </a:ext>
            </a:extLst>
          </p:cNvPr>
          <p:cNvSpPr>
            <a:spLocks noGrp="1"/>
          </p:cNvSpPr>
          <p:nvPr>
            <p:ph type="title"/>
          </p:nvPr>
        </p:nvSpPr>
        <p:spPr>
          <a:xfrm>
            <a:off x="864164" y="830005"/>
            <a:ext cx="6301724" cy="498598"/>
          </a:xfrm>
        </p:spPr>
        <p:txBody>
          <a:bodyPr wrap="square" anchor="ctr">
            <a:normAutofit/>
          </a:bodyPr>
          <a:lstStyle/>
          <a:p>
            <a:r>
              <a:rPr lang="da-DK" dirty="0">
                <a:solidFill>
                  <a:schemeClr val="tx1"/>
                </a:solidFill>
              </a:rPr>
              <a:t>Årsager til noncompliance</a:t>
            </a:r>
          </a:p>
        </p:txBody>
      </p:sp>
    </p:spTree>
    <p:extLst>
      <p:ext uri="{BB962C8B-B14F-4D97-AF65-F5344CB8AC3E}">
        <p14:creationId xmlns:p14="http://schemas.microsoft.com/office/powerpoint/2010/main" val="1548298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0B149-68BD-F6C0-FF53-F4E008C6CD3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87717F3A-0208-596F-0F85-85A0DE73DED0}"/>
              </a:ext>
            </a:extLst>
          </p:cNvPr>
          <p:cNvSpPr>
            <a:spLocks noGrp="1"/>
          </p:cNvSpPr>
          <p:nvPr>
            <p:ph type="title"/>
          </p:nvPr>
        </p:nvSpPr>
        <p:spPr/>
        <p:txBody>
          <a:bodyPr/>
          <a:lstStyle/>
          <a:p>
            <a:r>
              <a:rPr lang="da-DK" dirty="0"/>
              <a:t>Hvilke emner fylder?</a:t>
            </a:r>
          </a:p>
        </p:txBody>
      </p:sp>
      <p:pic>
        <p:nvPicPr>
          <p:cNvPr id="4" name="Pladsholder til indhold 3" descr="Et billede, der indeholder tekst, cirkel, skærmbillede, Font/skrifttype">
            <a:extLst>
              <a:ext uri="{FF2B5EF4-FFF2-40B4-BE49-F238E27FC236}">
                <a16:creationId xmlns:a16="http://schemas.microsoft.com/office/drawing/2014/main" id="{44479920-E07F-77AE-5978-35899F79D89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533560" y="1441314"/>
            <a:ext cx="5267307" cy="5267307"/>
          </a:xfrm>
          <a:prstGeom prst="rect">
            <a:avLst/>
          </a:prstGeom>
          <a:noFill/>
          <a:ln>
            <a:noFill/>
          </a:ln>
        </p:spPr>
      </p:pic>
      <p:sp>
        <p:nvSpPr>
          <p:cNvPr id="7" name="Tekstfelt 6">
            <a:extLst>
              <a:ext uri="{FF2B5EF4-FFF2-40B4-BE49-F238E27FC236}">
                <a16:creationId xmlns:a16="http://schemas.microsoft.com/office/drawing/2014/main" id="{C8B37F1C-9C1B-DDD2-B758-F2BCDA447CE3}"/>
              </a:ext>
            </a:extLst>
          </p:cNvPr>
          <p:cNvSpPr txBox="1"/>
          <p:nvPr/>
        </p:nvSpPr>
        <p:spPr>
          <a:xfrm>
            <a:off x="7234270" y="6544333"/>
            <a:ext cx="4707699" cy="553998"/>
          </a:xfrm>
          <a:prstGeom prst="rect">
            <a:avLst/>
          </a:prstGeom>
          <a:noFill/>
        </p:spPr>
        <p:txBody>
          <a:bodyPr wrap="none" rtlCol="0">
            <a:spAutoFit/>
          </a:bodyPr>
          <a:lstStyle/>
          <a:p>
            <a:r>
              <a:rPr lang="da-DK" sz="1200" dirty="0">
                <a:solidFill>
                  <a:srgbClr val="002645"/>
                </a:solidFill>
              </a:rPr>
              <a:t>Kilde: Medicinsamtale – </a:t>
            </a:r>
            <a:r>
              <a:rPr lang="da-DK" sz="1200" dirty="0" err="1">
                <a:solidFill>
                  <a:srgbClr val="002645"/>
                </a:solidFill>
              </a:rPr>
              <a:t>Nydiagnosticeret</a:t>
            </a:r>
            <a:r>
              <a:rPr lang="da-DK" sz="1200" dirty="0">
                <a:solidFill>
                  <a:srgbClr val="002645"/>
                </a:solidFill>
              </a:rPr>
              <a:t> kronisk sygdom, Manual, 2025</a:t>
            </a:r>
            <a:endParaRPr lang="da-DK" sz="1200" b="1" dirty="0">
              <a:solidFill>
                <a:srgbClr val="002645"/>
              </a:solidFill>
            </a:endParaRPr>
          </a:p>
          <a:p>
            <a:pPr algn="l"/>
            <a:endParaRPr lang="da-DK" dirty="0"/>
          </a:p>
        </p:txBody>
      </p:sp>
    </p:spTree>
    <p:extLst>
      <p:ext uri="{BB962C8B-B14F-4D97-AF65-F5344CB8AC3E}">
        <p14:creationId xmlns:p14="http://schemas.microsoft.com/office/powerpoint/2010/main" val="767912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9F53AA3-6564-5B02-54F1-1567593AB5AD}"/>
              </a:ext>
            </a:extLst>
          </p:cNvPr>
          <p:cNvSpPr>
            <a:spLocks noGrp="1"/>
          </p:cNvSpPr>
          <p:nvPr>
            <p:ph type="title"/>
          </p:nvPr>
        </p:nvSpPr>
        <p:spPr/>
        <p:txBody>
          <a:bodyPr/>
          <a:lstStyle/>
          <a:p>
            <a:r>
              <a:rPr lang="da-DK" dirty="0"/>
              <a:t>Compliance</a:t>
            </a:r>
          </a:p>
        </p:txBody>
      </p:sp>
      <p:pic>
        <p:nvPicPr>
          <p:cNvPr id="4" name="Pladsholder til indhold 3" descr="Et billede, der indeholder tekst, cirkel, skærmbillede, Font/skrifttype">
            <a:extLst>
              <a:ext uri="{FF2B5EF4-FFF2-40B4-BE49-F238E27FC236}">
                <a16:creationId xmlns:a16="http://schemas.microsoft.com/office/drawing/2014/main" id="{B701938D-A51E-DCDB-6002-807EC610AA2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113015" y="616530"/>
            <a:ext cx="5910063" cy="5910063"/>
          </a:xfrm>
          <a:prstGeom prst="rect">
            <a:avLst/>
          </a:prstGeom>
          <a:noFill/>
          <a:ln>
            <a:noFill/>
          </a:ln>
        </p:spPr>
      </p:pic>
      <p:sp>
        <p:nvSpPr>
          <p:cNvPr id="5" name="Tekstfelt 4">
            <a:extLst>
              <a:ext uri="{FF2B5EF4-FFF2-40B4-BE49-F238E27FC236}">
                <a16:creationId xmlns:a16="http://schemas.microsoft.com/office/drawing/2014/main" id="{197EBFD4-444F-6746-7071-14DF9FEF8C5B}"/>
              </a:ext>
            </a:extLst>
          </p:cNvPr>
          <p:cNvSpPr txBox="1"/>
          <p:nvPr/>
        </p:nvSpPr>
        <p:spPr>
          <a:xfrm>
            <a:off x="1362465" y="2239333"/>
            <a:ext cx="2761488" cy="3170099"/>
          </a:xfrm>
          <a:prstGeom prst="rect">
            <a:avLst/>
          </a:prstGeom>
          <a:noFill/>
        </p:spPr>
        <p:txBody>
          <a:bodyPr wrap="square" rtlCol="0">
            <a:spAutoFit/>
          </a:bodyPr>
          <a:lstStyle/>
          <a:p>
            <a:r>
              <a:rPr lang="da-DK" sz="2000" i="1" dirty="0"/>
              <a:t>Figur 2: Dialog om medicin. I dialogen med patienten kan du anvende figuren som hjælp til at identificere, hvilke emner, der fylder hos patienten i forhold til at skulle starte ny medicin.</a:t>
            </a:r>
          </a:p>
          <a:p>
            <a:pPr algn="l"/>
            <a:endParaRPr lang="da-DK" sz="2000" dirty="0"/>
          </a:p>
        </p:txBody>
      </p:sp>
      <p:sp>
        <p:nvSpPr>
          <p:cNvPr id="7" name="Tekstfelt 6">
            <a:extLst>
              <a:ext uri="{FF2B5EF4-FFF2-40B4-BE49-F238E27FC236}">
                <a16:creationId xmlns:a16="http://schemas.microsoft.com/office/drawing/2014/main" id="{195BE69A-B417-C967-8D94-9A5F8D8012FC}"/>
              </a:ext>
            </a:extLst>
          </p:cNvPr>
          <p:cNvSpPr txBox="1"/>
          <p:nvPr/>
        </p:nvSpPr>
        <p:spPr>
          <a:xfrm>
            <a:off x="7168055" y="6542027"/>
            <a:ext cx="4707699" cy="461665"/>
          </a:xfrm>
          <a:prstGeom prst="rect">
            <a:avLst/>
          </a:prstGeom>
          <a:noFill/>
        </p:spPr>
        <p:txBody>
          <a:bodyPr wrap="none" rtlCol="0">
            <a:spAutoFit/>
          </a:bodyPr>
          <a:lstStyle/>
          <a:p>
            <a:r>
              <a:rPr lang="da-DK" sz="1200" dirty="0">
                <a:solidFill>
                  <a:srgbClr val="002645"/>
                </a:solidFill>
              </a:rPr>
              <a:t>Kilde: Medicinsamtale – </a:t>
            </a:r>
            <a:r>
              <a:rPr lang="da-DK" sz="1200" dirty="0" err="1">
                <a:solidFill>
                  <a:srgbClr val="002645"/>
                </a:solidFill>
              </a:rPr>
              <a:t>Nydiagnosticeret</a:t>
            </a:r>
            <a:r>
              <a:rPr lang="da-DK" sz="1200" dirty="0">
                <a:solidFill>
                  <a:srgbClr val="002645"/>
                </a:solidFill>
              </a:rPr>
              <a:t> kronisk sygdom, Manual, 2025</a:t>
            </a:r>
            <a:endParaRPr lang="da-DK" sz="1200" b="1" dirty="0">
              <a:solidFill>
                <a:srgbClr val="002645"/>
              </a:solidFill>
            </a:endParaRPr>
          </a:p>
          <a:p>
            <a:pPr algn="l"/>
            <a:endParaRPr lang="da-DK" sz="1200" dirty="0"/>
          </a:p>
        </p:txBody>
      </p:sp>
      <p:sp>
        <p:nvSpPr>
          <p:cNvPr id="2" name="Ellipse 1">
            <a:extLst>
              <a:ext uri="{FF2B5EF4-FFF2-40B4-BE49-F238E27FC236}">
                <a16:creationId xmlns:a16="http://schemas.microsoft.com/office/drawing/2014/main" id="{7A1DD85F-E96B-35E1-47AC-98A8D5E79AAD}"/>
              </a:ext>
            </a:extLst>
          </p:cNvPr>
          <p:cNvSpPr/>
          <p:nvPr/>
        </p:nvSpPr>
        <p:spPr>
          <a:xfrm>
            <a:off x="749197" y="1794933"/>
            <a:ext cx="3725333" cy="3962400"/>
          </a:xfrm>
          <a:prstGeom prst="ellipse">
            <a:avLst/>
          </a:prstGeom>
          <a:noFill/>
          <a:ln w="76200"/>
        </p:spPr>
        <p:style>
          <a:lnRef idx="2">
            <a:schemeClr val="accent3"/>
          </a:lnRef>
          <a:fillRef idx="1">
            <a:schemeClr val="lt1"/>
          </a:fillRef>
          <a:effectRef idx="0">
            <a:schemeClr val="accent3"/>
          </a:effectRef>
          <a:fontRef idx="minor">
            <a:schemeClr val="dk1"/>
          </a:fontRef>
        </p:style>
        <p:txBody>
          <a:bodyPr rtlCol="0" anchor="ctr"/>
          <a:lstStyle/>
          <a:p>
            <a:pPr algn="ctr"/>
            <a:endParaRPr lang="da-DK" dirty="0"/>
          </a:p>
        </p:txBody>
      </p:sp>
    </p:spTree>
    <p:extLst>
      <p:ext uri="{BB962C8B-B14F-4D97-AF65-F5344CB8AC3E}">
        <p14:creationId xmlns:p14="http://schemas.microsoft.com/office/powerpoint/2010/main" val="1677605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dsholder til indhold 3" descr="Et billede, der indeholder tekst, cirkel, skærmbillede, Font/skrifttype">
            <a:extLst>
              <a:ext uri="{FF2B5EF4-FFF2-40B4-BE49-F238E27FC236}">
                <a16:creationId xmlns:a16="http://schemas.microsoft.com/office/drawing/2014/main" id="{3D88C418-99CD-469C-29CF-4DEF76BCFC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0968" y="473968"/>
            <a:ext cx="5910063" cy="5910063"/>
          </a:xfrm>
          <a:prstGeom prst="rect">
            <a:avLst/>
          </a:prstGeom>
          <a:noFill/>
          <a:ln>
            <a:noFill/>
          </a:ln>
        </p:spPr>
      </p:pic>
      <p:sp>
        <p:nvSpPr>
          <p:cNvPr id="5" name="Delvis cirkel 4">
            <a:extLst>
              <a:ext uri="{FF2B5EF4-FFF2-40B4-BE49-F238E27FC236}">
                <a16:creationId xmlns:a16="http://schemas.microsoft.com/office/drawing/2014/main" id="{76BDE2BE-784A-65BB-28F9-17C369B61859}"/>
              </a:ext>
            </a:extLst>
          </p:cNvPr>
          <p:cNvSpPr/>
          <p:nvPr/>
        </p:nvSpPr>
        <p:spPr>
          <a:xfrm rot="13457979">
            <a:off x="3077622" y="463380"/>
            <a:ext cx="6036755" cy="5931237"/>
          </a:xfrm>
          <a:prstGeom prst="pi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1812757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CC1A88B-B08B-A893-FC5C-CD335D8EE29C}"/>
              </a:ext>
            </a:extLst>
          </p:cNvPr>
          <p:cNvSpPr>
            <a:spLocks noGrp="1"/>
          </p:cNvSpPr>
          <p:nvPr>
            <p:ph idx="1"/>
          </p:nvPr>
        </p:nvSpPr>
        <p:spPr/>
        <p:txBody>
          <a:bodyPr/>
          <a:lstStyle/>
          <a:p>
            <a:r>
              <a:rPr lang="da-DK" dirty="0"/>
              <a:t>Hvordan har du aftalt med lægen, at du skal tage din medicin?</a:t>
            </a:r>
          </a:p>
          <a:p>
            <a:endParaRPr lang="da-DK" dirty="0"/>
          </a:p>
          <a:p>
            <a:r>
              <a:rPr lang="da-DK" dirty="0"/>
              <a:t>Hvordan ser din daglige rutine ud, og hvordan ser du din nye medicin passe ind?</a:t>
            </a:r>
          </a:p>
          <a:p>
            <a:endParaRPr lang="da-DK" dirty="0"/>
          </a:p>
          <a:p>
            <a:r>
              <a:rPr lang="da-DK" dirty="0"/>
              <a:t>I hvilke situationer kan det være svært for dig at få taget medicinen?</a:t>
            </a:r>
          </a:p>
          <a:p>
            <a:endParaRPr lang="da-DK" dirty="0"/>
          </a:p>
          <a:p>
            <a:r>
              <a:rPr lang="da-DK" dirty="0"/>
              <a:t>Hvordan kan du gøre det lettere at huske at tage din medicin i forbindelse med dine daglige aktiviteter?</a:t>
            </a:r>
          </a:p>
          <a:p>
            <a:endParaRPr lang="da-DK" dirty="0"/>
          </a:p>
        </p:txBody>
      </p:sp>
      <p:sp>
        <p:nvSpPr>
          <p:cNvPr id="3" name="Titel 2">
            <a:extLst>
              <a:ext uri="{FF2B5EF4-FFF2-40B4-BE49-F238E27FC236}">
                <a16:creationId xmlns:a16="http://schemas.microsoft.com/office/drawing/2014/main" id="{878B5901-9FB2-CD6B-0BED-332BBAAA8DFA}"/>
              </a:ext>
            </a:extLst>
          </p:cNvPr>
          <p:cNvSpPr>
            <a:spLocks noGrp="1"/>
          </p:cNvSpPr>
          <p:nvPr>
            <p:ph type="title"/>
          </p:nvPr>
        </p:nvSpPr>
        <p:spPr/>
        <p:txBody>
          <a:bodyPr/>
          <a:lstStyle/>
          <a:p>
            <a:r>
              <a:rPr lang="da-DK" dirty="0"/>
              <a:t>Vaner og vanskelige situationer</a:t>
            </a:r>
          </a:p>
        </p:txBody>
      </p:sp>
      <p:sp>
        <p:nvSpPr>
          <p:cNvPr id="5" name="Tekstfelt 4">
            <a:extLst>
              <a:ext uri="{FF2B5EF4-FFF2-40B4-BE49-F238E27FC236}">
                <a16:creationId xmlns:a16="http://schemas.microsoft.com/office/drawing/2014/main" id="{ABDDA2B0-2AC1-E295-9423-8D70E5447D74}"/>
              </a:ext>
            </a:extLst>
          </p:cNvPr>
          <p:cNvSpPr txBox="1"/>
          <p:nvPr/>
        </p:nvSpPr>
        <p:spPr>
          <a:xfrm>
            <a:off x="7149967" y="6581001"/>
            <a:ext cx="4739182" cy="276999"/>
          </a:xfrm>
          <a:prstGeom prst="rect">
            <a:avLst/>
          </a:prstGeom>
          <a:noFill/>
        </p:spPr>
        <p:txBody>
          <a:bodyPr wrap="none" rtlCol="0">
            <a:spAutoFit/>
          </a:bodyPr>
          <a:lstStyle/>
          <a:p>
            <a:pPr algn="l"/>
            <a:r>
              <a:rPr lang="da-DK" sz="1200" dirty="0"/>
              <a:t>Kilde: Apoteksforum, Medicinsamtaler, Tilhørende materialer, Dialogkort </a:t>
            </a:r>
          </a:p>
        </p:txBody>
      </p:sp>
    </p:spTree>
    <p:extLst>
      <p:ext uri="{BB962C8B-B14F-4D97-AF65-F5344CB8AC3E}">
        <p14:creationId xmlns:p14="http://schemas.microsoft.com/office/powerpoint/2010/main" val="585059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69F08-174D-062B-2A26-6089BBC42643}"/>
            </a:ext>
          </a:extLst>
        </p:cNvPr>
        <p:cNvGrpSpPr/>
        <p:nvPr/>
      </p:nvGrpSpPr>
      <p:grpSpPr>
        <a:xfrm>
          <a:off x="0" y="0"/>
          <a:ext cx="0" cy="0"/>
          <a:chOff x="0" y="0"/>
          <a:chExt cx="0" cy="0"/>
        </a:xfrm>
      </p:grpSpPr>
      <p:sp>
        <p:nvSpPr>
          <p:cNvPr id="2" name="Pladsholder til billede 1">
            <a:extLst>
              <a:ext uri="{FF2B5EF4-FFF2-40B4-BE49-F238E27FC236}">
                <a16:creationId xmlns:a16="http://schemas.microsoft.com/office/drawing/2014/main" id="{8BF8C325-D5E7-266B-00B3-3ACC289D1AAE}"/>
              </a:ext>
            </a:extLst>
          </p:cNvPr>
          <p:cNvSpPr>
            <a:spLocks noGrp="1"/>
          </p:cNvSpPr>
          <p:nvPr>
            <p:ph type="pic" sz="quarter" idx="12"/>
          </p:nvPr>
        </p:nvSpPr>
        <p:spPr/>
        <p:txBody>
          <a:bodyPr/>
          <a:lstStyle/>
          <a:p>
            <a:endParaRPr lang="da-DK" dirty="0"/>
          </a:p>
        </p:txBody>
      </p:sp>
      <p:sp>
        <p:nvSpPr>
          <p:cNvPr id="3" name="Pladsholder til indhold 2">
            <a:extLst>
              <a:ext uri="{FF2B5EF4-FFF2-40B4-BE49-F238E27FC236}">
                <a16:creationId xmlns:a16="http://schemas.microsoft.com/office/drawing/2014/main" id="{2D3F2288-2F06-41D5-5693-F70DBE55CE87}"/>
              </a:ext>
            </a:extLst>
          </p:cNvPr>
          <p:cNvSpPr>
            <a:spLocks noGrp="1"/>
          </p:cNvSpPr>
          <p:nvPr>
            <p:ph idx="1"/>
          </p:nvPr>
        </p:nvSpPr>
        <p:spPr>
          <a:xfrm>
            <a:off x="864162" y="1801268"/>
            <a:ext cx="6301724" cy="4503737"/>
          </a:xfrm>
        </p:spPr>
        <p:txBody>
          <a:bodyPr/>
          <a:lstStyle/>
          <a:p>
            <a:pPr>
              <a:spcAft>
                <a:spcPts val="600"/>
              </a:spcAft>
              <a:buClr>
                <a:srgbClr val="8BB0C9"/>
              </a:buClr>
            </a:pPr>
            <a:r>
              <a:rPr lang="da-DK" sz="2200" dirty="0">
                <a:solidFill>
                  <a:srgbClr val="8BB0C9"/>
                </a:solidFill>
              </a:rPr>
              <a:t>Vaner og rutiner i hverdagen</a:t>
            </a:r>
          </a:p>
          <a:p>
            <a:pPr>
              <a:spcAft>
                <a:spcPts val="600"/>
              </a:spcAft>
              <a:buClr>
                <a:srgbClr val="8BB0C9"/>
              </a:buClr>
            </a:pPr>
            <a:r>
              <a:rPr lang="da-DK" sz="2200" dirty="0">
                <a:solidFill>
                  <a:srgbClr val="8BB0C9"/>
                </a:solidFill>
              </a:rPr>
              <a:t>Særlige forhold ved faste og rutineændringer</a:t>
            </a:r>
          </a:p>
          <a:p>
            <a:pPr>
              <a:spcAft>
                <a:spcPts val="600"/>
              </a:spcAft>
              <a:buClr>
                <a:srgbClr val="8BB0C9"/>
              </a:buClr>
            </a:pPr>
            <a:r>
              <a:rPr lang="da-DK" sz="2200" dirty="0">
                <a:solidFill>
                  <a:srgbClr val="8BB0C9"/>
                </a:solidFill>
              </a:rPr>
              <a:t>Pillepas og rejseforhold</a:t>
            </a:r>
          </a:p>
          <a:p>
            <a:pPr>
              <a:spcAft>
                <a:spcPts val="600"/>
              </a:spcAft>
              <a:buClr>
                <a:srgbClr val="8BB0C9"/>
              </a:buClr>
            </a:pPr>
            <a:r>
              <a:rPr lang="da-DK" sz="2200" dirty="0">
                <a:solidFill>
                  <a:srgbClr val="8BB0C9"/>
                </a:solidFill>
              </a:rPr>
              <a:t>Brug af doseringsæske og huskeregler.</a:t>
            </a:r>
          </a:p>
        </p:txBody>
      </p:sp>
      <p:sp>
        <p:nvSpPr>
          <p:cNvPr id="4" name="Titel 3">
            <a:extLst>
              <a:ext uri="{FF2B5EF4-FFF2-40B4-BE49-F238E27FC236}">
                <a16:creationId xmlns:a16="http://schemas.microsoft.com/office/drawing/2014/main" id="{A1AF03FD-882D-D86E-A6EC-8E13A99A9D48}"/>
              </a:ext>
            </a:extLst>
          </p:cNvPr>
          <p:cNvSpPr>
            <a:spLocks noGrp="1"/>
          </p:cNvSpPr>
          <p:nvPr>
            <p:ph type="title"/>
          </p:nvPr>
        </p:nvSpPr>
        <p:spPr/>
        <p:txBody>
          <a:bodyPr/>
          <a:lstStyle/>
          <a:p>
            <a:r>
              <a:rPr lang="da-DK" dirty="0"/>
              <a:t>Vaner og vanskelige situationer</a:t>
            </a:r>
          </a:p>
        </p:txBody>
      </p:sp>
      <p:pic>
        <p:nvPicPr>
          <p:cNvPr id="7" name="Grafik 6">
            <a:extLst>
              <a:ext uri="{FF2B5EF4-FFF2-40B4-BE49-F238E27FC236}">
                <a16:creationId xmlns:a16="http://schemas.microsoft.com/office/drawing/2014/main" id="{E37934EA-7368-513D-9A98-9822BF1BEF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02167" y="1200150"/>
            <a:ext cx="4352925" cy="4457700"/>
          </a:xfrm>
          <a:prstGeom prst="rect">
            <a:avLst/>
          </a:prstGeom>
        </p:spPr>
      </p:pic>
      <p:sp>
        <p:nvSpPr>
          <p:cNvPr id="15" name="Delvis cirkel 14">
            <a:extLst>
              <a:ext uri="{FF2B5EF4-FFF2-40B4-BE49-F238E27FC236}">
                <a16:creationId xmlns:a16="http://schemas.microsoft.com/office/drawing/2014/main" id="{2C047C1C-878E-D2D6-DD40-4BEEEC4A0C95}"/>
              </a:ext>
            </a:extLst>
          </p:cNvPr>
          <p:cNvSpPr/>
          <p:nvPr/>
        </p:nvSpPr>
        <p:spPr>
          <a:xfrm rot="13457979">
            <a:off x="7240152" y="1026026"/>
            <a:ext cx="4827146" cy="4827146"/>
          </a:xfrm>
          <a:prstGeom prst="pi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211538523"/>
      </p:ext>
    </p:extLst>
  </p:cSld>
  <p:clrMapOvr>
    <a:masterClrMapping/>
  </p:clrMapOvr>
  <mc:AlternateContent xmlns:mc="http://schemas.openxmlformats.org/markup-compatibility/2006" xmlns:p14="http://schemas.microsoft.com/office/powerpoint/2010/main">
    <mc:Choice Requires="p14">
      <p:transition spd="slow" p14:dur="275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accel="5000" decel="5000" fill="hold" grpId="0" nodeType="clickEffect">
                                  <p:stCondLst>
                                    <p:cond delay="0"/>
                                  </p:stCondLst>
                                  <p:childTnLst>
                                    <p:animClr clrSpc="rgb" dir="cw">
                                      <p:cBhvr override="childStyle">
                                        <p:cTn id="6" dur="2000" fill="hold"/>
                                        <p:tgtEl>
                                          <p:spTgt spid="3">
                                            <p:txEl>
                                              <p:pRg st="0" end="0"/>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0" end="0"/>
                                            </p:txEl>
                                          </p:spTgt>
                                        </p:tgtEl>
                                        <p:attrNameLst>
                                          <p:attrName>ppt_c</p:attrName>
                                        </p:attrNameLst>
                                      </p:cBhvr>
                                      <p:to>
                                        <a:srgbClr val="8BB0C9"/>
                                      </p:to>
                                    </p:animClr>
                                  </p:subTnLst>
                                </p:cTn>
                              </p:par>
                            </p:childTnLst>
                          </p:cTn>
                        </p:par>
                      </p:childTnLst>
                    </p:cTn>
                  </p:par>
                  <p:par>
                    <p:cTn id="7" fill="hold">
                      <p:stCondLst>
                        <p:cond delay="indefinite"/>
                      </p:stCondLst>
                      <p:childTnLst>
                        <p:par>
                          <p:cTn id="8" fill="hold">
                            <p:stCondLst>
                              <p:cond delay="0"/>
                            </p:stCondLst>
                            <p:childTnLst>
                              <p:par>
                                <p:cTn id="9" presetID="3" presetClass="emph" presetSubtype="2" accel="5000" decel="5000" fill="hold" grpId="0" nodeType="clickEffect">
                                  <p:stCondLst>
                                    <p:cond delay="0"/>
                                  </p:stCondLst>
                                  <p:childTnLst>
                                    <p:animClr clrSpc="rgb" dir="cw">
                                      <p:cBhvr override="childStyle">
                                        <p:cTn id="10" dur="2000" fill="hold"/>
                                        <p:tgtEl>
                                          <p:spTgt spid="3">
                                            <p:txEl>
                                              <p:pRg st="1" end="1"/>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1" end="1"/>
                                            </p:txEl>
                                          </p:spTgt>
                                        </p:tgtEl>
                                        <p:attrNameLst>
                                          <p:attrName>ppt_c</p:attrName>
                                        </p:attrNameLst>
                                      </p:cBhvr>
                                      <p:to>
                                        <a:srgbClr val="8BB0C9"/>
                                      </p:to>
                                    </p:animClr>
                                  </p:subTnLst>
                                </p:cTn>
                              </p:par>
                            </p:childTnLst>
                          </p:cTn>
                        </p:par>
                      </p:childTnLst>
                    </p:cTn>
                  </p:par>
                  <p:par>
                    <p:cTn id="11" fill="hold">
                      <p:stCondLst>
                        <p:cond delay="indefinite"/>
                      </p:stCondLst>
                      <p:childTnLst>
                        <p:par>
                          <p:cTn id="12" fill="hold">
                            <p:stCondLst>
                              <p:cond delay="0"/>
                            </p:stCondLst>
                            <p:childTnLst>
                              <p:par>
                                <p:cTn id="13" presetID="3" presetClass="emph" presetSubtype="2" accel="5000" decel="5000" fill="hold" grpId="0" nodeType="clickEffect">
                                  <p:stCondLst>
                                    <p:cond delay="0"/>
                                  </p:stCondLst>
                                  <p:childTnLst>
                                    <p:animClr clrSpc="rgb" dir="cw">
                                      <p:cBhvr override="childStyle">
                                        <p:cTn id="14" dur="2000" fill="hold"/>
                                        <p:tgtEl>
                                          <p:spTgt spid="3">
                                            <p:txEl>
                                              <p:pRg st="2" end="2"/>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2" end="2"/>
                                            </p:txEl>
                                          </p:spTgt>
                                        </p:tgtEl>
                                        <p:attrNameLst>
                                          <p:attrName>ppt_c</p:attrName>
                                        </p:attrNameLst>
                                      </p:cBhvr>
                                      <p:to>
                                        <a:srgbClr val="8BB0C9"/>
                                      </p:to>
                                    </p:animClr>
                                  </p:subTnLst>
                                </p:cTn>
                              </p:par>
                            </p:childTnLst>
                          </p:cTn>
                        </p:par>
                      </p:childTnLst>
                    </p:cTn>
                  </p:par>
                  <p:par>
                    <p:cTn id="15" fill="hold">
                      <p:stCondLst>
                        <p:cond delay="indefinite"/>
                      </p:stCondLst>
                      <p:childTnLst>
                        <p:par>
                          <p:cTn id="16" fill="hold">
                            <p:stCondLst>
                              <p:cond delay="0"/>
                            </p:stCondLst>
                            <p:childTnLst>
                              <p:par>
                                <p:cTn id="17" presetID="3" presetClass="emph" presetSubtype="2" accel="5000" decel="5000" fill="hold" grpId="0" nodeType="clickEffect">
                                  <p:stCondLst>
                                    <p:cond delay="0"/>
                                  </p:stCondLst>
                                  <p:childTnLst>
                                    <p:animClr clrSpc="rgb" dir="cw">
                                      <p:cBhvr override="childStyle">
                                        <p:cTn id="18" dur="2000" fill="hold"/>
                                        <p:tgtEl>
                                          <p:spTgt spid="3">
                                            <p:txEl>
                                              <p:pRg st="3" end="3"/>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3" end="3"/>
                                            </p:txEl>
                                          </p:spTgt>
                                        </p:tgtEl>
                                        <p:attrNameLst>
                                          <p:attrName>ppt_c</p:attrName>
                                        </p:attrNameLst>
                                      </p:cBhvr>
                                      <p:to>
                                        <a:srgbClr val="8BB0C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03446-1E94-721E-9D9E-0F89BB49D633}"/>
            </a:ext>
          </a:extLst>
        </p:cNvPr>
        <p:cNvGrpSpPr/>
        <p:nvPr/>
      </p:nvGrpSpPr>
      <p:grpSpPr>
        <a:xfrm>
          <a:off x="0" y="0"/>
          <a:ext cx="0" cy="0"/>
          <a:chOff x="0" y="0"/>
          <a:chExt cx="0" cy="0"/>
        </a:xfrm>
      </p:grpSpPr>
      <p:pic>
        <p:nvPicPr>
          <p:cNvPr id="8" name="Pladsholder til indhold 3" descr="Et billede, der indeholder tekst, cirkel, skærmbillede, Font/skrifttype">
            <a:extLst>
              <a:ext uri="{FF2B5EF4-FFF2-40B4-BE49-F238E27FC236}">
                <a16:creationId xmlns:a16="http://schemas.microsoft.com/office/drawing/2014/main" id="{57739B72-1EA8-AC27-EDF1-524A2B25615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0968" y="473968"/>
            <a:ext cx="5910063" cy="5910063"/>
          </a:xfrm>
          <a:prstGeom prst="rect">
            <a:avLst/>
          </a:prstGeom>
          <a:noFill/>
          <a:ln>
            <a:noFill/>
          </a:ln>
        </p:spPr>
      </p:pic>
      <p:sp>
        <p:nvSpPr>
          <p:cNvPr id="9" name="Delvis cirkel 8">
            <a:extLst>
              <a:ext uri="{FF2B5EF4-FFF2-40B4-BE49-F238E27FC236}">
                <a16:creationId xmlns:a16="http://schemas.microsoft.com/office/drawing/2014/main" id="{72C5F62A-5711-7BDC-8E76-EFE9F798DDEA}"/>
              </a:ext>
            </a:extLst>
          </p:cNvPr>
          <p:cNvSpPr/>
          <p:nvPr/>
        </p:nvSpPr>
        <p:spPr>
          <a:xfrm rot="18933705">
            <a:off x="3162834" y="461645"/>
            <a:ext cx="5866330" cy="5934707"/>
          </a:xfrm>
          <a:prstGeom prst="pi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2630746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84CE7-51F3-260A-2F7B-504BD5B9D90F}"/>
            </a:ext>
          </a:extLst>
        </p:cNvPr>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46539717-E27F-BDAA-122A-A5EC592AF43B}"/>
              </a:ext>
            </a:extLst>
          </p:cNvPr>
          <p:cNvSpPr>
            <a:spLocks noGrp="1"/>
          </p:cNvSpPr>
          <p:nvPr>
            <p:ph idx="1"/>
          </p:nvPr>
        </p:nvSpPr>
        <p:spPr/>
        <p:txBody>
          <a:bodyPr/>
          <a:lstStyle/>
          <a:p>
            <a:r>
              <a:rPr lang="da-DK" dirty="0"/>
              <a:t>Hvad er dine tidligere erfaringer med at tage medicin?</a:t>
            </a:r>
          </a:p>
          <a:p>
            <a:endParaRPr lang="da-DK" dirty="0"/>
          </a:p>
          <a:p>
            <a:r>
              <a:rPr lang="da-DK" dirty="0"/>
              <a:t>Hvilke spørgsmål har du om, hvordan du skal tage din medicin?</a:t>
            </a:r>
          </a:p>
          <a:p>
            <a:endParaRPr lang="da-DK" dirty="0"/>
          </a:p>
          <a:p>
            <a:r>
              <a:rPr lang="da-DK" dirty="0"/>
              <a:t>Hvordan har du det med at skulle starte ny behandling?</a:t>
            </a:r>
          </a:p>
          <a:p>
            <a:endParaRPr lang="da-DK" dirty="0"/>
          </a:p>
        </p:txBody>
      </p:sp>
      <p:sp>
        <p:nvSpPr>
          <p:cNvPr id="3" name="Titel 2">
            <a:extLst>
              <a:ext uri="{FF2B5EF4-FFF2-40B4-BE49-F238E27FC236}">
                <a16:creationId xmlns:a16="http://schemas.microsoft.com/office/drawing/2014/main" id="{EE1A8C4D-4D08-EA48-5C91-6FC79B3D514C}"/>
              </a:ext>
            </a:extLst>
          </p:cNvPr>
          <p:cNvSpPr>
            <a:spLocks noGrp="1"/>
          </p:cNvSpPr>
          <p:nvPr>
            <p:ph type="title"/>
          </p:nvPr>
        </p:nvSpPr>
        <p:spPr/>
        <p:txBody>
          <a:bodyPr/>
          <a:lstStyle/>
          <a:p>
            <a:r>
              <a:rPr lang="da-DK" dirty="0"/>
              <a:t>Medicin</a:t>
            </a:r>
          </a:p>
        </p:txBody>
      </p:sp>
      <p:sp>
        <p:nvSpPr>
          <p:cNvPr id="5" name="Tekstfelt 4">
            <a:extLst>
              <a:ext uri="{FF2B5EF4-FFF2-40B4-BE49-F238E27FC236}">
                <a16:creationId xmlns:a16="http://schemas.microsoft.com/office/drawing/2014/main" id="{AEC85BB9-E058-9396-3561-694605BFE2FA}"/>
              </a:ext>
            </a:extLst>
          </p:cNvPr>
          <p:cNvSpPr txBox="1"/>
          <p:nvPr/>
        </p:nvSpPr>
        <p:spPr>
          <a:xfrm>
            <a:off x="7149967" y="6581001"/>
            <a:ext cx="4739182" cy="276999"/>
          </a:xfrm>
          <a:prstGeom prst="rect">
            <a:avLst/>
          </a:prstGeom>
          <a:noFill/>
        </p:spPr>
        <p:txBody>
          <a:bodyPr wrap="none" rtlCol="0">
            <a:spAutoFit/>
          </a:bodyPr>
          <a:lstStyle/>
          <a:p>
            <a:pPr algn="l"/>
            <a:r>
              <a:rPr lang="da-DK" sz="1200" dirty="0"/>
              <a:t>Kilde: Apoteksforum, Medicinsamtaler, Tilhørende materialer, Dialogkort </a:t>
            </a:r>
          </a:p>
        </p:txBody>
      </p:sp>
    </p:spTree>
    <p:extLst>
      <p:ext uri="{BB962C8B-B14F-4D97-AF65-F5344CB8AC3E}">
        <p14:creationId xmlns:p14="http://schemas.microsoft.com/office/powerpoint/2010/main" val="2002758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D5BC-5718-5B9B-08AC-2EB30C0A11BF}"/>
            </a:ext>
          </a:extLst>
        </p:cNvPr>
        <p:cNvGrpSpPr/>
        <p:nvPr/>
      </p:nvGrpSpPr>
      <p:grpSpPr>
        <a:xfrm>
          <a:off x="0" y="0"/>
          <a:ext cx="0" cy="0"/>
          <a:chOff x="0" y="0"/>
          <a:chExt cx="0" cy="0"/>
        </a:xfrm>
      </p:grpSpPr>
      <p:sp>
        <p:nvSpPr>
          <p:cNvPr id="2" name="Pladsholder til billede 1">
            <a:extLst>
              <a:ext uri="{FF2B5EF4-FFF2-40B4-BE49-F238E27FC236}">
                <a16:creationId xmlns:a16="http://schemas.microsoft.com/office/drawing/2014/main" id="{1E746CDC-20F4-2265-8368-401B90503758}"/>
              </a:ext>
            </a:extLst>
          </p:cNvPr>
          <p:cNvSpPr>
            <a:spLocks noGrp="1"/>
          </p:cNvSpPr>
          <p:nvPr>
            <p:ph type="pic" sz="quarter" idx="12"/>
          </p:nvPr>
        </p:nvSpPr>
        <p:spPr/>
        <p:txBody>
          <a:bodyPr/>
          <a:lstStyle/>
          <a:p>
            <a:endParaRPr lang="da-DK" dirty="0"/>
          </a:p>
        </p:txBody>
      </p:sp>
      <p:sp>
        <p:nvSpPr>
          <p:cNvPr id="3" name="Pladsholder til indhold 2">
            <a:extLst>
              <a:ext uri="{FF2B5EF4-FFF2-40B4-BE49-F238E27FC236}">
                <a16:creationId xmlns:a16="http://schemas.microsoft.com/office/drawing/2014/main" id="{C621ADF2-9498-D2C9-AE7B-B0055FD55CF3}"/>
              </a:ext>
            </a:extLst>
          </p:cNvPr>
          <p:cNvSpPr>
            <a:spLocks noGrp="1"/>
          </p:cNvSpPr>
          <p:nvPr>
            <p:ph idx="1"/>
          </p:nvPr>
        </p:nvSpPr>
        <p:spPr>
          <a:xfrm>
            <a:off x="864163" y="1764254"/>
            <a:ext cx="5827093" cy="4540751"/>
          </a:xfrm>
        </p:spPr>
        <p:txBody>
          <a:bodyPr/>
          <a:lstStyle/>
          <a:p>
            <a:pPr>
              <a:spcAft>
                <a:spcPts val="600"/>
              </a:spcAft>
              <a:buClr>
                <a:srgbClr val="8BB0C9"/>
              </a:buClr>
            </a:pPr>
            <a:r>
              <a:rPr lang="da-DK" sz="2200" dirty="0">
                <a:solidFill>
                  <a:srgbClr val="8BB0C9"/>
                </a:solidFill>
              </a:rPr>
              <a:t>Tidspunkt for indtagelse</a:t>
            </a:r>
          </a:p>
          <a:p>
            <a:pPr>
              <a:spcAft>
                <a:spcPts val="600"/>
              </a:spcAft>
              <a:buClr>
                <a:srgbClr val="8BB0C9"/>
              </a:buClr>
            </a:pPr>
            <a:r>
              <a:rPr lang="da-DK" sz="2200" dirty="0">
                <a:solidFill>
                  <a:srgbClr val="8BB0C9"/>
                </a:solidFill>
              </a:rPr>
              <a:t>Med eller uden mad</a:t>
            </a:r>
          </a:p>
          <a:p>
            <a:pPr>
              <a:spcAft>
                <a:spcPts val="600"/>
              </a:spcAft>
              <a:buClr>
                <a:srgbClr val="8BB0C9"/>
              </a:buClr>
            </a:pPr>
            <a:r>
              <a:rPr lang="da-DK" sz="2200" dirty="0">
                <a:solidFill>
                  <a:srgbClr val="8BB0C9"/>
                </a:solidFill>
              </a:rPr>
              <a:t>Samtidig brug af flere præparater</a:t>
            </a:r>
          </a:p>
          <a:p>
            <a:pPr>
              <a:spcAft>
                <a:spcPts val="600"/>
              </a:spcAft>
              <a:buClr>
                <a:srgbClr val="8BB0C9"/>
              </a:buClr>
            </a:pPr>
            <a:r>
              <a:rPr lang="da-DK" sz="2200" dirty="0">
                <a:solidFill>
                  <a:srgbClr val="8BB0C9"/>
                </a:solidFill>
              </a:rPr>
              <a:t>Dosering og optrapning/udtrapning</a:t>
            </a:r>
          </a:p>
          <a:p>
            <a:pPr>
              <a:spcAft>
                <a:spcPts val="600"/>
              </a:spcAft>
              <a:buClr>
                <a:srgbClr val="8BB0C9"/>
              </a:buClr>
            </a:pPr>
            <a:r>
              <a:rPr lang="da-DK" sz="2200" dirty="0">
                <a:solidFill>
                  <a:srgbClr val="8BB0C9"/>
                </a:solidFill>
              </a:rPr>
              <a:t>Glemt dosis og håndtering heraf</a:t>
            </a:r>
          </a:p>
          <a:p>
            <a:pPr>
              <a:spcAft>
                <a:spcPts val="600"/>
              </a:spcAft>
              <a:buClr>
                <a:srgbClr val="8BB0C9"/>
              </a:buClr>
            </a:pPr>
            <a:r>
              <a:rPr lang="da-DK" sz="2200" dirty="0">
                <a:solidFill>
                  <a:srgbClr val="8BB0C9"/>
                </a:solidFill>
              </a:rPr>
              <a:t>Opbevaring </a:t>
            </a:r>
          </a:p>
          <a:p>
            <a:pPr>
              <a:spcAft>
                <a:spcPts val="600"/>
              </a:spcAft>
              <a:buClr>
                <a:srgbClr val="8BB0C9"/>
              </a:buClr>
            </a:pPr>
            <a:r>
              <a:rPr lang="da-DK" sz="2200" dirty="0">
                <a:solidFill>
                  <a:srgbClr val="8BB0C9"/>
                </a:solidFill>
              </a:rPr>
              <a:t>Bivirkninger, der kan opstå/er opstået </a:t>
            </a:r>
          </a:p>
          <a:p>
            <a:pPr>
              <a:spcAft>
                <a:spcPts val="600"/>
              </a:spcAft>
              <a:buClr>
                <a:srgbClr val="8BB0C9"/>
              </a:buClr>
            </a:pPr>
            <a:r>
              <a:rPr lang="da-DK" sz="2200" dirty="0">
                <a:solidFill>
                  <a:srgbClr val="8BB0C9"/>
                </a:solidFill>
              </a:rPr>
              <a:t>Forventet virkning og virkningsmekanisme</a:t>
            </a:r>
          </a:p>
          <a:p>
            <a:pPr>
              <a:spcAft>
                <a:spcPts val="600"/>
              </a:spcAft>
              <a:buClr>
                <a:srgbClr val="8BB0C9"/>
              </a:buClr>
            </a:pPr>
            <a:r>
              <a:rPr lang="da-DK" sz="2200" dirty="0">
                <a:solidFill>
                  <a:srgbClr val="8BB0C9"/>
                </a:solidFill>
              </a:rPr>
              <a:t>Hvornår effekten kan forventes</a:t>
            </a:r>
          </a:p>
          <a:p>
            <a:pPr>
              <a:spcAft>
                <a:spcPts val="600"/>
              </a:spcAft>
              <a:buClr>
                <a:srgbClr val="8BB0C9"/>
              </a:buClr>
            </a:pPr>
            <a:r>
              <a:rPr lang="da-DK" sz="2200" dirty="0">
                <a:solidFill>
                  <a:srgbClr val="8BB0C9"/>
                </a:solidFill>
              </a:rPr>
              <a:t>Tilskud og enkelttilskud</a:t>
            </a:r>
          </a:p>
          <a:p>
            <a:pPr>
              <a:spcAft>
                <a:spcPts val="600"/>
              </a:spcAft>
              <a:buClr>
                <a:srgbClr val="8BB0C9"/>
              </a:buClr>
            </a:pPr>
            <a:r>
              <a:rPr lang="da-DK" sz="2200" dirty="0">
                <a:solidFill>
                  <a:srgbClr val="8BB0C9"/>
                </a:solidFill>
              </a:rPr>
              <a:t>Restordre.</a:t>
            </a:r>
          </a:p>
        </p:txBody>
      </p:sp>
      <p:sp>
        <p:nvSpPr>
          <p:cNvPr id="4" name="Titel 3">
            <a:extLst>
              <a:ext uri="{FF2B5EF4-FFF2-40B4-BE49-F238E27FC236}">
                <a16:creationId xmlns:a16="http://schemas.microsoft.com/office/drawing/2014/main" id="{E68ADF9B-AB73-E039-6E2F-E78D4D648A73}"/>
              </a:ext>
            </a:extLst>
          </p:cNvPr>
          <p:cNvSpPr>
            <a:spLocks noGrp="1"/>
          </p:cNvSpPr>
          <p:nvPr>
            <p:ph type="title"/>
          </p:nvPr>
        </p:nvSpPr>
        <p:spPr/>
        <p:txBody>
          <a:bodyPr/>
          <a:lstStyle/>
          <a:p>
            <a:r>
              <a:rPr lang="da-DK" dirty="0"/>
              <a:t>Medicin</a:t>
            </a:r>
          </a:p>
        </p:txBody>
      </p:sp>
      <p:pic>
        <p:nvPicPr>
          <p:cNvPr id="7" name="Grafik 6">
            <a:extLst>
              <a:ext uri="{FF2B5EF4-FFF2-40B4-BE49-F238E27FC236}">
                <a16:creationId xmlns:a16="http://schemas.microsoft.com/office/drawing/2014/main" id="{7345B3DF-74D9-DF54-510F-252E525594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02167" y="1200150"/>
            <a:ext cx="4352925" cy="4457700"/>
          </a:xfrm>
          <a:prstGeom prst="rect">
            <a:avLst/>
          </a:prstGeom>
        </p:spPr>
      </p:pic>
      <p:sp>
        <p:nvSpPr>
          <p:cNvPr id="8" name="Delvis cirkel 7">
            <a:extLst>
              <a:ext uri="{FF2B5EF4-FFF2-40B4-BE49-F238E27FC236}">
                <a16:creationId xmlns:a16="http://schemas.microsoft.com/office/drawing/2014/main" id="{452518B2-9C75-6353-9A28-33619BCC27F1}"/>
              </a:ext>
            </a:extLst>
          </p:cNvPr>
          <p:cNvSpPr/>
          <p:nvPr/>
        </p:nvSpPr>
        <p:spPr>
          <a:xfrm rot="18933705">
            <a:off x="7260932" y="1019970"/>
            <a:ext cx="4827146" cy="4827146"/>
          </a:xfrm>
          <a:prstGeom prst="pi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4042819968"/>
      </p:ext>
    </p:extLst>
  </p:cSld>
  <p:clrMapOvr>
    <a:masterClrMapping/>
  </p:clrMapOvr>
  <mc:AlternateContent xmlns:mc="http://schemas.openxmlformats.org/markup-compatibility/2006" xmlns:p14="http://schemas.microsoft.com/office/powerpoint/2010/main">
    <mc:Choice Requires="p14">
      <p:transition spd="slow" p14:dur="275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accel="5000" decel="5000" fill="hold" grpId="0" nodeType="clickEffect">
                                  <p:stCondLst>
                                    <p:cond delay="0"/>
                                  </p:stCondLst>
                                  <p:childTnLst>
                                    <p:animClr clrSpc="rgb" dir="cw">
                                      <p:cBhvr override="childStyle">
                                        <p:cTn id="6" dur="2000" fill="hold"/>
                                        <p:tgtEl>
                                          <p:spTgt spid="3">
                                            <p:txEl>
                                              <p:pRg st="0" end="0"/>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0" end="0"/>
                                            </p:txEl>
                                          </p:spTgt>
                                        </p:tgtEl>
                                        <p:attrNameLst>
                                          <p:attrName>ppt_c</p:attrName>
                                        </p:attrNameLst>
                                      </p:cBhvr>
                                      <p:to>
                                        <a:srgbClr val="8BB0C9"/>
                                      </p:to>
                                    </p:animClr>
                                  </p:subTnLst>
                                </p:cTn>
                              </p:par>
                            </p:childTnLst>
                          </p:cTn>
                        </p:par>
                      </p:childTnLst>
                    </p:cTn>
                  </p:par>
                  <p:par>
                    <p:cTn id="7" fill="hold">
                      <p:stCondLst>
                        <p:cond delay="indefinite"/>
                      </p:stCondLst>
                      <p:childTnLst>
                        <p:par>
                          <p:cTn id="8" fill="hold">
                            <p:stCondLst>
                              <p:cond delay="0"/>
                            </p:stCondLst>
                            <p:childTnLst>
                              <p:par>
                                <p:cTn id="9" presetID="3" presetClass="emph" presetSubtype="2" accel="5000" decel="5000" fill="hold" grpId="0" nodeType="clickEffect">
                                  <p:stCondLst>
                                    <p:cond delay="0"/>
                                  </p:stCondLst>
                                  <p:childTnLst>
                                    <p:animClr clrSpc="rgb" dir="cw">
                                      <p:cBhvr override="childStyle">
                                        <p:cTn id="10" dur="2000" fill="hold"/>
                                        <p:tgtEl>
                                          <p:spTgt spid="3">
                                            <p:txEl>
                                              <p:pRg st="1" end="1"/>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1" end="1"/>
                                            </p:txEl>
                                          </p:spTgt>
                                        </p:tgtEl>
                                        <p:attrNameLst>
                                          <p:attrName>ppt_c</p:attrName>
                                        </p:attrNameLst>
                                      </p:cBhvr>
                                      <p:to>
                                        <a:srgbClr val="8BB0C9"/>
                                      </p:to>
                                    </p:animClr>
                                  </p:subTnLst>
                                </p:cTn>
                              </p:par>
                            </p:childTnLst>
                          </p:cTn>
                        </p:par>
                      </p:childTnLst>
                    </p:cTn>
                  </p:par>
                  <p:par>
                    <p:cTn id="11" fill="hold">
                      <p:stCondLst>
                        <p:cond delay="indefinite"/>
                      </p:stCondLst>
                      <p:childTnLst>
                        <p:par>
                          <p:cTn id="12" fill="hold">
                            <p:stCondLst>
                              <p:cond delay="0"/>
                            </p:stCondLst>
                            <p:childTnLst>
                              <p:par>
                                <p:cTn id="13" presetID="3" presetClass="emph" presetSubtype="2" accel="5000" decel="5000" fill="hold" grpId="0" nodeType="clickEffect">
                                  <p:stCondLst>
                                    <p:cond delay="0"/>
                                  </p:stCondLst>
                                  <p:childTnLst>
                                    <p:animClr clrSpc="rgb" dir="cw">
                                      <p:cBhvr override="childStyle">
                                        <p:cTn id="14" dur="2000" fill="hold"/>
                                        <p:tgtEl>
                                          <p:spTgt spid="3">
                                            <p:txEl>
                                              <p:pRg st="2" end="2"/>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2" end="2"/>
                                            </p:txEl>
                                          </p:spTgt>
                                        </p:tgtEl>
                                        <p:attrNameLst>
                                          <p:attrName>ppt_c</p:attrName>
                                        </p:attrNameLst>
                                      </p:cBhvr>
                                      <p:to>
                                        <a:srgbClr val="8BB0C9"/>
                                      </p:to>
                                    </p:animClr>
                                  </p:subTnLst>
                                </p:cTn>
                              </p:par>
                            </p:childTnLst>
                          </p:cTn>
                        </p:par>
                      </p:childTnLst>
                    </p:cTn>
                  </p:par>
                  <p:par>
                    <p:cTn id="15" fill="hold">
                      <p:stCondLst>
                        <p:cond delay="indefinite"/>
                      </p:stCondLst>
                      <p:childTnLst>
                        <p:par>
                          <p:cTn id="16" fill="hold">
                            <p:stCondLst>
                              <p:cond delay="0"/>
                            </p:stCondLst>
                            <p:childTnLst>
                              <p:par>
                                <p:cTn id="17" presetID="3" presetClass="emph" presetSubtype="2" accel="5000" decel="5000" fill="hold" grpId="0" nodeType="clickEffect">
                                  <p:stCondLst>
                                    <p:cond delay="0"/>
                                  </p:stCondLst>
                                  <p:childTnLst>
                                    <p:animClr clrSpc="rgb" dir="cw">
                                      <p:cBhvr override="childStyle">
                                        <p:cTn id="18" dur="2000" fill="hold"/>
                                        <p:tgtEl>
                                          <p:spTgt spid="3">
                                            <p:txEl>
                                              <p:pRg st="3" end="3"/>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3" end="3"/>
                                            </p:txEl>
                                          </p:spTgt>
                                        </p:tgtEl>
                                        <p:attrNameLst>
                                          <p:attrName>ppt_c</p:attrName>
                                        </p:attrNameLst>
                                      </p:cBhvr>
                                      <p:to>
                                        <a:srgbClr val="8BB0C9"/>
                                      </p:to>
                                    </p:animClr>
                                  </p:subTnLst>
                                </p:cTn>
                              </p:par>
                            </p:childTnLst>
                          </p:cTn>
                        </p:par>
                      </p:childTnLst>
                    </p:cTn>
                  </p:par>
                  <p:par>
                    <p:cTn id="19" fill="hold">
                      <p:stCondLst>
                        <p:cond delay="indefinite"/>
                      </p:stCondLst>
                      <p:childTnLst>
                        <p:par>
                          <p:cTn id="20" fill="hold">
                            <p:stCondLst>
                              <p:cond delay="0"/>
                            </p:stCondLst>
                            <p:childTnLst>
                              <p:par>
                                <p:cTn id="21" presetID="3" presetClass="emph" presetSubtype="2" accel="5000" decel="5000" fill="hold" grpId="0" nodeType="clickEffect">
                                  <p:stCondLst>
                                    <p:cond delay="0"/>
                                  </p:stCondLst>
                                  <p:childTnLst>
                                    <p:animClr clrSpc="rgb" dir="cw">
                                      <p:cBhvr override="childStyle">
                                        <p:cTn id="22" dur="2000" fill="hold"/>
                                        <p:tgtEl>
                                          <p:spTgt spid="3">
                                            <p:txEl>
                                              <p:pRg st="4" end="4"/>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4" end="4"/>
                                            </p:txEl>
                                          </p:spTgt>
                                        </p:tgtEl>
                                        <p:attrNameLst>
                                          <p:attrName>ppt_c</p:attrName>
                                        </p:attrNameLst>
                                      </p:cBhvr>
                                      <p:to>
                                        <a:srgbClr val="8BB0C9"/>
                                      </p:to>
                                    </p:animClr>
                                  </p:subTnLst>
                                </p:cTn>
                              </p:par>
                            </p:childTnLst>
                          </p:cTn>
                        </p:par>
                      </p:childTnLst>
                    </p:cTn>
                  </p:par>
                  <p:par>
                    <p:cTn id="23" fill="hold">
                      <p:stCondLst>
                        <p:cond delay="indefinite"/>
                      </p:stCondLst>
                      <p:childTnLst>
                        <p:par>
                          <p:cTn id="24" fill="hold">
                            <p:stCondLst>
                              <p:cond delay="0"/>
                            </p:stCondLst>
                            <p:childTnLst>
                              <p:par>
                                <p:cTn id="25" presetID="3" presetClass="emph" presetSubtype="2" accel="5000" decel="5000" fill="hold" grpId="0" nodeType="clickEffect">
                                  <p:stCondLst>
                                    <p:cond delay="0"/>
                                  </p:stCondLst>
                                  <p:childTnLst>
                                    <p:animClr clrSpc="rgb" dir="cw">
                                      <p:cBhvr override="childStyle">
                                        <p:cTn id="26" dur="2000" fill="hold"/>
                                        <p:tgtEl>
                                          <p:spTgt spid="3">
                                            <p:txEl>
                                              <p:pRg st="5" end="5"/>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5" end="5"/>
                                            </p:txEl>
                                          </p:spTgt>
                                        </p:tgtEl>
                                        <p:attrNameLst>
                                          <p:attrName>ppt_c</p:attrName>
                                        </p:attrNameLst>
                                      </p:cBhvr>
                                      <p:to>
                                        <a:srgbClr val="8BB0C9"/>
                                      </p:to>
                                    </p:animClr>
                                  </p:subTnLst>
                                </p:cTn>
                              </p:par>
                            </p:childTnLst>
                          </p:cTn>
                        </p:par>
                      </p:childTnLst>
                    </p:cTn>
                  </p:par>
                  <p:par>
                    <p:cTn id="27" fill="hold">
                      <p:stCondLst>
                        <p:cond delay="indefinite"/>
                      </p:stCondLst>
                      <p:childTnLst>
                        <p:par>
                          <p:cTn id="28" fill="hold">
                            <p:stCondLst>
                              <p:cond delay="0"/>
                            </p:stCondLst>
                            <p:childTnLst>
                              <p:par>
                                <p:cTn id="29" presetID="3" presetClass="emph" presetSubtype="2" accel="5000" decel="5000" fill="hold" grpId="0" nodeType="clickEffect">
                                  <p:stCondLst>
                                    <p:cond delay="0"/>
                                  </p:stCondLst>
                                  <p:childTnLst>
                                    <p:animClr clrSpc="rgb" dir="cw">
                                      <p:cBhvr override="childStyle">
                                        <p:cTn id="30" dur="2000" fill="hold"/>
                                        <p:tgtEl>
                                          <p:spTgt spid="3">
                                            <p:txEl>
                                              <p:pRg st="6" end="6"/>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6" end="6"/>
                                            </p:txEl>
                                          </p:spTgt>
                                        </p:tgtEl>
                                        <p:attrNameLst>
                                          <p:attrName>ppt_c</p:attrName>
                                        </p:attrNameLst>
                                      </p:cBhvr>
                                      <p:to>
                                        <a:srgbClr val="8BB0C9"/>
                                      </p:to>
                                    </p:animClr>
                                  </p:subTnLst>
                                </p:cTn>
                              </p:par>
                            </p:childTnLst>
                          </p:cTn>
                        </p:par>
                      </p:childTnLst>
                    </p:cTn>
                  </p:par>
                  <p:par>
                    <p:cTn id="31" fill="hold">
                      <p:stCondLst>
                        <p:cond delay="indefinite"/>
                      </p:stCondLst>
                      <p:childTnLst>
                        <p:par>
                          <p:cTn id="32" fill="hold">
                            <p:stCondLst>
                              <p:cond delay="0"/>
                            </p:stCondLst>
                            <p:childTnLst>
                              <p:par>
                                <p:cTn id="33" presetID="3" presetClass="emph" presetSubtype="2" accel="5000" decel="5000" fill="hold" grpId="0" nodeType="clickEffect">
                                  <p:stCondLst>
                                    <p:cond delay="0"/>
                                  </p:stCondLst>
                                  <p:childTnLst>
                                    <p:animClr clrSpc="rgb" dir="cw">
                                      <p:cBhvr override="childStyle">
                                        <p:cTn id="34" dur="2000" fill="hold"/>
                                        <p:tgtEl>
                                          <p:spTgt spid="3">
                                            <p:txEl>
                                              <p:pRg st="7" end="7"/>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7" end="7"/>
                                            </p:txEl>
                                          </p:spTgt>
                                        </p:tgtEl>
                                        <p:attrNameLst>
                                          <p:attrName>ppt_c</p:attrName>
                                        </p:attrNameLst>
                                      </p:cBhvr>
                                      <p:to>
                                        <a:srgbClr val="8BB0C9"/>
                                      </p:to>
                                    </p:animClr>
                                  </p:subTnLst>
                                </p:cTn>
                              </p:par>
                            </p:childTnLst>
                          </p:cTn>
                        </p:par>
                      </p:childTnLst>
                    </p:cTn>
                  </p:par>
                  <p:par>
                    <p:cTn id="35" fill="hold">
                      <p:stCondLst>
                        <p:cond delay="indefinite"/>
                      </p:stCondLst>
                      <p:childTnLst>
                        <p:par>
                          <p:cTn id="36" fill="hold">
                            <p:stCondLst>
                              <p:cond delay="0"/>
                            </p:stCondLst>
                            <p:childTnLst>
                              <p:par>
                                <p:cTn id="37" presetID="3" presetClass="emph" presetSubtype="2" accel="5000" decel="5000" fill="hold" grpId="0" nodeType="clickEffect">
                                  <p:stCondLst>
                                    <p:cond delay="0"/>
                                  </p:stCondLst>
                                  <p:childTnLst>
                                    <p:animClr clrSpc="rgb" dir="cw">
                                      <p:cBhvr override="childStyle">
                                        <p:cTn id="38" dur="2000" fill="hold"/>
                                        <p:tgtEl>
                                          <p:spTgt spid="3">
                                            <p:txEl>
                                              <p:pRg st="8" end="8"/>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8" end="8"/>
                                            </p:txEl>
                                          </p:spTgt>
                                        </p:tgtEl>
                                        <p:attrNameLst>
                                          <p:attrName>ppt_c</p:attrName>
                                        </p:attrNameLst>
                                      </p:cBhvr>
                                      <p:to>
                                        <a:srgbClr val="8BB0C9"/>
                                      </p:to>
                                    </p:animClr>
                                  </p:subTnLst>
                                </p:cTn>
                              </p:par>
                            </p:childTnLst>
                          </p:cTn>
                        </p:par>
                      </p:childTnLst>
                    </p:cTn>
                  </p:par>
                  <p:par>
                    <p:cTn id="39" fill="hold">
                      <p:stCondLst>
                        <p:cond delay="indefinite"/>
                      </p:stCondLst>
                      <p:childTnLst>
                        <p:par>
                          <p:cTn id="40" fill="hold">
                            <p:stCondLst>
                              <p:cond delay="0"/>
                            </p:stCondLst>
                            <p:childTnLst>
                              <p:par>
                                <p:cTn id="41" presetID="3" presetClass="emph" presetSubtype="2" accel="5000" decel="5000" fill="hold" grpId="0" nodeType="clickEffect">
                                  <p:stCondLst>
                                    <p:cond delay="0"/>
                                  </p:stCondLst>
                                  <p:childTnLst>
                                    <p:animClr clrSpc="rgb" dir="cw">
                                      <p:cBhvr override="childStyle">
                                        <p:cTn id="42" dur="2000" fill="hold"/>
                                        <p:tgtEl>
                                          <p:spTgt spid="3">
                                            <p:txEl>
                                              <p:pRg st="9" end="9"/>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9" end="9"/>
                                            </p:txEl>
                                          </p:spTgt>
                                        </p:tgtEl>
                                        <p:attrNameLst>
                                          <p:attrName>ppt_c</p:attrName>
                                        </p:attrNameLst>
                                      </p:cBhvr>
                                      <p:to>
                                        <a:srgbClr val="8BB0C9"/>
                                      </p:to>
                                    </p:animClr>
                                  </p:subTnLst>
                                </p:cTn>
                              </p:par>
                            </p:childTnLst>
                          </p:cTn>
                        </p:par>
                      </p:childTnLst>
                    </p:cTn>
                  </p:par>
                  <p:par>
                    <p:cTn id="43" fill="hold">
                      <p:stCondLst>
                        <p:cond delay="indefinite"/>
                      </p:stCondLst>
                      <p:childTnLst>
                        <p:par>
                          <p:cTn id="44" fill="hold">
                            <p:stCondLst>
                              <p:cond delay="0"/>
                            </p:stCondLst>
                            <p:childTnLst>
                              <p:par>
                                <p:cTn id="45" presetID="3" presetClass="emph" presetSubtype="2" accel="5000" decel="5000" fill="hold" grpId="0" nodeType="clickEffect">
                                  <p:stCondLst>
                                    <p:cond delay="0"/>
                                  </p:stCondLst>
                                  <p:childTnLst>
                                    <p:animClr clrSpc="rgb" dir="cw">
                                      <p:cBhvr override="childStyle">
                                        <p:cTn id="46" dur="2000" fill="hold"/>
                                        <p:tgtEl>
                                          <p:spTgt spid="3">
                                            <p:txEl>
                                              <p:pRg st="10" end="10"/>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10" end="10"/>
                                            </p:txEl>
                                          </p:spTgt>
                                        </p:tgtEl>
                                        <p:attrNameLst>
                                          <p:attrName>ppt_c</p:attrName>
                                        </p:attrNameLst>
                                      </p:cBhvr>
                                      <p:to>
                                        <a:srgbClr val="8BB0C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B23B8-B0FB-50E2-33EC-282AF03331C6}"/>
            </a:ext>
          </a:extLst>
        </p:cNvPr>
        <p:cNvGrpSpPr/>
        <p:nvPr/>
      </p:nvGrpSpPr>
      <p:grpSpPr>
        <a:xfrm>
          <a:off x="0" y="0"/>
          <a:ext cx="0" cy="0"/>
          <a:chOff x="0" y="0"/>
          <a:chExt cx="0" cy="0"/>
        </a:xfrm>
      </p:grpSpPr>
      <p:pic>
        <p:nvPicPr>
          <p:cNvPr id="4" name="Pladsholder til indhold 3" descr="Et billede, der indeholder tekst, cirkel, skærmbillede, Font/skrifttype">
            <a:extLst>
              <a:ext uri="{FF2B5EF4-FFF2-40B4-BE49-F238E27FC236}">
                <a16:creationId xmlns:a16="http://schemas.microsoft.com/office/drawing/2014/main" id="{033D25E5-97C2-33CC-1369-91D31F04E2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0968" y="473968"/>
            <a:ext cx="5910063" cy="5910063"/>
          </a:xfrm>
          <a:prstGeom prst="rect">
            <a:avLst/>
          </a:prstGeom>
          <a:noFill/>
          <a:ln>
            <a:noFill/>
          </a:ln>
        </p:spPr>
      </p:pic>
      <p:sp>
        <p:nvSpPr>
          <p:cNvPr id="6" name="Delvis cirkel 5">
            <a:extLst>
              <a:ext uri="{FF2B5EF4-FFF2-40B4-BE49-F238E27FC236}">
                <a16:creationId xmlns:a16="http://schemas.microsoft.com/office/drawing/2014/main" id="{D5EE5E8A-D9D1-C880-E8C5-C911396C9CAD}"/>
              </a:ext>
            </a:extLst>
          </p:cNvPr>
          <p:cNvSpPr/>
          <p:nvPr/>
        </p:nvSpPr>
        <p:spPr>
          <a:xfrm rot="2716684">
            <a:off x="2659137" y="-97869"/>
            <a:ext cx="6873724" cy="6500172"/>
          </a:xfrm>
          <a:prstGeom prst="pi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467086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0034D-3B2B-FAF2-A009-1C641CC6AFD5}"/>
            </a:ext>
          </a:extLst>
        </p:cNvPr>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7F14E578-AD5A-CE70-6179-1BC97091BDEC}"/>
              </a:ext>
            </a:extLst>
          </p:cNvPr>
          <p:cNvSpPr>
            <a:spLocks noGrp="1"/>
          </p:cNvSpPr>
          <p:nvPr>
            <p:ph idx="1"/>
          </p:nvPr>
        </p:nvSpPr>
        <p:spPr/>
        <p:txBody>
          <a:bodyPr/>
          <a:lstStyle/>
          <a:p>
            <a:r>
              <a:rPr lang="da-DK" dirty="0"/>
              <a:t>Hvordan har du det med at skulle tage din nye medicin?</a:t>
            </a:r>
          </a:p>
          <a:p>
            <a:endParaRPr lang="da-DK" dirty="0"/>
          </a:p>
          <a:p>
            <a:r>
              <a:rPr lang="da-DK" dirty="0"/>
              <a:t>Hvad er vigtigt for dig at kunne gøre i fremtiden – har din medicin indflydelse på om du kan opnå det? </a:t>
            </a:r>
          </a:p>
          <a:p>
            <a:endParaRPr lang="da-DK" dirty="0"/>
          </a:p>
          <a:p>
            <a:r>
              <a:rPr lang="da-DK" dirty="0"/>
              <a:t>Hvordan kan vi sammen sikre, at du får mest muligt ud af din nye medicin? </a:t>
            </a:r>
          </a:p>
          <a:p>
            <a:endParaRPr lang="da-DK" dirty="0"/>
          </a:p>
        </p:txBody>
      </p:sp>
      <p:sp>
        <p:nvSpPr>
          <p:cNvPr id="3" name="Titel 2">
            <a:extLst>
              <a:ext uri="{FF2B5EF4-FFF2-40B4-BE49-F238E27FC236}">
                <a16:creationId xmlns:a16="http://schemas.microsoft.com/office/drawing/2014/main" id="{52CA20C6-405B-17FF-F728-0F8E849D5B1D}"/>
              </a:ext>
            </a:extLst>
          </p:cNvPr>
          <p:cNvSpPr>
            <a:spLocks noGrp="1"/>
          </p:cNvSpPr>
          <p:nvPr>
            <p:ph type="title"/>
          </p:nvPr>
        </p:nvSpPr>
        <p:spPr/>
        <p:txBody>
          <a:bodyPr/>
          <a:lstStyle/>
          <a:p>
            <a:r>
              <a:rPr lang="da-DK" dirty="0"/>
              <a:t>Motivation</a:t>
            </a:r>
          </a:p>
        </p:txBody>
      </p:sp>
      <p:sp>
        <p:nvSpPr>
          <p:cNvPr id="5" name="Tekstfelt 4">
            <a:extLst>
              <a:ext uri="{FF2B5EF4-FFF2-40B4-BE49-F238E27FC236}">
                <a16:creationId xmlns:a16="http://schemas.microsoft.com/office/drawing/2014/main" id="{5727C035-6828-7304-8D09-72EF1D4339C0}"/>
              </a:ext>
            </a:extLst>
          </p:cNvPr>
          <p:cNvSpPr txBox="1"/>
          <p:nvPr/>
        </p:nvSpPr>
        <p:spPr>
          <a:xfrm>
            <a:off x="7149967" y="6581001"/>
            <a:ext cx="4739182" cy="276999"/>
          </a:xfrm>
          <a:prstGeom prst="rect">
            <a:avLst/>
          </a:prstGeom>
          <a:noFill/>
        </p:spPr>
        <p:txBody>
          <a:bodyPr wrap="none" rtlCol="0">
            <a:spAutoFit/>
          </a:bodyPr>
          <a:lstStyle/>
          <a:p>
            <a:pPr algn="l"/>
            <a:r>
              <a:rPr lang="da-DK" sz="1200" dirty="0"/>
              <a:t>Kilde: Apoteksforum, Medicinsamtaler, Tilhørende materialer, Dialogkort </a:t>
            </a:r>
          </a:p>
        </p:txBody>
      </p:sp>
    </p:spTree>
    <p:extLst>
      <p:ext uri="{BB962C8B-B14F-4D97-AF65-F5344CB8AC3E}">
        <p14:creationId xmlns:p14="http://schemas.microsoft.com/office/powerpoint/2010/main" val="3847447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4C659-3FCF-25D1-B8AC-D7E41B3437EA}"/>
            </a:ext>
          </a:extLst>
        </p:cNvPr>
        <p:cNvGrpSpPr/>
        <p:nvPr/>
      </p:nvGrpSpPr>
      <p:grpSpPr>
        <a:xfrm>
          <a:off x="0" y="0"/>
          <a:ext cx="0" cy="0"/>
          <a:chOff x="0" y="0"/>
          <a:chExt cx="0" cy="0"/>
        </a:xfrm>
      </p:grpSpPr>
      <p:sp>
        <p:nvSpPr>
          <p:cNvPr id="2" name="Pladsholder til billede 1">
            <a:extLst>
              <a:ext uri="{FF2B5EF4-FFF2-40B4-BE49-F238E27FC236}">
                <a16:creationId xmlns:a16="http://schemas.microsoft.com/office/drawing/2014/main" id="{78B90D8B-FB0A-AA00-CE1B-E86FCEFC63EB}"/>
              </a:ext>
            </a:extLst>
          </p:cNvPr>
          <p:cNvSpPr>
            <a:spLocks noGrp="1"/>
          </p:cNvSpPr>
          <p:nvPr>
            <p:ph type="pic" sz="quarter" idx="12"/>
          </p:nvPr>
        </p:nvSpPr>
        <p:spPr/>
        <p:txBody>
          <a:bodyPr/>
          <a:lstStyle/>
          <a:p>
            <a:endParaRPr lang="da-DK" dirty="0"/>
          </a:p>
        </p:txBody>
      </p:sp>
      <p:sp>
        <p:nvSpPr>
          <p:cNvPr id="3" name="Pladsholder til indhold 2">
            <a:extLst>
              <a:ext uri="{FF2B5EF4-FFF2-40B4-BE49-F238E27FC236}">
                <a16:creationId xmlns:a16="http://schemas.microsoft.com/office/drawing/2014/main" id="{4535A6B8-6BB1-4993-8384-4FD4ACD8687F}"/>
              </a:ext>
            </a:extLst>
          </p:cNvPr>
          <p:cNvSpPr>
            <a:spLocks noGrp="1"/>
          </p:cNvSpPr>
          <p:nvPr>
            <p:ph idx="1"/>
          </p:nvPr>
        </p:nvSpPr>
        <p:spPr>
          <a:xfrm>
            <a:off x="864162" y="1801268"/>
            <a:ext cx="6091441" cy="4503737"/>
          </a:xfrm>
        </p:spPr>
        <p:txBody>
          <a:bodyPr/>
          <a:lstStyle/>
          <a:p>
            <a:pPr>
              <a:spcAft>
                <a:spcPts val="600"/>
              </a:spcAft>
              <a:buClr>
                <a:srgbClr val="8BB0C9"/>
              </a:buClr>
            </a:pPr>
            <a:r>
              <a:rPr lang="da-DK" sz="2200" dirty="0">
                <a:solidFill>
                  <a:srgbClr val="8BB0C9"/>
                </a:solidFill>
              </a:rPr>
              <a:t>Samtaler om motivation og accept af behandling</a:t>
            </a:r>
          </a:p>
          <a:p>
            <a:pPr>
              <a:spcAft>
                <a:spcPts val="600"/>
              </a:spcAft>
              <a:buClr>
                <a:srgbClr val="8BB0C9"/>
              </a:buClr>
            </a:pPr>
            <a:r>
              <a:rPr lang="da-DK" sz="2200" dirty="0">
                <a:solidFill>
                  <a:srgbClr val="8BB0C9"/>
                </a:solidFill>
              </a:rPr>
              <a:t>Smertehåndtering ved stik</a:t>
            </a:r>
          </a:p>
          <a:p>
            <a:pPr>
              <a:spcAft>
                <a:spcPts val="600"/>
              </a:spcAft>
              <a:buClr>
                <a:srgbClr val="8BB0C9"/>
              </a:buClr>
            </a:pPr>
            <a:r>
              <a:rPr lang="da-DK" sz="2200" dirty="0">
                <a:solidFill>
                  <a:srgbClr val="8BB0C9"/>
                </a:solidFill>
              </a:rPr>
              <a:t>Sjældne bivirkninger og patientens bekymringer</a:t>
            </a:r>
          </a:p>
          <a:p>
            <a:pPr>
              <a:spcAft>
                <a:spcPts val="600"/>
              </a:spcAft>
              <a:buClr>
                <a:srgbClr val="8BB0C9"/>
              </a:buClr>
            </a:pPr>
            <a:r>
              <a:rPr lang="da-DK" sz="2200" dirty="0">
                <a:solidFill>
                  <a:srgbClr val="8BB0C9"/>
                </a:solidFill>
              </a:rPr>
              <a:t>Håndtering og forventning til bivirkninger</a:t>
            </a:r>
          </a:p>
          <a:p>
            <a:pPr>
              <a:spcAft>
                <a:spcPts val="600"/>
              </a:spcAft>
              <a:buClr>
                <a:srgbClr val="8BB0C9"/>
              </a:buClr>
            </a:pPr>
            <a:r>
              <a:rPr lang="da-DK" sz="2200" dirty="0">
                <a:solidFill>
                  <a:srgbClr val="8BB0C9"/>
                </a:solidFill>
              </a:rPr>
              <a:t>Manglende information fra læge</a:t>
            </a:r>
            <a:br>
              <a:rPr lang="da-DK" sz="2200" dirty="0">
                <a:solidFill>
                  <a:srgbClr val="8BB0C9"/>
                </a:solidFill>
              </a:rPr>
            </a:br>
            <a:r>
              <a:rPr lang="da-DK" sz="2200" dirty="0">
                <a:solidFill>
                  <a:srgbClr val="8BB0C9"/>
                </a:solidFill>
              </a:rPr>
              <a:t>→ behov for viden og tryghed</a:t>
            </a:r>
          </a:p>
          <a:p>
            <a:pPr>
              <a:spcAft>
                <a:spcPts val="600"/>
              </a:spcAft>
              <a:buClr>
                <a:srgbClr val="8BB0C9"/>
              </a:buClr>
            </a:pPr>
            <a:r>
              <a:rPr lang="da-DK" sz="2200" dirty="0">
                <a:solidFill>
                  <a:srgbClr val="8BB0C9"/>
                </a:solidFill>
              </a:rPr>
              <a:t>Bekymringer ved opstart og afklaring af spørgsmål</a:t>
            </a:r>
          </a:p>
          <a:p>
            <a:pPr>
              <a:spcAft>
                <a:spcPts val="600"/>
              </a:spcAft>
              <a:buClr>
                <a:srgbClr val="8BB0C9"/>
              </a:buClr>
            </a:pPr>
            <a:r>
              <a:rPr lang="da-DK" sz="2200" dirty="0">
                <a:solidFill>
                  <a:srgbClr val="8BB0C9"/>
                </a:solidFill>
              </a:rPr>
              <a:t>Opfølgning og kontrol hos læge</a:t>
            </a:r>
          </a:p>
          <a:p>
            <a:pPr>
              <a:spcAft>
                <a:spcPts val="600"/>
              </a:spcAft>
              <a:buClr>
                <a:srgbClr val="8BB0C9"/>
              </a:buClr>
            </a:pPr>
            <a:r>
              <a:rPr lang="da-DK" sz="2200" dirty="0">
                <a:solidFill>
                  <a:srgbClr val="8BB0C9"/>
                </a:solidFill>
              </a:rPr>
              <a:t>Kost og motion</a:t>
            </a:r>
          </a:p>
          <a:p>
            <a:pPr>
              <a:spcAft>
                <a:spcPts val="600"/>
              </a:spcAft>
              <a:buClr>
                <a:srgbClr val="8BB0C9"/>
              </a:buClr>
            </a:pPr>
            <a:r>
              <a:rPr lang="da-DK" sz="2200" dirty="0">
                <a:solidFill>
                  <a:srgbClr val="8BB0C9"/>
                </a:solidFill>
              </a:rPr>
              <a:t>Mental sundhed og motivation.</a:t>
            </a:r>
          </a:p>
        </p:txBody>
      </p:sp>
      <p:sp>
        <p:nvSpPr>
          <p:cNvPr id="4" name="Titel 3">
            <a:extLst>
              <a:ext uri="{FF2B5EF4-FFF2-40B4-BE49-F238E27FC236}">
                <a16:creationId xmlns:a16="http://schemas.microsoft.com/office/drawing/2014/main" id="{AB4FCE14-7AA2-EC91-DF51-B240DE993FDE}"/>
              </a:ext>
            </a:extLst>
          </p:cNvPr>
          <p:cNvSpPr>
            <a:spLocks noGrp="1"/>
          </p:cNvSpPr>
          <p:nvPr>
            <p:ph type="title"/>
          </p:nvPr>
        </p:nvSpPr>
        <p:spPr/>
        <p:txBody>
          <a:bodyPr/>
          <a:lstStyle/>
          <a:p>
            <a:r>
              <a:rPr lang="da-DK" dirty="0"/>
              <a:t>Motivation</a:t>
            </a:r>
          </a:p>
        </p:txBody>
      </p:sp>
      <p:pic>
        <p:nvPicPr>
          <p:cNvPr id="7" name="Grafik 6">
            <a:extLst>
              <a:ext uri="{FF2B5EF4-FFF2-40B4-BE49-F238E27FC236}">
                <a16:creationId xmlns:a16="http://schemas.microsoft.com/office/drawing/2014/main" id="{E19A083E-D569-30F4-E89C-DE8273AFC1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02167" y="1200150"/>
            <a:ext cx="4352925" cy="4457700"/>
          </a:xfrm>
          <a:prstGeom prst="rect">
            <a:avLst/>
          </a:prstGeom>
        </p:spPr>
      </p:pic>
      <p:sp>
        <p:nvSpPr>
          <p:cNvPr id="5" name="Delvis cirkel 4">
            <a:extLst>
              <a:ext uri="{FF2B5EF4-FFF2-40B4-BE49-F238E27FC236}">
                <a16:creationId xmlns:a16="http://schemas.microsoft.com/office/drawing/2014/main" id="{DB091F3E-9FC5-AAC5-6E00-0E0E4AFD82F5}"/>
              </a:ext>
            </a:extLst>
          </p:cNvPr>
          <p:cNvSpPr/>
          <p:nvPr/>
        </p:nvSpPr>
        <p:spPr>
          <a:xfrm rot="2716684">
            <a:off x="7252272" y="1029495"/>
            <a:ext cx="4827146" cy="4827146"/>
          </a:xfrm>
          <a:prstGeom prst="pi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486695145"/>
      </p:ext>
    </p:extLst>
  </p:cSld>
  <p:clrMapOvr>
    <a:masterClrMapping/>
  </p:clrMapOvr>
  <mc:AlternateContent xmlns:mc="http://schemas.openxmlformats.org/markup-compatibility/2006" xmlns:p14="http://schemas.microsoft.com/office/powerpoint/2010/main">
    <mc:Choice Requires="p14">
      <p:transition spd="slow" p14:dur="275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accel="5000" decel="5000" fill="hold" grpId="0" nodeType="clickEffect">
                                  <p:stCondLst>
                                    <p:cond delay="0"/>
                                  </p:stCondLst>
                                  <p:childTnLst>
                                    <p:animClr clrSpc="rgb" dir="cw">
                                      <p:cBhvr override="childStyle">
                                        <p:cTn id="6" dur="2000" fill="hold"/>
                                        <p:tgtEl>
                                          <p:spTgt spid="3">
                                            <p:txEl>
                                              <p:pRg st="0" end="0"/>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0" end="0"/>
                                            </p:txEl>
                                          </p:spTgt>
                                        </p:tgtEl>
                                        <p:attrNameLst>
                                          <p:attrName>ppt_c</p:attrName>
                                        </p:attrNameLst>
                                      </p:cBhvr>
                                      <p:to>
                                        <a:srgbClr val="8BB0C9"/>
                                      </p:to>
                                    </p:animClr>
                                  </p:subTnLst>
                                </p:cTn>
                              </p:par>
                            </p:childTnLst>
                          </p:cTn>
                        </p:par>
                      </p:childTnLst>
                    </p:cTn>
                  </p:par>
                  <p:par>
                    <p:cTn id="7" fill="hold">
                      <p:stCondLst>
                        <p:cond delay="indefinite"/>
                      </p:stCondLst>
                      <p:childTnLst>
                        <p:par>
                          <p:cTn id="8" fill="hold">
                            <p:stCondLst>
                              <p:cond delay="0"/>
                            </p:stCondLst>
                            <p:childTnLst>
                              <p:par>
                                <p:cTn id="9" presetID="3" presetClass="emph" presetSubtype="2" accel="5000" decel="5000" fill="hold" grpId="0" nodeType="clickEffect">
                                  <p:stCondLst>
                                    <p:cond delay="0"/>
                                  </p:stCondLst>
                                  <p:childTnLst>
                                    <p:animClr clrSpc="rgb" dir="cw">
                                      <p:cBhvr override="childStyle">
                                        <p:cTn id="10" dur="2000" fill="hold"/>
                                        <p:tgtEl>
                                          <p:spTgt spid="3">
                                            <p:txEl>
                                              <p:pRg st="1" end="1"/>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1" end="1"/>
                                            </p:txEl>
                                          </p:spTgt>
                                        </p:tgtEl>
                                        <p:attrNameLst>
                                          <p:attrName>ppt_c</p:attrName>
                                        </p:attrNameLst>
                                      </p:cBhvr>
                                      <p:to>
                                        <a:srgbClr val="8BB0C9"/>
                                      </p:to>
                                    </p:animClr>
                                  </p:subTnLst>
                                </p:cTn>
                              </p:par>
                            </p:childTnLst>
                          </p:cTn>
                        </p:par>
                      </p:childTnLst>
                    </p:cTn>
                  </p:par>
                  <p:par>
                    <p:cTn id="11" fill="hold">
                      <p:stCondLst>
                        <p:cond delay="indefinite"/>
                      </p:stCondLst>
                      <p:childTnLst>
                        <p:par>
                          <p:cTn id="12" fill="hold">
                            <p:stCondLst>
                              <p:cond delay="0"/>
                            </p:stCondLst>
                            <p:childTnLst>
                              <p:par>
                                <p:cTn id="13" presetID="3" presetClass="emph" presetSubtype="2" accel="5000" decel="5000" fill="hold" grpId="0" nodeType="clickEffect">
                                  <p:stCondLst>
                                    <p:cond delay="0"/>
                                  </p:stCondLst>
                                  <p:childTnLst>
                                    <p:animClr clrSpc="rgb" dir="cw">
                                      <p:cBhvr override="childStyle">
                                        <p:cTn id="14" dur="2000" fill="hold"/>
                                        <p:tgtEl>
                                          <p:spTgt spid="3">
                                            <p:txEl>
                                              <p:pRg st="2" end="2"/>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2" end="2"/>
                                            </p:txEl>
                                          </p:spTgt>
                                        </p:tgtEl>
                                        <p:attrNameLst>
                                          <p:attrName>ppt_c</p:attrName>
                                        </p:attrNameLst>
                                      </p:cBhvr>
                                      <p:to>
                                        <a:srgbClr val="8BB0C9"/>
                                      </p:to>
                                    </p:animClr>
                                  </p:subTnLst>
                                </p:cTn>
                              </p:par>
                            </p:childTnLst>
                          </p:cTn>
                        </p:par>
                      </p:childTnLst>
                    </p:cTn>
                  </p:par>
                  <p:par>
                    <p:cTn id="15" fill="hold">
                      <p:stCondLst>
                        <p:cond delay="indefinite"/>
                      </p:stCondLst>
                      <p:childTnLst>
                        <p:par>
                          <p:cTn id="16" fill="hold">
                            <p:stCondLst>
                              <p:cond delay="0"/>
                            </p:stCondLst>
                            <p:childTnLst>
                              <p:par>
                                <p:cTn id="17" presetID="3" presetClass="emph" presetSubtype="2" accel="5000" decel="5000" fill="hold" grpId="0" nodeType="clickEffect">
                                  <p:stCondLst>
                                    <p:cond delay="0"/>
                                  </p:stCondLst>
                                  <p:childTnLst>
                                    <p:animClr clrSpc="rgb" dir="cw">
                                      <p:cBhvr override="childStyle">
                                        <p:cTn id="18" dur="2000" fill="hold"/>
                                        <p:tgtEl>
                                          <p:spTgt spid="3">
                                            <p:txEl>
                                              <p:pRg st="3" end="3"/>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3" end="3"/>
                                            </p:txEl>
                                          </p:spTgt>
                                        </p:tgtEl>
                                        <p:attrNameLst>
                                          <p:attrName>ppt_c</p:attrName>
                                        </p:attrNameLst>
                                      </p:cBhvr>
                                      <p:to>
                                        <a:srgbClr val="8BB0C9"/>
                                      </p:to>
                                    </p:animClr>
                                  </p:subTnLst>
                                </p:cTn>
                              </p:par>
                            </p:childTnLst>
                          </p:cTn>
                        </p:par>
                      </p:childTnLst>
                    </p:cTn>
                  </p:par>
                  <p:par>
                    <p:cTn id="19" fill="hold">
                      <p:stCondLst>
                        <p:cond delay="indefinite"/>
                      </p:stCondLst>
                      <p:childTnLst>
                        <p:par>
                          <p:cTn id="20" fill="hold">
                            <p:stCondLst>
                              <p:cond delay="0"/>
                            </p:stCondLst>
                            <p:childTnLst>
                              <p:par>
                                <p:cTn id="21" presetID="3" presetClass="emph" presetSubtype="2" accel="5000" decel="5000" fill="hold" grpId="0" nodeType="clickEffect">
                                  <p:stCondLst>
                                    <p:cond delay="0"/>
                                  </p:stCondLst>
                                  <p:childTnLst>
                                    <p:animClr clrSpc="rgb" dir="cw">
                                      <p:cBhvr override="childStyle">
                                        <p:cTn id="22" dur="2000" fill="hold"/>
                                        <p:tgtEl>
                                          <p:spTgt spid="3">
                                            <p:txEl>
                                              <p:pRg st="4" end="4"/>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4" end="4"/>
                                            </p:txEl>
                                          </p:spTgt>
                                        </p:tgtEl>
                                        <p:attrNameLst>
                                          <p:attrName>ppt_c</p:attrName>
                                        </p:attrNameLst>
                                      </p:cBhvr>
                                      <p:to>
                                        <a:srgbClr val="8BB0C9"/>
                                      </p:to>
                                    </p:animClr>
                                  </p:subTnLst>
                                </p:cTn>
                              </p:par>
                            </p:childTnLst>
                          </p:cTn>
                        </p:par>
                      </p:childTnLst>
                    </p:cTn>
                  </p:par>
                  <p:par>
                    <p:cTn id="23" fill="hold">
                      <p:stCondLst>
                        <p:cond delay="indefinite"/>
                      </p:stCondLst>
                      <p:childTnLst>
                        <p:par>
                          <p:cTn id="24" fill="hold">
                            <p:stCondLst>
                              <p:cond delay="0"/>
                            </p:stCondLst>
                            <p:childTnLst>
                              <p:par>
                                <p:cTn id="25" presetID="3" presetClass="emph" presetSubtype="2" accel="5000" decel="5000" fill="hold" grpId="0" nodeType="clickEffect">
                                  <p:stCondLst>
                                    <p:cond delay="0"/>
                                  </p:stCondLst>
                                  <p:childTnLst>
                                    <p:animClr clrSpc="rgb" dir="cw">
                                      <p:cBhvr override="childStyle">
                                        <p:cTn id="26" dur="2000" fill="hold"/>
                                        <p:tgtEl>
                                          <p:spTgt spid="3">
                                            <p:txEl>
                                              <p:pRg st="5" end="5"/>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5" end="5"/>
                                            </p:txEl>
                                          </p:spTgt>
                                        </p:tgtEl>
                                        <p:attrNameLst>
                                          <p:attrName>ppt_c</p:attrName>
                                        </p:attrNameLst>
                                      </p:cBhvr>
                                      <p:to>
                                        <a:srgbClr val="8BB0C9"/>
                                      </p:to>
                                    </p:animClr>
                                  </p:subTnLst>
                                </p:cTn>
                              </p:par>
                            </p:childTnLst>
                          </p:cTn>
                        </p:par>
                      </p:childTnLst>
                    </p:cTn>
                  </p:par>
                  <p:par>
                    <p:cTn id="27" fill="hold">
                      <p:stCondLst>
                        <p:cond delay="indefinite"/>
                      </p:stCondLst>
                      <p:childTnLst>
                        <p:par>
                          <p:cTn id="28" fill="hold">
                            <p:stCondLst>
                              <p:cond delay="0"/>
                            </p:stCondLst>
                            <p:childTnLst>
                              <p:par>
                                <p:cTn id="29" presetID="3" presetClass="emph" presetSubtype="2" accel="5000" decel="5000" fill="hold" grpId="0" nodeType="clickEffect">
                                  <p:stCondLst>
                                    <p:cond delay="0"/>
                                  </p:stCondLst>
                                  <p:childTnLst>
                                    <p:animClr clrSpc="rgb" dir="cw">
                                      <p:cBhvr override="childStyle">
                                        <p:cTn id="30" dur="2000" fill="hold"/>
                                        <p:tgtEl>
                                          <p:spTgt spid="3">
                                            <p:txEl>
                                              <p:pRg st="6" end="6"/>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6" end="6"/>
                                            </p:txEl>
                                          </p:spTgt>
                                        </p:tgtEl>
                                        <p:attrNameLst>
                                          <p:attrName>ppt_c</p:attrName>
                                        </p:attrNameLst>
                                      </p:cBhvr>
                                      <p:to>
                                        <a:srgbClr val="8BB0C9"/>
                                      </p:to>
                                    </p:animClr>
                                  </p:subTnLst>
                                </p:cTn>
                              </p:par>
                            </p:childTnLst>
                          </p:cTn>
                        </p:par>
                      </p:childTnLst>
                    </p:cTn>
                  </p:par>
                  <p:par>
                    <p:cTn id="31" fill="hold">
                      <p:stCondLst>
                        <p:cond delay="indefinite"/>
                      </p:stCondLst>
                      <p:childTnLst>
                        <p:par>
                          <p:cTn id="32" fill="hold">
                            <p:stCondLst>
                              <p:cond delay="0"/>
                            </p:stCondLst>
                            <p:childTnLst>
                              <p:par>
                                <p:cTn id="33" presetID="3" presetClass="emph" presetSubtype="2" accel="5000" decel="5000" fill="hold" grpId="0" nodeType="clickEffect">
                                  <p:stCondLst>
                                    <p:cond delay="0"/>
                                  </p:stCondLst>
                                  <p:childTnLst>
                                    <p:animClr clrSpc="rgb" dir="cw">
                                      <p:cBhvr override="childStyle">
                                        <p:cTn id="34" dur="2000" fill="hold"/>
                                        <p:tgtEl>
                                          <p:spTgt spid="3">
                                            <p:txEl>
                                              <p:pRg st="7" end="7"/>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7" end="7"/>
                                            </p:txEl>
                                          </p:spTgt>
                                        </p:tgtEl>
                                        <p:attrNameLst>
                                          <p:attrName>ppt_c</p:attrName>
                                        </p:attrNameLst>
                                      </p:cBhvr>
                                      <p:to>
                                        <a:srgbClr val="8BB0C9"/>
                                      </p:to>
                                    </p:animClr>
                                  </p:subTnLst>
                                </p:cTn>
                              </p:par>
                            </p:childTnLst>
                          </p:cTn>
                        </p:par>
                      </p:childTnLst>
                    </p:cTn>
                  </p:par>
                  <p:par>
                    <p:cTn id="35" fill="hold">
                      <p:stCondLst>
                        <p:cond delay="indefinite"/>
                      </p:stCondLst>
                      <p:childTnLst>
                        <p:par>
                          <p:cTn id="36" fill="hold">
                            <p:stCondLst>
                              <p:cond delay="0"/>
                            </p:stCondLst>
                            <p:childTnLst>
                              <p:par>
                                <p:cTn id="37" presetID="3" presetClass="emph" presetSubtype="2" accel="5000" decel="5000" fill="hold" grpId="0" nodeType="clickEffect">
                                  <p:stCondLst>
                                    <p:cond delay="0"/>
                                  </p:stCondLst>
                                  <p:childTnLst>
                                    <p:animClr clrSpc="rgb" dir="cw">
                                      <p:cBhvr override="childStyle">
                                        <p:cTn id="38" dur="2000" fill="hold"/>
                                        <p:tgtEl>
                                          <p:spTgt spid="3">
                                            <p:txEl>
                                              <p:pRg st="8" end="8"/>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8" end="8"/>
                                            </p:txEl>
                                          </p:spTgt>
                                        </p:tgtEl>
                                        <p:attrNameLst>
                                          <p:attrName>ppt_c</p:attrName>
                                        </p:attrNameLst>
                                      </p:cBhvr>
                                      <p:to>
                                        <a:srgbClr val="8BB0C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4A13E-DA52-B740-6842-A58933B676B3}"/>
            </a:ext>
          </a:extLst>
        </p:cNvPr>
        <p:cNvGrpSpPr/>
        <p:nvPr/>
      </p:nvGrpSpPr>
      <p:grpSpPr>
        <a:xfrm>
          <a:off x="0" y="0"/>
          <a:ext cx="0" cy="0"/>
          <a:chOff x="0" y="0"/>
          <a:chExt cx="0" cy="0"/>
        </a:xfrm>
      </p:grpSpPr>
      <p:pic>
        <p:nvPicPr>
          <p:cNvPr id="4" name="Pladsholder til indhold 3" descr="Et billede, der indeholder tekst, cirkel, skærmbillede, Font/skrifttype">
            <a:extLst>
              <a:ext uri="{FF2B5EF4-FFF2-40B4-BE49-F238E27FC236}">
                <a16:creationId xmlns:a16="http://schemas.microsoft.com/office/drawing/2014/main" id="{D8E59E63-B884-4BBC-EC2A-E3E2D78F696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0968" y="473968"/>
            <a:ext cx="5910063" cy="5910063"/>
          </a:xfrm>
          <a:prstGeom prst="rect">
            <a:avLst/>
          </a:prstGeom>
          <a:noFill/>
          <a:ln>
            <a:noFill/>
          </a:ln>
        </p:spPr>
      </p:pic>
      <p:sp>
        <p:nvSpPr>
          <p:cNvPr id="5" name="Delvis cirkel 4">
            <a:extLst>
              <a:ext uri="{FF2B5EF4-FFF2-40B4-BE49-F238E27FC236}">
                <a16:creationId xmlns:a16="http://schemas.microsoft.com/office/drawing/2014/main" id="{6036E008-7862-0F7F-4E45-88E8464EA564}"/>
              </a:ext>
            </a:extLst>
          </p:cNvPr>
          <p:cNvSpPr/>
          <p:nvPr/>
        </p:nvSpPr>
        <p:spPr>
          <a:xfrm rot="8061824">
            <a:off x="2988034" y="257277"/>
            <a:ext cx="6215932" cy="6343445"/>
          </a:xfrm>
          <a:prstGeom prst="pi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4290284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ED6F6-F4F4-DBCA-90EA-DA6DAF745B6D}"/>
            </a:ext>
          </a:extLst>
        </p:cNvPr>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BE756E01-F0BF-7CA9-EC2B-DD2A7FA581D9}"/>
              </a:ext>
            </a:extLst>
          </p:cNvPr>
          <p:cNvSpPr>
            <a:spLocks noGrp="1"/>
          </p:cNvSpPr>
          <p:nvPr>
            <p:ph idx="1"/>
          </p:nvPr>
        </p:nvSpPr>
        <p:spPr/>
        <p:txBody>
          <a:bodyPr/>
          <a:lstStyle/>
          <a:p>
            <a:r>
              <a:rPr lang="da-DK" dirty="0"/>
              <a:t>Hvad har du brug for at vide om din sygdom og behandling?</a:t>
            </a:r>
          </a:p>
          <a:p>
            <a:endParaRPr lang="da-DK" dirty="0"/>
          </a:p>
          <a:p>
            <a:r>
              <a:rPr lang="da-DK" dirty="0"/>
              <a:t>Hvilke bekymringer har du omkring din sygdom og behandling?</a:t>
            </a:r>
          </a:p>
          <a:p>
            <a:endParaRPr lang="da-DK" dirty="0"/>
          </a:p>
          <a:p>
            <a:r>
              <a:rPr lang="da-DK" dirty="0"/>
              <a:t>Er der noget, du har brug for at vide mere om, for at være motiveret for at tage medicinen? Hvis ja, så hvad?</a:t>
            </a:r>
          </a:p>
          <a:p>
            <a:endParaRPr lang="da-DK" dirty="0"/>
          </a:p>
        </p:txBody>
      </p:sp>
      <p:sp>
        <p:nvSpPr>
          <p:cNvPr id="3" name="Titel 2">
            <a:extLst>
              <a:ext uri="{FF2B5EF4-FFF2-40B4-BE49-F238E27FC236}">
                <a16:creationId xmlns:a16="http://schemas.microsoft.com/office/drawing/2014/main" id="{7ED1F2F4-BF65-0BB4-0717-4BDF8BD02346}"/>
              </a:ext>
            </a:extLst>
          </p:cNvPr>
          <p:cNvSpPr>
            <a:spLocks noGrp="1"/>
          </p:cNvSpPr>
          <p:nvPr>
            <p:ph type="title"/>
          </p:nvPr>
        </p:nvSpPr>
        <p:spPr/>
        <p:txBody>
          <a:bodyPr/>
          <a:lstStyle/>
          <a:p>
            <a:r>
              <a:rPr lang="da-DK" dirty="0"/>
              <a:t>Viden</a:t>
            </a:r>
          </a:p>
        </p:txBody>
      </p:sp>
      <p:sp>
        <p:nvSpPr>
          <p:cNvPr id="5" name="Tekstfelt 4">
            <a:extLst>
              <a:ext uri="{FF2B5EF4-FFF2-40B4-BE49-F238E27FC236}">
                <a16:creationId xmlns:a16="http://schemas.microsoft.com/office/drawing/2014/main" id="{DC200173-2E74-7AD4-9686-15A10689C114}"/>
              </a:ext>
            </a:extLst>
          </p:cNvPr>
          <p:cNvSpPr txBox="1"/>
          <p:nvPr/>
        </p:nvSpPr>
        <p:spPr>
          <a:xfrm>
            <a:off x="7149967" y="6581001"/>
            <a:ext cx="4739182" cy="276999"/>
          </a:xfrm>
          <a:prstGeom prst="rect">
            <a:avLst/>
          </a:prstGeom>
          <a:noFill/>
        </p:spPr>
        <p:txBody>
          <a:bodyPr wrap="none" rtlCol="0">
            <a:spAutoFit/>
          </a:bodyPr>
          <a:lstStyle/>
          <a:p>
            <a:pPr algn="l"/>
            <a:r>
              <a:rPr lang="da-DK" sz="1200" dirty="0"/>
              <a:t>Kilde: Apoteksforum, Medicinsamtaler, Tilhørende materialer, Dialogkort </a:t>
            </a:r>
          </a:p>
        </p:txBody>
      </p:sp>
    </p:spTree>
    <p:extLst>
      <p:ext uri="{BB962C8B-B14F-4D97-AF65-F5344CB8AC3E}">
        <p14:creationId xmlns:p14="http://schemas.microsoft.com/office/powerpoint/2010/main" val="977707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27910-FBC2-A88E-66F9-5D518F78DAEA}"/>
            </a:ext>
          </a:extLst>
        </p:cNvPr>
        <p:cNvGrpSpPr/>
        <p:nvPr/>
      </p:nvGrpSpPr>
      <p:grpSpPr>
        <a:xfrm>
          <a:off x="0" y="0"/>
          <a:ext cx="0" cy="0"/>
          <a:chOff x="0" y="0"/>
          <a:chExt cx="0" cy="0"/>
        </a:xfrm>
      </p:grpSpPr>
      <p:sp>
        <p:nvSpPr>
          <p:cNvPr id="2" name="Pladsholder til billede 1">
            <a:extLst>
              <a:ext uri="{FF2B5EF4-FFF2-40B4-BE49-F238E27FC236}">
                <a16:creationId xmlns:a16="http://schemas.microsoft.com/office/drawing/2014/main" id="{41873045-C22E-DF7A-31E9-5A7EE6197B49}"/>
              </a:ext>
            </a:extLst>
          </p:cNvPr>
          <p:cNvSpPr>
            <a:spLocks noGrp="1"/>
          </p:cNvSpPr>
          <p:nvPr>
            <p:ph type="pic" sz="quarter" idx="12"/>
          </p:nvPr>
        </p:nvSpPr>
        <p:spPr/>
        <p:txBody>
          <a:bodyPr/>
          <a:lstStyle/>
          <a:p>
            <a:endParaRPr lang="da-DK" dirty="0"/>
          </a:p>
        </p:txBody>
      </p:sp>
      <p:sp>
        <p:nvSpPr>
          <p:cNvPr id="3" name="Pladsholder til indhold 2">
            <a:extLst>
              <a:ext uri="{FF2B5EF4-FFF2-40B4-BE49-F238E27FC236}">
                <a16:creationId xmlns:a16="http://schemas.microsoft.com/office/drawing/2014/main" id="{84EC15E2-01DA-7626-4544-B85961DABA21}"/>
              </a:ext>
            </a:extLst>
          </p:cNvPr>
          <p:cNvSpPr>
            <a:spLocks noGrp="1"/>
          </p:cNvSpPr>
          <p:nvPr>
            <p:ph idx="1"/>
          </p:nvPr>
        </p:nvSpPr>
        <p:spPr>
          <a:xfrm>
            <a:off x="864162" y="1801268"/>
            <a:ext cx="6301724" cy="4503737"/>
          </a:xfrm>
        </p:spPr>
        <p:txBody>
          <a:bodyPr/>
          <a:lstStyle/>
          <a:p>
            <a:pPr>
              <a:spcAft>
                <a:spcPts val="600"/>
              </a:spcAft>
              <a:buClr>
                <a:srgbClr val="8BB0C9"/>
              </a:buClr>
            </a:pPr>
            <a:r>
              <a:rPr lang="da-DK" sz="2200" dirty="0">
                <a:solidFill>
                  <a:srgbClr val="8BB0C9"/>
                </a:solidFill>
              </a:rPr>
              <a:t>Compliance og vigtigheden af</a:t>
            </a:r>
            <a:br>
              <a:rPr lang="da-DK" sz="2200" dirty="0">
                <a:solidFill>
                  <a:srgbClr val="8BB0C9"/>
                </a:solidFill>
              </a:rPr>
            </a:br>
            <a:r>
              <a:rPr lang="da-DK" sz="2200" dirty="0">
                <a:solidFill>
                  <a:srgbClr val="8BB0C9"/>
                </a:solidFill>
              </a:rPr>
              <a:t>at følge behandlingen</a:t>
            </a:r>
          </a:p>
          <a:p>
            <a:pPr>
              <a:spcAft>
                <a:spcPts val="600"/>
              </a:spcAft>
              <a:buClr>
                <a:srgbClr val="8BB0C9"/>
              </a:buClr>
            </a:pPr>
            <a:r>
              <a:rPr lang="da-DK" sz="2200" dirty="0">
                <a:solidFill>
                  <a:srgbClr val="8BB0C9"/>
                </a:solidFill>
              </a:rPr>
              <a:t>Sammenhæng mellem sygdom,</a:t>
            </a:r>
            <a:br>
              <a:rPr lang="da-DK" sz="2200" dirty="0">
                <a:solidFill>
                  <a:srgbClr val="8BB0C9"/>
                </a:solidFill>
              </a:rPr>
            </a:br>
            <a:r>
              <a:rPr lang="da-DK" sz="2200" dirty="0">
                <a:solidFill>
                  <a:srgbClr val="8BB0C9"/>
                </a:solidFill>
              </a:rPr>
              <a:t>symptomer og medicinens formål</a:t>
            </a:r>
          </a:p>
          <a:p>
            <a:pPr>
              <a:spcAft>
                <a:spcPts val="600"/>
              </a:spcAft>
              <a:buClr>
                <a:srgbClr val="8BB0C9"/>
              </a:buClr>
            </a:pPr>
            <a:r>
              <a:rPr lang="da-DK" sz="2200" dirty="0">
                <a:solidFill>
                  <a:srgbClr val="8BB0C9"/>
                </a:solidFill>
              </a:rPr>
              <a:t>Injektionsteknik og brug af pen</a:t>
            </a:r>
          </a:p>
          <a:p>
            <a:pPr>
              <a:spcAft>
                <a:spcPts val="600"/>
              </a:spcAft>
              <a:buClr>
                <a:srgbClr val="8BB0C9"/>
              </a:buClr>
            </a:pPr>
            <a:r>
              <a:rPr lang="da-DK" sz="2200" dirty="0">
                <a:solidFill>
                  <a:srgbClr val="8BB0C9"/>
                </a:solidFill>
              </a:rPr>
              <a:t>Klargøring og påsætning af nål</a:t>
            </a:r>
          </a:p>
          <a:p>
            <a:pPr>
              <a:spcAft>
                <a:spcPts val="600"/>
              </a:spcAft>
              <a:buClr>
                <a:srgbClr val="8BB0C9"/>
              </a:buClr>
            </a:pPr>
            <a:r>
              <a:rPr lang="da-DK" sz="2200" dirty="0">
                <a:solidFill>
                  <a:srgbClr val="8BB0C9"/>
                </a:solidFill>
              </a:rPr>
              <a:t>Valg af stikkested</a:t>
            </a:r>
          </a:p>
          <a:p>
            <a:pPr>
              <a:spcAft>
                <a:spcPts val="600"/>
              </a:spcAft>
              <a:buClr>
                <a:srgbClr val="8BB0C9"/>
              </a:buClr>
            </a:pPr>
            <a:r>
              <a:rPr lang="da-DK" sz="2200" dirty="0">
                <a:solidFill>
                  <a:srgbClr val="8BB0C9"/>
                </a:solidFill>
              </a:rPr>
              <a:t>Brug af depotplastre</a:t>
            </a:r>
          </a:p>
          <a:p>
            <a:pPr>
              <a:spcAft>
                <a:spcPts val="600"/>
              </a:spcAft>
              <a:buClr>
                <a:srgbClr val="8BB0C9"/>
              </a:buClr>
            </a:pPr>
            <a:r>
              <a:rPr lang="da-DK" sz="2200" dirty="0">
                <a:solidFill>
                  <a:srgbClr val="8BB0C9"/>
                </a:solidFill>
              </a:rPr>
              <a:t>Inhalationsteknik.</a:t>
            </a:r>
          </a:p>
        </p:txBody>
      </p:sp>
      <p:sp>
        <p:nvSpPr>
          <p:cNvPr id="4" name="Titel 3">
            <a:extLst>
              <a:ext uri="{FF2B5EF4-FFF2-40B4-BE49-F238E27FC236}">
                <a16:creationId xmlns:a16="http://schemas.microsoft.com/office/drawing/2014/main" id="{29011140-B6B3-8BF9-6630-68060DBD6462}"/>
              </a:ext>
            </a:extLst>
          </p:cNvPr>
          <p:cNvSpPr>
            <a:spLocks noGrp="1"/>
          </p:cNvSpPr>
          <p:nvPr>
            <p:ph type="title"/>
          </p:nvPr>
        </p:nvSpPr>
        <p:spPr/>
        <p:txBody>
          <a:bodyPr/>
          <a:lstStyle/>
          <a:p>
            <a:r>
              <a:rPr lang="da-DK" dirty="0"/>
              <a:t>Viden</a:t>
            </a:r>
          </a:p>
        </p:txBody>
      </p:sp>
      <p:pic>
        <p:nvPicPr>
          <p:cNvPr id="7" name="Grafik 6">
            <a:extLst>
              <a:ext uri="{FF2B5EF4-FFF2-40B4-BE49-F238E27FC236}">
                <a16:creationId xmlns:a16="http://schemas.microsoft.com/office/drawing/2014/main" id="{EC1D363D-278E-4057-61C5-1FCBCE5BD3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02167" y="1200150"/>
            <a:ext cx="4352925" cy="4457700"/>
          </a:xfrm>
          <a:prstGeom prst="rect">
            <a:avLst/>
          </a:prstGeom>
        </p:spPr>
      </p:pic>
      <p:sp>
        <p:nvSpPr>
          <p:cNvPr id="5" name="Delvis cirkel 4">
            <a:extLst>
              <a:ext uri="{FF2B5EF4-FFF2-40B4-BE49-F238E27FC236}">
                <a16:creationId xmlns:a16="http://schemas.microsoft.com/office/drawing/2014/main" id="{6BCEADA5-20F2-C8CE-3F97-39FEDA394255}"/>
              </a:ext>
            </a:extLst>
          </p:cNvPr>
          <p:cNvSpPr/>
          <p:nvPr/>
        </p:nvSpPr>
        <p:spPr>
          <a:xfrm rot="8061824">
            <a:off x="7245347" y="1036417"/>
            <a:ext cx="4827146" cy="4827146"/>
          </a:xfrm>
          <a:prstGeom prst="pi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2258415343"/>
      </p:ext>
    </p:extLst>
  </p:cSld>
  <p:clrMapOvr>
    <a:masterClrMapping/>
  </p:clrMapOvr>
  <mc:AlternateContent xmlns:mc="http://schemas.openxmlformats.org/markup-compatibility/2006" xmlns:p14="http://schemas.microsoft.com/office/powerpoint/2010/main">
    <mc:Choice Requires="p14">
      <p:transition spd="slow" p14:dur="275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accel="5000" decel="5000" fill="hold" grpId="0" nodeType="clickEffect">
                                  <p:stCondLst>
                                    <p:cond delay="0"/>
                                  </p:stCondLst>
                                  <p:childTnLst>
                                    <p:animClr clrSpc="rgb" dir="cw">
                                      <p:cBhvr override="childStyle">
                                        <p:cTn id="6" dur="2000" fill="hold"/>
                                        <p:tgtEl>
                                          <p:spTgt spid="3">
                                            <p:txEl>
                                              <p:pRg st="0" end="0"/>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0" end="0"/>
                                            </p:txEl>
                                          </p:spTgt>
                                        </p:tgtEl>
                                        <p:attrNameLst>
                                          <p:attrName>ppt_c</p:attrName>
                                        </p:attrNameLst>
                                      </p:cBhvr>
                                      <p:to>
                                        <a:srgbClr val="8BB0C9"/>
                                      </p:to>
                                    </p:animClr>
                                  </p:subTnLst>
                                </p:cTn>
                              </p:par>
                            </p:childTnLst>
                          </p:cTn>
                        </p:par>
                      </p:childTnLst>
                    </p:cTn>
                  </p:par>
                  <p:par>
                    <p:cTn id="7" fill="hold">
                      <p:stCondLst>
                        <p:cond delay="indefinite"/>
                      </p:stCondLst>
                      <p:childTnLst>
                        <p:par>
                          <p:cTn id="8" fill="hold">
                            <p:stCondLst>
                              <p:cond delay="0"/>
                            </p:stCondLst>
                            <p:childTnLst>
                              <p:par>
                                <p:cTn id="9" presetID="3" presetClass="emph" presetSubtype="2" accel="5000" decel="5000" fill="hold" grpId="0" nodeType="clickEffect">
                                  <p:stCondLst>
                                    <p:cond delay="0"/>
                                  </p:stCondLst>
                                  <p:childTnLst>
                                    <p:animClr clrSpc="rgb" dir="cw">
                                      <p:cBhvr override="childStyle">
                                        <p:cTn id="10" dur="2000" fill="hold"/>
                                        <p:tgtEl>
                                          <p:spTgt spid="3">
                                            <p:txEl>
                                              <p:pRg st="1" end="1"/>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1" end="1"/>
                                            </p:txEl>
                                          </p:spTgt>
                                        </p:tgtEl>
                                        <p:attrNameLst>
                                          <p:attrName>ppt_c</p:attrName>
                                        </p:attrNameLst>
                                      </p:cBhvr>
                                      <p:to>
                                        <a:srgbClr val="8BB0C9"/>
                                      </p:to>
                                    </p:animClr>
                                  </p:subTnLst>
                                </p:cTn>
                              </p:par>
                            </p:childTnLst>
                          </p:cTn>
                        </p:par>
                      </p:childTnLst>
                    </p:cTn>
                  </p:par>
                  <p:par>
                    <p:cTn id="11" fill="hold">
                      <p:stCondLst>
                        <p:cond delay="indefinite"/>
                      </p:stCondLst>
                      <p:childTnLst>
                        <p:par>
                          <p:cTn id="12" fill="hold">
                            <p:stCondLst>
                              <p:cond delay="0"/>
                            </p:stCondLst>
                            <p:childTnLst>
                              <p:par>
                                <p:cTn id="13" presetID="3" presetClass="emph" presetSubtype="2" accel="5000" decel="5000" fill="hold" grpId="0" nodeType="clickEffect">
                                  <p:stCondLst>
                                    <p:cond delay="0"/>
                                  </p:stCondLst>
                                  <p:childTnLst>
                                    <p:animClr clrSpc="rgb" dir="cw">
                                      <p:cBhvr override="childStyle">
                                        <p:cTn id="14" dur="2000" fill="hold"/>
                                        <p:tgtEl>
                                          <p:spTgt spid="3">
                                            <p:txEl>
                                              <p:pRg st="2" end="2"/>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2" end="2"/>
                                            </p:txEl>
                                          </p:spTgt>
                                        </p:tgtEl>
                                        <p:attrNameLst>
                                          <p:attrName>ppt_c</p:attrName>
                                        </p:attrNameLst>
                                      </p:cBhvr>
                                      <p:to>
                                        <a:srgbClr val="8BB0C9"/>
                                      </p:to>
                                    </p:animClr>
                                  </p:subTnLst>
                                </p:cTn>
                              </p:par>
                            </p:childTnLst>
                          </p:cTn>
                        </p:par>
                      </p:childTnLst>
                    </p:cTn>
                  </p:par>
                  <p:par>
                    <p:cTn id="15" fill="hold">
                      <p:stCondLst>
                        <p:cond delay="indefinite"/>
                      </p:stCondLst>
                      <p:childTnLst>
                        <p:par>
                          <p:cTn id="16" fill="hold">
                            <p:stCondLst>
                              <p:cond delay="0"/>
                            </p:stCondLst>
                            <p:childTnLst>
                              <p:par>
                                <p:cTn id="17" presetID="3" presetClass="emph" presetSubtype="2" accel="5000" decel="5000" fill="hold" grpId="0" nodeType="clickEffect">
                                  <p:stCondLst>
                                    <p:cond delay="0"/>
                                  </p:stCondLst>
                                  <p:childTnLst>
                                    <p:animClr clrSpc="rgb" dir="cw">
                                      <p:cBhvr override="childStyle">
                                        <p:cTn id="18" dur="2000" fill="hold"/>
                                        <p:tgtEl>
                                          <p:spTgt spid="3">
                                            <p:txEl>
                                              <p:pRg st="3" end="3"/>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3" end="3"/>
                                            </p:txEl>
                                          </p:spTgt>
                                        </p:tgtEl>
                                        <p:attrNameLst>
                                          <p:attrName>ppt_c</p:attrName>
                                        </p:attrNameLst>
                                      </p:cBhvr>
                                      <p:to>
                                        <a:srgbClr val="8BB0C9"/>
                                      </p:to>
                                    </p:animClr>
                                  </p:subTnLst>
                                </p:cTn>
                              </p:par>
                            </p:childTnLst>
                          </p:cTn>
                        </p:par>
                      </p:childTnLst>
                    </p:cTn>
                  </p:par>
                  <p:par>
                    <p:cTn id="19" fill="hold">
                      <p:stCondLst>
                        <p:cond delay="indefinite"/>
                      </p:stCondLst>
                      <p:childTnLst>
                        <p:par>
                          <p:cTn id="20" fill="hold">
                            <p:stCondLst>
                              <p:cond delay="0"/>
                            </p:stCondLst>
                            <p:childTnLst>
                              <p:par>
                                <p:cTn id="21" presetID="3" presetClass="emph" presetSubtype="2" accel="5000" decel="5000" fill="hold" grpId="0" nodeType="clickEffect">
                                  <p:stCondLst>
                                    <p:cond delay="0"/>
                                  </p:stCondLst>
                                  <p:childTnLst>
                                    <p:animClr clrSpc="rgb" dir="cw">
                                      <p:cBhvr override="childStyle">
                                        <p:cTn id="22" dur="2000" fill="hold"/>
                                        <p:tgtEl>
                                          <p:spTgt spid="3">
                                            <p:txEl>
                                              <p:pRg st="4" end="4"/>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4" end="4"/>
                                            </p:txEl>
                                          </p:spTgt>
                                        </p:tgtEl>
                                        <p:attrNameLst>
                                          <p:attrName>ppt_c</p:attrName>
                                        </p:attrNameLst>
                                      </p:cBhvr>
                                      <p:to>
                                        <a:srgbClr val="8BB0C9"/>
                                      </p:to>
                                    </p:animClr>
                                  </p:subTnLst>
                                </p:cTn>
                              </p:par>
                            </p:childTnLst>
                          </p:cTn>
                        </p:par>
                      </p:childTnLst>
                    </p:cTn>
                  </p:par>
                  <p:par>
                    <p:cTn id="23" fill="hold">
                      <p:stCondLst>
                        <p:cond delay="indefinite"/>
                      </p:stCondLst>
                      <p:childTnLst>
                        <p:par>
                          <p:cTn id="24" fill="hold">
                            <p:stCondLst>
                              <p:cond delay="0"/>
                            </p:stCondLst>
                            <p:childTnLst>
                              <p:par>
                                <p:cTn id="25" presetID="3" presetClass="emph" presetSubtype="2" accel="5000" decel="5000" fill="hold" grpId="0" nodeType="clickEffect">
                                  <p:stCondLst>
                                    <p:cond delay="0"/>
                                  </p:stCondLst>
                                  <p:childTnLst>
                                    <p:animClr clrSpc="rgb" dir="cw">
                                      <p:cBhvr override="childStyle">
                                        <p:cTn id="26" dur="2000" fill="hold"/>
                                        <p:tgtEl>
                                          <p:spTgt spid="3">
                                            <p:txEl>
                                              <p:pRg st="5" end="5"/>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5" end="5"/>
                                            </p:txEl>
                                          </p:spTgt>
                                        </p:tgtEl>
                                        <p:attrNameLst>
                                          <p:attrName>ppt_c</p:attrName>
                                        </p:attrNameLst>
                                      </p:cBhvr>
                                      <p:to>
                                        <a:srgbClr val="8BB0C9"/>
                                      </p:to>
                                    </p:animClr>
                                  </p:subTnLst>
                                </p:cTn>
                              </p:par>
                            </p:childTnLst>
                          </p:cTn>
                        </p:par>
                      </p:childTnLst>
                    </p:cTn>
                  </p:par>
                  <p:par>
                    <p:cTn id="27" fill="hold">
                      <p:stCondLst>
                        <p:cond delay="indefinite"/>
                      </p:stCondLst>
                      <p:childTnLst>
                        <p:par>
                          <p:cTn id="28" fill="hold">
                            <p:stCondLst>
                              <p:cond delay="0"/>
                            </p:stCondLst>
                            <p:childTnLst>
                              <p:par>
                                <p:cTn id="29" presetID="3" presetClass="emph" presetSubtype="2" accel="5000" decel="5000" fill="hold" grpId="0" nodeType="clickEffect">
                                  <p:stCondLst>
                                    <p:cond delay="0"/>
                                  </p:stCondLst>
                                  <p:childTnLst>
                                    <p:animClr clrSpc="rgb" dir="cw">
                                      <p:cBhvr override="childStyle">
                                        <p:cTn id="30" dur="2000" fill="hold"/>
                                        <p:tgtEl>
                                          <p:spTgt spid="3">
                                            <p:txEl>
                                              <p:pRg st="6" end="6"/>
                                            </p:txEl>
                                          </p:spTgt>
                                        </p:tgtEl>
                                        <p:attrNameLst>
                                          <p:attrName>style.color</p:attrName>
                                        </p:attrNameLst>
                                      </p:cBhvr>
                                      <p:to>
                                        <a:srgbClr val="002F4F"/>
                                      </p:to>
                                    </p:animClr>
                                  </p:childTnLst>
                                  <p:subTnLst>
                                    <p:animClr clrSpc="rgb" dir="cw">
                                      <p:cBhvr override="childStyle">
                                        <p:cTn dur="1" fill="hold" display="0" masterRel="nextClick" afterEffect="1"/>
                                        <p:tgtEl>
                                          <p:spTgt spid="3">
                                            <p:txEl>
                                              <p:pRg st="6" end="6"/>
                                            </p:txEl>
                                          </p:spTgt>
                                        </p:tgtEl>
                                        <p:attrNameLst>
                                          <p:attrName>ppt_c</p:attrName>
                                        </p:attrNameLst>
                                      </p:cBhvr>
                                      <p:to>
                                        <a:srgbClr val="8BB0C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1">
            <a:extLst>
              <a:ext uri="{FF2B5EF4-FFF2-40B4-BE49-F238E27FC236}">
                <a16:creationId xmlns:a16="http://schemas.microsoft.com/office/drawing/2014/main" id="{EFF03CEA-2A61-D297-E592-05752E2E478D}"/>
              </a:ext>
            </a:extLst>
          </p:cNvPr>
          <p:cNvSpPr>
            <a:spLocks noGrp="1"/>
          </p:cNvSpPr>
          <p:nvPr>
            <p:ph idx="1"/>
          </p:nvPr>
        </p:nvSpPr>
        <p:spPr>
          <a:xfrm>
            <a:off x="5554016" y="1790994"/>
            <a:ext cx="6116426" cy="4503737"/>
          </a:xfrm>
        </p:spPr>
        <p:txBody>
          <a:bodyPr/>
          <a:lstStyle/>
          <a:p>
            <a:pPr marL="0" indent="0">
              <a:buNone/>
            </a:pPr>
            <a:endParaRPr lang="da-DK" dirty="0"/>
          </a:p>
          <a:p>
            <a:pPr marL="0" indent="0">
              <a:buNone/>
            </a:pPr>
            <a:endParaRPr lang="da-DK" dirty="0"/>
          </a:p>
          <a:p>
            <a:pPr marL="0" indent="0" algn="ctr">
              <a:buNone/>
            </a:pPr>
            <a:r>
              <a:rPr lang="da-DK" dirty="0"/>
              <a:t>Krav om udlevering af medicinsamtalekort: Medicinsamtalekortet indeholder information om, hvad medicinsamtalen er, og hvad samtalen har handlet om. Kortet skal udleveres til patienten efter første del af medicinsamtalen</a:t>
            </a:r>
          </a:p>
          <a:p>
            <a:endParaRPr lang="en-US" dirty="0"/>
          </a:p>
        </p:txBody>
      </p:sp>
      <p:sp>
        <p:nvSpPr>
          <p:cNvPr id="12" name="Title 2">
            <a:extLst>
              <a:ext uri="{FF2B5EF4-FFF2-40B4-BE49-F238E27FC236}">
                <a16:creationId xmlns:a16="http://schemas.microsoft.com/office/drawing/2014/main" id="{4ABE752E-7F0B-638B-DC96-0773E8217637}"/>
              </a:ext>
            </a:extLst>
          </p:cNvPr>
          <p:cNvSpPr>
            <a:spLocks noGrp="1"/>
          </p:cNvSpPr>
          <p:nvPr>
            <p:ph type="title"/>
          </p:nvPr>
        </p:nvSpPr>
        <p:spPr>
          <a:xfrm>
            <a:off x="5559542" y="830005"/>
            <a:ext cx="6136904" cy="498598"/>
          </a:xfrm>
        </p:spPr>
        <p:txBody>
          <a:bodyPr wrap="square" anchor="ctr">
            <a:normAutofit fontScale="90000"/>
          </a:bodyPr>
          <a:lstStyle/>
          <a:p>
            <a:r>
              <a:rPr lang="en-US" dirty="0" err="1"/>
              <a:t>Medicinsamtalekort</a:t>
            </a:r>
            <a:r>
              <a:rPr lang="en-US" dirty="0"/>
              <a:t> </a:t>
            </a:r>
            <a:r>
              <a:rPr lang="en-US" dirty="0" err="1"/>
              <a:t>til</a:t>
            </a:r>
            <a:r>
              <a:rPr lang="en-US" dirty="0"/>
              <a:t> </a:t>
            </a:r>
            <a:r>
              <a:rPr lang="en-US" dirty="0" err="1"/>
              <a:t>udlevering</a:t>
            </a:r>
            <a:endParaRPr lang="en-US" dirty="0"/>
          </a:p>
        </p:txBody>
      </p:sp>
      <p:sp>
        <p:nvSpPr>
          <p:cNvPr id="6" name="Tekstfelt 5">
            <a:extLst>
              <a:ext uri="{FF2B5EF4-FFF2-40B4-BE49-F238E27FC236}">
                <a16:creationId xmlns:a16="http://schemas.microsoft.com/office/drawing/2014/main" id="{3154B23D-980C-3A83-1AC3-5297E3C538FE}"/>
              </a:ext>
            </a:extLst>
          </p:cNvPr>
          <p:cNvSpPr txBox="1"/>
          <p:nvPr/>
        </p:nvSpPr>
        <p:spPr>
          <a:xfrm>
            <a:off x="9605447" y="6510901"/>
            <a:ext cx="2268570" cy="246221"/>
          </a:xfrm>
          <a:prstGeom prst="rect">
            <a:avLst/>
          </a:prstGeom>
          <a:noFill/>
        </p:spPr>
        <p:txBody>
          <a:bodyPr wrap="none" rtlCol="0">
            <a:spAutoFit/>
          </a:bodyPr>
          <a:lstStyle/>
          <a:p>
            <a:pPr algn="l"/>
            <a:r>
              <a:rPr lang="da-DK" sz="1000" dirty="0"/>
              <a:t>Kilde: Danmarks Apotekerforening 2025</a:t>
            </a:r>
          </a:p>
        </p:txBody>
      </p:sp>
      <p:pic>
        <p:nvPicPr>
          <p:cNvPr id="7" name="Billede 6">
            <a:extLst>
              <a:ext uri="{FF2B5EF4-FFF2-40B4-BE49-F238E27FC236}">
                <a16:creationId xmlns:a16="http://schemas.microsoft.com/office/drawing/2014/main" id="{8DE2CEFB-8A00-959A-1452-09B516EEA531}"/>
              </a:ext>
            </a:extLst>
          </p:cNvPr>
          <p:cNvPicPr>
            <a:picLocks noChangeAspect="1"/>
          </p:cNvPicPr>
          <p:nvPr/>
        </p:nvPicPr>
        <p:blipFill>
          <a:blip r:embed="rId3"/>
          <a:stretch>
            <a:fillRect/>
          </a:stretch>
        </p:blipFill>
        <p:spPr>
          <a:xfrm>
            <a:off x="0" y="0"/>
            <a:ext cx="4843861" cy="6858000"/>
          </a:xfrm>
          <a:prstGeom prst="rect">
            <a:avLst/>
          </a:prstGeom>
        </p:spPr>
      </p:pic>
    </p:spTree>
    <p:extLst>
      <p:ext uri="{BB962C8B-B14F-4D97-AF65-F5344CB8AC3E}">
        <p14:creationId xmlns:p14="http://schemas.microsoft.com/office/powerpoint/2010/main" val="4250915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Et billede, der indeholder tekst, skærmbillede, Font/skrifttype, dokument&#10;&#10;AI-genereret indhold kan være ukorrekt.">
            <a:extLst>
              <a:ext uri="{FF2B5EF4-FFF2-40B4-BE49-F238E27FC236}">
                <a16:creationId xmlns:a16="http://schemas.microsoft.com/office/drawing/2014/main" id="{90104C0B-42AB-B631-9990-8D134BD82524}"/>
              </a:ext>
            </a:extLst>
          </p:cNvPr>
          <p:cNvPicPr>
            <a:picLocks noGrp="1" noChangeAspect="1"/>
          </p:cNvPicPr>
          <p:nvPr>
            <p:ph idx="1"/>
          </p:nvPr>
        </p:nvPicPr>
        <p:blipFill>
          <a:blip r:embed="rId3"/>
          <a:stretch>
            <a:fillRect/>
          </a:stretch>
        </p:blipFill>
        <p:spPr>
          <a:xfrm>
            <a:off x="2685067" y="1483951"/>
            <a:ext cx="7147384" cy="5027228"/>
          </a:xfrm>
          <a:prstGeom prst="rect">
            <a:avLst/>
          </a:prstGeom>
        </p:spPr>
      </p:pic>
      <p:sp>
        <p:nvSpPr>
          <p:cNvPr id="3" name="Titel 2">
            <a:extLst>
              <a:ext uri="{FF2B5EF4-FFF2-40B4-BE49-F238E27FC236}">
                <a16:creationId xmlns:a16="http://schemas.microsoft.com/office/drawing/2014/main" id="{A532FBBD-7CF0-4DD0-7B5D-CF19E88418CE}"/>
              </a:ext>
            </a:extLst>
          </p:cNvPr>
          <p:cNvSpPr>
            <a:spLocks noGrp="1"/>
          </p:cNvSpPr>
          <p:nvPr>
            <p:ph type="title"/>
          </p:nvPr>
        </p:nvSpPr>
        <p:spPr/>
        <p:txBody>
          <a:bodyPr/>
          <a:lstStyle/>
          <a:p>
            <a:r>
              <a:rPr lang="da-DK" dirty="0"/>
              <a:t>Brug tilhørende materialer</a:t>
            </a:r>
          </a:p>
        </p:txBody>
      </p:sp>
      <p:sp>
        <p:nvSpPr>
          <p:cNvPr id="2" name="Tekstfelt 1">
            <a:extLst>
              <a:ext uri="{FF2B5EF4-FFF2-40B4-BE49-F238E27FC236}">
                <a16:creationId xmlns:a16="http://schemas.microsoft.com/office/drawing/2014/main" id="{5557202A-0D43-FE88-C38A-40040CEE20C2}"/>
              </a:ext>
            </a:extLst>
          </p:cNvPr>
          <p:cNvSpPr txBox="1"/>
          <p:nvPr/>
        </p:nvSpPr>
        <p:spPr>
          <a:xfrm>
            <a:off x="3538559" y="6533725"/>
            <a:ext cx="5440400" cy="276999"/>
          </a:xfrm>
          <a:prstGeom prst="rect">
            <a:avLst/>
          </a:prstGeom>
          <a:noFill/>
        </p:spPr>
        <p:txBody>
          <a:bodyPr wrap="none" rtlCol="0">
            <a:spAutoFit/>
          </a:bodyPr>
          <a:lstStyle/>
          <a:p>
            <a:r>
              <a:rPr lang="da-DK" sz="1200" dirty="0"/>
              <a:t>Kilde: Apoteksforum, Medicinsamtaler, Tilhørende materialer, Dialog med patienten </a:t>
            </a:r>
          </a:p>
        </p:txBody>
      </p:sp>
    </p:spTree>
    <p:extLst>
      <p:ext uri="{BB962C8B-B14F-4D97-AF65-F5344CB8AC3E}">
        <p14:creationId xmlns:p14="http://schemas.microsoft.com/office/powerpoint/2010/main" val="4093769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dsholder til indhold 5">
            <a:extLst>
              <a:ext uri="{FF2B5EF4-FFF2-40B4-BE49-F238E27FC236}">
                <a16:creationId xmlns:a16="http://schemas.microsoft.com/office/drawing/2014/main" id="{6DA0D5FD-E9FB-4CB1-20ED-FFCE24848AAF}"/>
              </a:ext>
            </a:extLst>
          </p:cNvPr>
          <p:cNvGraphicFramePr>
            <a:graphicFrameLocks noGrp="1"/>
          </p:cNvGraphicFramePr>
          <p:nvPr>
            <p:ph idx="1"/>
            <p:extLst>
              <p:ext uri="{D42A27DB-BD31-4B8C-83A1-F6EECF244321}">
                <p14:modId xmlns:p14="http://schemas.microsoft.com/office/powerpoint/2010/main" val="647836509"/>
              </p:ext>
            </p:extLst>
          </p:nvPr>
        </p:nvGraphicFramePr>
        <p:xfrm>
          <a:off x="956879" y="2114938"/>
          <a:ext cx="10278241" cy="4162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a:extLst>
              <a:ext uri="{FF2B5EF4-FFF2-40B4-BE49-F238E27FC236}">
                <a16:creationId xmlns:a16="http://schemas.microsoft.com/office/drawing/2014/main" id="{B6E2C72C-ECE0-E94A-F5AA-FAD51F724993}"/>
              </a:ext>
            </a:extLst>
          </p:cNvPr>
          <p:cNvSpPr>
            <a:spLocks noGrp="1"/>
          </p:cNvSpPr>
          <p:nvPr>
            <p:ph type="title"/>
          </p:nvPr>
        </p:nvSpPr>
        <p:spPr>
          <a:xfrm>
            <a:off x="855955" y="580706"/>
            <a:ext cx="10805608" cy="997196"/>
          </a:xfrm>
        </p:spPr>
        <p:txBody>
          <a:bodyPr/>
          <a:lstStyle/>
          <a:p>
            <a:r>
              <a:rPr lang="da-DK"/>
              <a:t>Apotekets rådgivning og sundhedsydelser, der støtter</a:t>
            </a:r>
            <a:br>
              <a:rPr lang="da-DK"/>
            </a:br>
            <a:r>
              <a:rPr lang="da-DK"/>
              <a:t>compliance</a:t>
            </a:r>
            <a:endParaRPr lang="da-DK" dirty="0"/>
          </a:p>
        </p:txBody>
      </p:sp>
    </p:spTree>
    <p:extLst>
      <p:ext uri="{BB962C8B-B14F-4D97-AF65-F5344CB8AC3E}">
        <p14:creationId xmlns:p14="http://schemas.microsoft.com/office/powerpoint/2010/main" val="2167674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AD96E-7FF1-F242-3407-5172C42C2CB6}"/>
            </a:ext>
          </a:extLst>
        </p:cNvPr>
        <p:cNvGrpSpPr/>
        <p:nvPr/>
      </p:nvGrpSpPr>
      <p:grpSpPr>
        <a:xfrm>
          <a:off x="0" y="0"/>
          <a:ext cx="0" cy="0"/>
          <a:chOff x="0" y="0"/>
          <a:chExt cx="0" cy="0"/>
        </a:xfrm>
      </p:grpSpPr>
      <p:pic>
        <p:nvPicPr>
          <p:cNvPr id="10" name="Billede 9" descr="Et billede, der indeholder tekst, diagram, skærmbillede, Font/skrifttype&#10;&#10;Automatisk genereret beskrivelse">
            <a:extLst>
              <a:ext uri="{FF2B5EF4-FFF2-40B4-BE49-F238E27FC236}">
                <a16:creationId xmlns:a16="http://schemas.microsoft.com/office/drawing/2014/main" id="{B0BC72BD-2B4F-C489-DFC4-882DA72B3DF7}"/>
              </a:ext>
            </a:extLst>
          </p:cNvPr>
          <p:cNvPicPr>
            <a:picLocks noChangeAspect="1"/>
          </p:cNvPicPr>
          <p:nvPr/>
        </p:nvPicPr>
        <p:blipFill rotWithShape="1">
          <a:blip r:embed="rId3">
            <a:extLst>
              <a:ext uri="{28A0092B-C50C-407E-A947-70E740481C1C}">
                <a14:useLocalDpi xmlns:a14="http://schemas.microsoft.com/office/drawing/2010/main" val="0"/>
              </a:ext>
            </a:extLst>
          </a:blip>
          <a:srcRect t="2709"/>
          <a:stretch/>
        </p:blipFill>
        <p:spPr>
          <a:xfrm>
            <a:off x="1181488" y="1179808"/>
            <a:ext cx="10121760" cy="5335292"/>
          </a:xfrm>
          <a:prstGeom prst="rect">
            <a:avLst/>
          </a:prstGeom>
        </p:spPr>
      </p:pic>
    </p:spTree>
    <p:extLst>
      <p:ext uri="{BB962C8B-B14F-4D97-AF65-F5344CB8AC3E}">
        <p14:creationId xmlns:p14="http://schemas.microsoft.com/office/powerpoint/2010/main" val="2659948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69DF5-C249-1F0F-A891-7BE7C5E9BE08}"/>
            </a:ext>
          </a:extLst>
        </p:cNvPr>
        <p:cNvGrpSpPr/>
        <p:nvPr/>
      </p:nvGrpSpPr>
      <p:grpSpPr>
        <a:xfrm>
          <a:off x="0" y="0"/>
          <a:ext cx="0" cy="0"/>
          <a:chOff x="0" y="0"/>
          <a:chExt cx="0" cy="0"/>
        </a:xfrm>
      </p:grpSpPr>
      <p:pic>
        <p:nvPicPr>
          <p:cNvPr id="4" name="Billede 3" descr="Et billede, der indeholder tekst, diagram, skærmbillede, Font/skrifttype&#10;&#10;Automatisk genereret beskrivelse">
            <a:extLst>
              <a:ext uri="{FF2B5EF4-FFF2-40B4-BE49-F238E27FC236}">
                <a16:creationId xmlns:a16="http://schemas.microsoft.com/office/drawing/2014/main" id="{2A7FC212-ECC9-A348-F61F-79D865D09D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488" y="1031244"/>
            <a:ext cx="10121760" cy="5483857"/>
          </a:xfrm>
          <a:prstGeom prst="rect">
            <a:avLst/>
          </a:prstGeom>
        </p:spPr>
      </p:pic>
    </p:spTree>
    <p:extLst>
      <p:ext uri="{BB962C8B-B14F-4D97-AF65-F5344CB8AC3E}">
        <p14:creationId xmlns:p14="http://schemas.microsoft.com/office/powerpoint/2010/main" val="3338832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er 3" title="Video, Kristine Dons Bleikelia, Rødding Apotek.mov">
            <a:hlinkClick r:id="" action="ppaction://media"/>
            <a:extLst>
              <a:ext uri="{FF2B5EF4-FFF2-40B4-BE49-F238E27FC236}">
                <a16:creationId xmlns:a16="http://schemas.microsoft.com/office/drawing/2014/main" id="{85E855AB-268C-C909-3CED-F874B7BF6D8F}"/>
              </a:ext>
            </a:extLst>
          </p:cNvPr>
          <p:cNvPicPr>
            <a:picLocks noRot="1" noChangeAspect="1"/>
          </p:cNvPicPr>
          <p:nvPr>
            <a:videoFile r:link="rId1"/>
          </p:nvPr>
        </p:nvPicPr>
        <p:blipFill>
          <a:blip r:embed="rId4"/>
          <a:stretch>
            <a:fillRect/>
          </a:stretch>
        </p:blipFill>
        <p:spPr>
          <a:xfrm>
            <a:off x="2853796" y="403223"/>
            <a:ext cx="6484408" cy="6051554"/>
          </a:xfrm>
          <a:prstGeom prst="rect">
            <a:avLst/>
          </a:prstGeom>
        </p:spPr>
      </p:pic>
    </p:spTree>
    <p:extLst>
      <p:ext uri="{BB962C8B-B14F-4D97-AF65-F5344CB8AC3E}">
        <p14:creationId xmlns:p14="http://schemas.microsoft.com/office/powerpoint/2010/main" val="163652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3B6CC6-D4DB-BE84-6C17-A73CA194424A}"/>
              </a:ext>
            </a:extLst>
          </p:cNvPr>
          <p:cNvSpPr>
            <a:spLocks noGrp="1"/>
          </p:cNvSpPr>
          <p:nvPr>
            <p:ph type="title"/>
          </p:nvPr>
        </p:nvSpPr>
        <p:spPr/>
        <p:txBody>
          <a:bodyPr/>
          <a:lstStyle/>
          <a:p>
            <a:r>
              <a:rPr lang="da-DK" dirty="0"/>
              <a:t>Nyt fra forskningen</a:t>
            </a:r>
          </a:p>
        </p:txBody>
      </p:sp>
      <p:sp>
        <p:nvSpPr>
          <p:cNvPr id="3" name="Pladsholder til tekst 2">
            <a:extLst>
              <a:ext uri="{FF2B5EF4-FFF2-40B4-BE49-F238E27FC236}">
                <a16:creationId xmlns:a16="http://schemas.microsoft.com/office/drawing/2014/main" id="{C1A9B8DB-714C-D43A-A931-AA7A9528A8E5}"/>
              </a:ext>
            </a:extLst>
          </p:cNvPr>
          <p:cNvSpPr>
            <a:spLocks noGrp="1"/>
          </p:cNvSpPr>
          <p:nvPr>
            <p:ph type="body" sz="quarter" idx="10"/>
          </p:nvPr>
        </p:nvSpPr>
        <p:spPr/>
        <p:txBody>
          <a:bodyPr/>
          <a:lstStyle/>
          <a:p>
            <a:endParaRPr lang="da-DK"/>
          </a:p>
        </p:txBody>
      </p:sp>
    </p:spTree>
    <p:extLst>
      <p:ext uri="{BB962C8B-B14F-4D97-AF65-F5344CB8AC3E}">
        <p14:creationId xmlns:p14="http://schemas.microsoft.com/office/powerpoint/2010/main" val="2938212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4A495-201C-9B0D-646B-00B7A8F659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C72C50-E265-C82E-11BD-131009B360D3}"/>
              </a:ext>
            </a:extLst>
          </p:cNvPr>
          <p:cNvSpPr>
            <a:spLocks noGrp="1"/>
          </p:cNvSpPr>
          <p:nvPr>
            <p:ph type="title"/>
          </p:nvPr>
        </p:nvSpPr>
        <p:spPr/>
        <p:txBody>
          <a:bodyPr/>
          <a:lstStyle/>
          <a:p>
            <a:r>
              <a:rPr lang="da-DK" dirty="0"/>
              <a:t>Resultater fra projektet: </a:t>
            </a:r>
            <a:br>
              <a:rPr lang="da-DK" dirty="0"/>
            </a:br>
            <a:r>
              <a:rPr lang="da-DK" dirty="0"/>
              <a:t>Dokumentation af medicin- og compliancesamtaler</a:t>
            </a:r>
          </a:p>
        </p:txBody>
      </p:sp>
      <p:sp>
        <p:nvSpPr>
          <p:cNvPr id="3" name="Pladsholder til tekst 2">
            <a:extLst>
              <a:ext uri="{FF2B5EF4-FFF2-40B4-BE49-F238E27FC236}">
                <a16:creationId xmlns:a16="http://schemas.microsoft.com/office/drawing/2014/main" id="{CDD0BA00-3133-E251-FB14-6B8B585B35EB}"/>
              </a:ext>
            </a:extLst>
          </p:cNvPr>
          <p:cNvSpPr>
            <a:spLocks noGrp="1"/>
          </p:cNvSpPr>
          <p:nvPr>
            <p:ph type="body" sz="quarter" idx="10"/>
          </p:nvPr>
        </p:nvSpPr>
        <p:spPr/>
        <p:txBody>
          <a:bodyPr/>
          <a:lstStyle/>
          <a:p>
            <a:r>
              <a:rPr lang="da-DK" dirty="0"/>
              <a:t>Mira El-Souri</a:t>
            </a:r>
          </a:p>
          <a:p>
            <a:r>
              <a:rPr lang="da-DK" dirty="0"/>
              <a:t>Apotek – Kompetence, </a:t>
            </a:r>
          </a:p>
          <a:p>
            <a:r>
              <a:rPr lang="da-DK" dirty="0"/>
              <a:t>Udvikling og Forskning</a:t>
            </a:r>
          </a:p>
          <a:p>
            <a:r>
              <a:rPr lang="da-DK" dirty="0"/>
              <a:t>Pharmakon</a:t>
            </a:r>
          </a:p>
        </p:txBody>
      </p:sp>
    </p:spTree>
    <p:extLst>
      <p:ext uri="{BB962C8B-B14F-4D97-AF65-F5344CB8AC3E}">
        <p14:creationId xmlns:p14="http://schemas.microsoft.com/office/powerpoint/2010/main" val="2935947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3E12C76-F071-2B53-C753-777CBBFF8321}"/>
              </a:ext>
            </a:extLst>
          </p:cNvPr>
          <p:cNvSpPr>
            <a:spLocks noGrp="1"/>
          </p:cNvSpPr>
          <p:nvPr>
            <p:ph idx="1"/>
          </p:nvPr>
        </p:nvSpPr>
        <p:spPr/>
        <p:txBody>
          <a:bodyPr vert="horz" lIns="0" tIns="0" rIns="0" bIns="0" rtlCol="0">
            <a:noAutofit/>
          </a:bodyPr>
          <a:lstStyle/>
          <a:p>
            <a:pPr>
              <a:spcAft>
                <a:spcPts val="600"/>
              </a:spcAft>
              <a:buClr>
                <a:srgbClr val="A3BFD4"/>
              </a:buClr>
            </a:pPr>
            <a:r>
              <a:rPr lang="da-DK" dirty="0"/>
              <a:t>Samtalerne tilbydes primært patienter der inden for de seneste seks måneder har fået ordineret medicin i forbindelse med diagnosticering af en kronisk sygdom (medicinsamtaler)</a:t>
            </a:r>
          </a:p>
          <a:p>
            <a:pPr>
              <a:spcAft>
                <a:spcPts val="600"/>
              </a:spcAft>
              <a:buClr>
                <a:srgbClr val="A3BFD4"/>
              </a:buClr>
            </a:pPr>
            <a:r>
              <a:rPr lang="da-DK" dirty="0"/>
              <a:t>Både farmaceuter og farmakonomer bidrager til afholdelse af medicinsamtalerne </a:t>
            </a:r>
          </a:p>
          <a:p>
            <a:pPr>
              <a:spcAft>
                <a:spcPts val="600"/>
              </a:spcAft>
              <a:buClr>
                <a:srgbClr val="A3BFD4"/>
              </a:buClr>
            </a:pPr>
            <a:r>
              <a:rPr lang="da-DK" dirty="0"/>
              <a:t>Alle samtaler fokuserer især på medicin samt vaner og vanskelige situationer</a:t>
            </a:r>
          </a:p>
          <a:p>
            <a:pPr>
              <a:spcAft>
                <a:spcPts val="600"/>
              </a:spcAft>
              <a:buClr>
                <a:srgbClr val="A3BFD4"/>
              </a:buClr>
            </a:pPr>
            <a:r>
              <a:rPr lang="da-DK" dirty="0"/>
              <a:t>I compliancesamtalerne inddrages relevante ressourcer, der kan støtte patienten</a:t>
            </a:r>
          </a:p>
          <a:p>
            <a:pPr>
              <a:spcAft>
                <a:spcPts val="600"/>
              </a:spcAft>
              <a:buClr>
                <a:srgbClr val="A3BFD4"/>
              </a:buClr>
            </a:pPr>
            <a:endParaRPr lang="da-DK" dirty="0"/>
          </a:p>
        </p:txBody>
      </p:sp>
      <p:sp>
        <p:nvSpPr>
          <p:cNvPr id="3" name="Titel 2">
            <a:extLst>
              <a:ext uri="{FF2B5EF4-FFF2-40B4-BE49-F238E27FC236}">
                <a16:creationId xmlns:a16="http://schemas.microsoft.com/office/drawing/2014/main" id="{087E1FF6-3EA3-4701-6DD4-5AC9B60B02CB}"/>
              </a:ext>
            </a:extLst>
          </p:cNvPr>
          <p:cNvSpPr>
            <a:spLocks noGrp="1"/>
          </p:cNvSpPr>
          <p:nvPr>
            <p:ph type="title"/>
          </p:nvPr>
        </p:nvSpPr>
        <p:spPr/>
        <p:txBody>
          <a:bodyPr/>
          <a:lstStyle/>
          <a:p>
            <a:r>
              <a:rPr lang="da-DK" noProof="0" dirty="0"/>
              <a:t>Konklusion</a:t>
            </a:r>
          </a:p>
        </p:txBody>
      </p:sp>
    </p:spTree>
    <p:extLst>
      <p:ext uri="{BB962C8B-B14F-4D97-AF65-F5344CB8AC3E}">
        <p14:creationId xmlns:p14="http://schemas.microsoft.com/office/powerpoint/2010/main" val="2887113693"/>
      </p:ext>
    </p:extLst>
  </p:cSld>
  <p:clrMapOvr>
    <a:masterClrMapping/>
  </p:clrMapOvr>
  <mc:AlternateContent xmlns:mc="http://schemas.openxmlformats.org/markup-compatibility/2006" xmlns:p14="http://schemas.microsoft.com/office/powerpoint/2010/main">
    <mc:Choice Requires="p14">
      <p:transition spd="slow" p14:dur="275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accel="5000" decel="5000" fill="hold" grpId="0" nodeType="clickEffect">
                                  <p:stCondLst>
                                    <p:cond delay="0"/>
                                  </p:stCondLst>
                                  <p:childTnLst>
                                    <p:animClr clrSpc="rgb" dir="cw">
                                      <p:cBhvr override="childStyle">
                                        <p:cTn id="6" dur="2000" fill="hold"/>
                                        <p:tgtEl>
                                          <p:spTgt spid="2">
                                            <p:txEl>
                                              <p:pRg st="0" end="0"/>
                                            </p:txEl>
                                          </p:spTgt>
                                        </p:tgtEl>
                                        <p:attrNameLst>
                                          <p:attrName>style.color</p:attrName>
                                        </p:attrNameLst>
                                      </p:cBhvr>
                                      <p:to>
                                        <a:srgbClr val="002F4F"/>
                                      </p:to>
                                    </p:animClr>
                                  </p:childTnLst>
                                  <p:subTnLst>
                                    <p:animClr clrSpc="rgb" dir="cw">
                                      <p:cBhvr override="childStyle">
                                        <p:cTn dur="1" fill="hold" display="0" masterRel="nextClick" afterEffect="1"/>
                                        <p:tgtEl>
                                          <p:spTgt spid="2">
                                            <p:txEl>
                                              <p:pRg st="0" end="0"/>
                                            </p:txEl>
                                          </p:spTgt>
                                        </p:tgtEl>
                                        <p:attrNameLst>
                                          <p:attrName>ppt_c</p:attrName>
                                        </p:attrNameLst>
                                      </p:cBhvr>
                                      <p:to>
                                        <a:srgbClr val="A3BFD4"/>
                                      </p:to>
                                    </p:animClr>
                                  </p:subTnLst>
                                </p:cTn>
                              </p:par>
                            </p:childTnLst>
                          </p:cTn>
                        </p:par>
                      </p:childTnLst>
                    </p:cTn>
                  </p:par>
                  <p:par>
                    <p:cTn id="7" fill="hold">
                      <p:stCondLst>
                        <p:cond delay="indefinite"/>
                      </p:stCondLst>
                      <p:childTnLst>
                        <p:par>
                          <p:cTn id="8" fill="hold">
                            <p:stCondLst>
                              <p:cond delay="0"/>
                            </p:stCondLst>
                            <p:childTnLst>
                              <p:par>
                                <p:cTn id="9" presetID="3" presetClass="emph" presetSubtype="2" accel="5000" decel="5000" fill="hold" grpId="0" nodeType="clickEffect">
                                  <p:stCondLst>
                                    <p:cond delay="0"/>
                                  </p:stCondLst>
                                  <p:childTnLst>
                                    <p:animClr clrSpc="rgb" dir="cw">
                                      <p:cBhvr override="childStyle">
                                        <p:cTn id="10" dur="2000" fill="hold"/>
                                        <p:tgtEl>
                                          <p:spTgt spid="2">
                                            <p:txEl>
                                              <p:pRg st="1" end="1"/>
                                            </p:txEl>
                                          </p:spTgt>
                                        </p:tgtEl>
                                        <p:attrNameLst>
                                          <p:attrName>style.color</p:attrName>
                                        </p:attrNameLst>
                                      </p:cBhvr>
                                      <p:to>
                                        <a:srgbClr val="002F4F"/>
                                      </p:to>
                                    </p:animClr>
                                  </p:childTnLst>
                                  <p:subTnLst>
                                    <p:animClr clrSpc="rgb" dir="cw">
                                      <p:cBhvr override="childStyle">
                                        <p:cTn dur="1" fill="hold" display="0" masterRel="nextClick" afterEffect="1"/>
                                        <p:tgtEl>
                                          <p:spTgt spid="2">
                                            <p:txEl>
                                              <p:pRg st="1" end="1"/>
                                            </p:txEl>
                                          </p:spTgt>
                                        </p:tgtEl>
                                        <p:attrNameLst>
                                          <p:attrName>ppt_c</p:attrName>
                                        </p:attrNameLst>
                                      </p:cBhvr>
                                      <p:to>
                                        <a:srgbClr val="A3BFD4"/>
                                      </p:to>
                                    </p:animClr>
                                  </p:subTnLst>
                                </p:cTn>
                              </p:par>
                            </p:childTnLst>
                          </p:cTn>
                        </p:par>
                      </p:childTnLst>
                    </p:cTn>
                  </p:par>
                  <p:par>
                    <p:cTn id="11" fill="hold">
                      <p:stCondLst>
                        <p:cond delay="indefinite"/>
                      </p:stCondLst>
                      <p:childTnLst>
                        <p:par>
                          <p:cTn id="12" fill="hold">
                            <p:stCondLst>
                              <p:cond delay="0"/>
                            </p:stCondLst>
                            <p:childTnLst>
                              <p:par>
                                <p:cTn id="13" presetID="3" presetClass="emph" presetSubtype="2" accel="5000" decel="5000" fill="hold" grpId="0" nodeType="clickEffect">
                                  <p:stCondLst>
                                    <p:cond delay="0"/>
                                  </p:stCondLst>
                                  <p:childTnLst>
                                    <p:animClr clrSpc="rgb" dir="cw">
                                      <p:cBhvr override="childStyle">
                                        <p:cTn id="14" dur="2000" fill="hold"/>
                                        <p:tgtEl>
                                          <p:spTgt spid="2">
                                            <p:txEl>
                                              <p:pRg st="2" end="2"/>
                                            </p:txEl>
                                          </p:spTgt>
                                        </p:tgtEl>
                                        <p:attrNameLst>
                                          <p:attrName>style.color</p:attrName>
                                        </p:attrNameLst>
                                      </p:cBhvr>
                                      <p:to>
                                        <a:srgbClr val="002F4F"/>
                                      </p:to>
                                    </p:animClr>
                                  </p:childTnLst>
                                  <p:subTnLst>
                                    <p:animClr clrSpc="rgb" dir="cw">
                                      <p:cBhvr override="childStyle">
                                        <p:cTn dur="1" fill="hold" display="0" masterRel="nextClick" afterEffect="1"/>
                                        <p:tgtEl>
                                          <p:spTgt spid="2">
                                            <p:txEl>
                                              <p:pRg st="2" end="2"/>
                                            </p:txEl>
                                          </p:spTgt>
                                        </p:tgtEl>
                                        <p:attrNameLst>
                                          <p:attrName>ppt_c</p:attrName>
                                        </p:attrNameLst>
                                      </p:cBhvr>
                                      <p:to>
                                        <a:srgbClr val="A3BFD4"/>
                                      </p:to>
                                    </p:animClr>
                                  </p:subTnLst>
                                </p:cTn>
                              </p:par>
                            </p:childTnLst>
                          </p:cTn>
                        </p:par>
                      </p:childTnLst>
                    </p:cTn>
                  </p:par>
                  <p:par>
                    <p:cTn id="15" fill="hold">
                      <p:stCondLst>
                        <p:cond delay="indefinite"/>
                      </p:stCondLst>
                      <p:childTnLst>
                        <p:par>
                          <p:cTn id="16" fill="hold">
                            <p:stCondLst>
                              <p:cond delay="0"/>
                            </p:stCondLst>
                            <p:childTnLst>
                              <p:par>
                                <p:cTn id="17" presetID="3" presetClass="emph" presetSubtype="2" accel="5000" decel="5000" fill="hold" grpId="0" nodeType="clickEffect">
                                  <p:stCondLst>
                                    <p:cond delay="0"/>
                                  </p:stCondLst>
                                  <p:childTnLst>
                                    <p:animClr clrSpc="rgb" dir="cw">
                                      <p:cBhvr override="childStyle">
                                        <p:cTn id="18" dur="2000" fill="hold"/>
                                        <p:tgtEl>
                                          <p:spTgt spid="2">
                                            <p:txEl>
                                              <p:pRg st="3" end="3"/>
                                            </p:txEl>
                                          </p:spTgt>
                                        </p:tgtEl>
                                        <p:attrNameLst>
                                          <p:attrName>style.color</p:attrName>
                                        </p:attrNameLst>
                                      </p:cBhvr>
                                      <p:to>
                                        <a:srgbClr val="002F4F"/>
                                      </p:to>
                                    </p:animClr>
                                  </p:childTnLst>
                                  <p:subTnLst>
                                    <p:animClr clrSpc="rgb" dir="cw">
                                      <p:cBhvr override="childStyle">
                                        <p:cTn dur="1" fill="hold" display="0" masterRel="nextClick" afterEffect="1"/>
                                        <p:tgtEl>
                                          <p:spTgt spid="2">
                                            <p:txEl>
                                              <p:pRg st="3" end="3"/>
                                            </p:txEl>
                                          </p:spTgt>
                                        </p:tgtEl>
                                        <p:attrNameLst>
                                          <p:attrName>ppt_c</p:attrName>
                                        </p:attrNameLst>
                                      </p:cBhvr>
                                      <p:to>
                                        <a:srgbClr val="A3BFD4"/>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77D9C-89D9-7D0E-EC22-C5037E2E7459}"/>
            </a:ext>
          </a:extLst>
        </p:cNvPr>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EE5FCB4-5D65-3689-93F1-58A139F43E63}"/>
              </a:ext>
            </a:extLst>
          </p:cNvPr>
          <p:cNvSpPr>
            <a:spLocks noGrp="1"/>
          </p:cNvSpPr>
          <p:nvPr>
            <p:ph idx="1"/>
          </p:nvPr>
        </p:nvSpPr>
        <p:spPr/>
        <p:txBody>
          <a:bodyPr vert="horz" lIns="0" tIns="0" rIns="0" bIns="0" rtlCol="0">
            <a:noAutofit/>
          </a:bodyPr>
          <a:lstStyle/>
          <a:p>
            <a:pPr>
              <a:spcAft>
                <a:spcPts val="600"/>
              </a:spcAft>
              <a:buClr>
                <a:srgbClr val="A3BFD4"/>
              </a:buClr>
            </a:pPr>
            <a:r>
              <a:rPr lang="da-DK" dirty="0"/>
              <a:t>Patienternes vurdering af samtalerne er meget positiv</a:t>
            </a:r>
          </a:p>
          <a:p>
            <a:pPr>
              <a:spcAft>
                <a:spcPts val="600"/>
              </a:spcAft>
              <a:buClr>
                <a:srgbClr val="A3BFD4"/>
              </a:buClr>
            </a:pPr>
            <a:r>
              <a:rPr lang="da-DK" dirty="0"/>
              <a:t>Apoteksmedarbejderne oplever, at samtalerne styrker apotekets faglige profil, deres faglighed og relationen til patienterne</a:t>
            </a:r>
          </a:p>
          <a:p>
            <a:pPr>
              <a:spcAft>
                <a:spcPts val="600"/>
              </a:spcAft>
              <a:buClr>
                <a:srgbClr val="A3BFD4"/>
              </a:buClr>
            </a:pPr>
            <a:r>
              <a:rPr lang="da-DK" dirty="0"/>
              <a:t>Undersøgelsen bidrager med værdifuld viden om styrker og udfordringer i implementeringen af medicin- og compliancesamtaler</a:t>
            </a:r>
          </a:p>
          <a:p>
            <a:pPr>
              <a:spcAft>
                <a:spcPts val="600"/>
              </a:spcAft>
              <a:buClr>
                <a:srgbClr val="A3BFD4"/>
              </a:buClr>
            </a:pPr>
            <a:r>
              <a:rPr lang="da-DK" dirty="0"/>
              <a:t>Der er stadig forbedringsområder for at opnå en større implementering af begge samtaler herunder gennemførelse af opfølgningssamtalerne.</a:t>
            </a:r>
          </a:p>
          <a:p>
            <a:pPr>
              <a:spcAft>
                <a:spcPts val="600"/>
              </a:spcAft>
              <a:buClr>
                <a:srgbClr val="A3BFD4"/>
              </a:buClr>
            </a:pPr>
            <a:endParaRPr lang="da-DK" dirty="0"/>
          </a:p>
        </p:txBody>
      </p:sp>
      <p:sp>
        <p:nvSpPr>
          <p:cNvPr id="3" name="Titel 2">
            <a:extLst>
              <a:ext uri="{FF2B5EF4-FFF2-40B4-BE49-F238E27FC236}">
                <a16:creationId xmlns:a16="http://schemas.microsoft.com/office/drawing/2014/main" id="{B6A14CCF-F129-B71B-6901-47C7A42A11C1}"/>
              </a:ext>
            </a:extLst>
          </p:cNvPr>
          <p:cNvSpPr>
            <a:spLocks noGrp="1"/>
          </p:cNvSpPr>
          <p:nvPr>
            <p:ph type="title"/>
          </p:nvPr>
        </p:nvSpPr>
        <p:spPr/>
        <p:txBody>
          <a:bodyPr/>
          <a:lstStyle/>
          <a:p>
            <a:r>
              <a:rPr lang="da-DK" noProof="0" dirty="0"/>
              <a:t>Konklusion</a:t>
            </a:r>
          </a:p>
        </p:txBody>
      </p:sp>
    </p:spTree>
    <p:extLst>
      <p:ext uri="{BB962C8B-B14F-4D97-AF65-F5344CB8AC3E}">
        <p14:creationId xmlns:p14="http://schemas.microsoft.com/office/powerpoint/2010/main" val="378061200"/>
      </p:ext>
    </p:extLst>
  </p:cSld>
  <p:clrMapOvr>
    <a:masterClrMapping/>
  </p:clrMapOvr>
  <mc:AlternateContent xmlns:mc="http://schemas.openxmlformats.org/markup-compatibility/2006" xmlns:p14="http://schemas.microsoft.com/office/powerpoint/2010/main">
    <mc:Choice Requires="p14">
      <p:transition spd="slow" p14:dur="275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accel="5000" decel="5000" fill="hold" grpId="0" nodeType="clickEffect">
                                  <p:stCondLst>
                                    <p:cond delay="0"/>
                                  </p:stCondLst>
                                  <p:childTnLst>
                                    <p:animClr clrSpc="rgb" dir="cw">
                                      <p:cBhvr override="childStyle">
                                        <p:cTn id="6" dur="2000" fill="hold"/>
                                        <p:tgtEl>
                                          <p:spTgt spid="2">
                                            <p:txEl>
                                              <p:pRg st="0" end="0"/>
                                            </p:txEl>
                                          </p:spTgt>
                                        </p:tgtEl>
                                        <p:attrNameLst>
                                          <p:attrName>style.color</p:attrName>
                                        </p:attrNameLst>
                                      </p:cBhvr>
                                      <p:to>
                                        <a:srgbClr val="002F4F"/>
                                      </p:to>
                                    </p:animClr>
                                  </p:childTnLst>
                                  <p:subTnLst>
                                    <p:animClr clrSpc="rgb" dir="cw">
                                      <p:cBhvr override="childStyle">
                                        <p:cTn dur="1" fill="hold" display="0" masterRel="nextClick" afterEffect="1"/>
                                        <p:tgtEl>
                                          <p:spTgt spid="2">
                                            <p:txEl>
                                              <p:pRg st="0" end="0"/>
                                            </p:txEl>
                                          </p:spTgt>
                                        </p:tgtEl>
                                        <p:attrNameLst>
                                          <p:attrName>ppt_c</p:attrName>
                                        </p:attrNameLst>
                                      </p:cBhvr>
                                      <p:to>
                                        <a:srgbClr val="A3BFD4"/>
                                      </p:to>
                                    </p:animClr>
                                  </p:subTnLst>
                                </p:cTn>
                              </p:par>
                            </p:childTnLst>
                          </p:cTn>
                        </p:par>
                      </p:childTnLst>
                    </p:cTn>
                  </p:par>
                  <p:par>
                    <p:cTn id="7" fill="hold">
                      <p:stCondLst>
                        <p:cond delay="indefinite"/>
                      </p:stCondLst>
                      <p:childTnLst>
                        <p:par>
                          <p:cTn id="8" fill="hold">
                            <p:stCondLst>
                              <p:cond delay="0"/>
                            </p:stCondLst>
                            <p:childTnLst>
                              <p:par>
                                <p:cTn id="9" presetID="3" presetClass="emph" presetSubtype="2" accel="5000" decel="5000" fill="hold" grpId="0" nodeType="clickEffect">
                                  <p:stCondLst>
                                    <p:cond delay="0"/>
                                  </p:stCondLst>
                                  <p:childTnLst>
                                    <p:animClr clrSpc="rgb" dir="cw">
                                      <p:cBhvr override="childStyle">
                                        <p:cTn id="10" dur="2000" fill="hold"/>
                                        <p:tgtEl>
                                          <p:spTgt spid="2">
                                            <p:txEl>
                                              <p:pRg st="1" end="1"/>
                                            </p:txEl>
                                          </p:spTgt>
                                        </p:tgtEl>
                                        <p:attrNameLst>
                                          <p:attrName>style.color</p:attrName>
                                        </p:attrNameLst>
                                      </p:cBhvr>
                                      <p:to>
                                        <a:srgbClr val="002F4F"/>
                                      </p:to>
                                    </p:animClr>
                                  </p:childTnLst>
                                  <p:subTnLst>
                                    <p:animClr clrSpc="rgb" dir="cw">
                                      <p:cBhvr override="childStyle">
                                        <p:cTn dur="1" fill="hold" display="0" masterRel="nextClick" afterEffect="1"/>
                                        <p:tgtEl>
                                          <p:spTgt spid="2">
                                            <p:txEl>
                                              <p:pRg st="1" end="1"/>
                                            </p:txEl>
                                          </p:spTgt>
                                        </p:tgtEl>
                                        <p:attrNameLst>
                                          <p:attrName>ppt_c</p:attrName>
                                        </p:attrNameLst>
                                      </p:cBhvr>
                                      <p:to>
                                        <a:srgbClr val="A3BFD4"/>
                                      </p:to>
                                    </p:animClr>
                                  </p:subTnLst>
                                </p:cTn>
                              </p:par>
                            </p:childTnLst>
                          </p:cTn>
                        </p:par>
                      </p:childTnLst>
                    </p:cTn>
                  </p:par>
                  <p:par>
                    <p:cTn id="11" fill="hold">
                      <p:stCondLst>
                        <p:cond delay="indefinite"/>
                      </p:stCondLst>
                      <p:childTnLst>
                        <p:par>
                          <p:cTn id="12" fill="hold">
                            <p:stCondLst>
                              <p:cond delay="0"/>
                            </p:stCondLst>
                            <p:childTnLst>
                              <p:par>
                                <p:cTn id="13" presetID="3" presetClass="emph" presetSubtype="2" accel="5000" decel="5000" fill="hold" grpId="0" nodeType="clickEffect">
                                  <p:stCondLst>
                                    <p:cond delay="0"/>
                                  </p:stCondLst>
                                  <p:childTnLst>
                                    <p:animClr clrSpc="rgb" dir="cw">
                                      <p:cBhvr override="childStyle">
                                        <p:cTn id="14" dur="2000" fill="hold"/>
                                        <p:tgtEl>
                                          <p:spTgt spid="2">
                                            <p:txEl>
                                              <p:pRg st="2" end="2"/>
                                            </p:txEl>
                                          </p:spTgt>
                                        </p:tgtEl>
                                        <p:attrNameLst>
                                          <p:attrName>style.color</p:attrName>
                                        </p:attrNameLst>
                                      </p:cBhvr>
                                      <p:to>
                                        <a:srgbClr val="002F4F"/>
                                      </p:to>
                                    </p:animClr>
                                  </p:childTnLst>
                                  <p:subTnLst>
                                    <p:animClr clrSpc="rgb" dir="cw">
                                      <p:cBhvr override="childStyle">
                                        <p:cTn dur="1" fill="hold" display="0" masterRel="nextClick" afterEffect="1"/>
                                        <p:tgtEl>
                                          <p:spTgt spid="2">
                                            <p:txEl>
                                              <p:pRg st="2" end="2"/>
                                            </p:txEl>
                                          </p:spTgt>
                                        </p:tgtEl>
                                        <p:attrNameLst>
                                          <p:attrName>ppt_c</p:attrName>
                                        </p:attrNameLst>
                                      </p:cBhvr>
                                      <p:to>
                                        <a:srgbClr val="A3BFD4"/>
                                      </p:to>
                                    </p:animClr>
                                  </p:subTnLst>
                                </p:cTn>
                              </p:par>
                            </p:childTnLst>
                          </p:cTn>
                        </p:par>
                      </p:childTnLst>
                    </p:cTn>
                  </p:par>
                  <p:par>
                    <p:cTn id="15" fill="hold">
                      <p:stCondLst>
                        <p:cond delay="indefinite"/>
                      </p:stCondLst>
                      <p:childTnLst>
                        <p:par>
                          <p:cTn id="16" fill="hold">
                            <p:stCondLst>
                              <p:cond delay="0"/>
                            </p:stCondLst>
                            <p:childTnLst>
                              <p:par>
                                <p:cTn id="17" presetID="3" presetClass="emph" presetSubtype="2" accel="5000" decel="5000" fill="hold" grpId="0" nodeType="clickEffect">
                                  <p:stCondLst>
                                    <p:cond delay="0"/>
                                  </p:stCondLst>
                                  <p:childTnLst>
                                    <p:animClr clrSpc="rgb" dir="cw">
                                      <p:cBhvr override="childStyle">
                                        <p:cTn id="18" dur="2000" fill="hold"/>
                                        <p:tgtEl>
                                          <p:spTgt spid="2">
                                            <p:txEl>
                                              <p:pRg st="3" end="3"/>
                                            </p:txEl>
                                          </p:spTgt>
                                        </p:tgtEl>
                                        <p:attrNameLst>
                                          <p:attrName>style.color</p:attrName>
                                        </p:attrNameLst>
                                      </p:cBhvr>
                                      <p:to>
                                        <a:srgbClr val="002F4F"/>
                                      </p:to>
                                    </p:animClr>
                                  </p:childTnLst>
                                  <p:subTnLst>
                                    <p:animClr clrSpc="rgb" dir="cw">
                                      <p:cBhvr override="childStyle">
                                        <p:cTn dur="1" fill="hold" display="0" masterRel="nextClick" afterEffect="1"/>
                                        <p:tgtEl>
                                          <p:spTgt spid="2">
                                            <p:txEl>
                                              <p:pRg st="3" end="3"/>
                                            </p:txEl>
                                          </p:spTgt>
                                        </p:tgtEl>
                                        <p:attrNameLst>
                                          <p:attrName>ppt_c</p:attrName>
                                        </p:attrNameLst>
                                      </p:cBhvr>
                                      <p:to>
                                        <a:srgbClr val="A3BFD4"/>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A2A14B0-1568-A412-A639-2F11CD628624}"/>
              </a:ext>
            </a:extLst>
          </p:cNvPr>
          <p:cNvSpPr>
            <a:spLocks noGrp="1"/>
          </p:cNvSpPr>
          <p:nvPr>
            <p:ph idx="1"/>
          </p:nvPr>
        </p:nvSpPr>
        <p:spPr>
          <a:xfrm>
            <a:off x="855954" y="1770536"/>
            <a:ext cx="10805609" cy="4503737"/>
          </a:xfrm>
        </p:spPr>
        <p:txBody>
          <a:bodyPr/>
          <a:lstStyle/>
          <a:p>
            <a:r>
              <a:rPr lang="da-DK" sz="2000" dirty="0"/>
              <a:t>Apotekerne </a:t>
            </a:r>
          </a:p>
          <a:p>
            <a:pPr lvl="1"/>
            <a:r>
              <a:rPr lang="da-DK" sz="2000" dirty="0"/>
              <a:t>Aarhus City vest Apotek</a:t>
            </a:r>
          </a:p>
          <a:p>
            <a:pPr lvl="1"/>
            <a:r>
              <a:rPr lang="da-DK" sz="2000" dirty="0"/>
              <a:t>Charlottenlund Apotek</a:t>
            </a:r>
          </a:p>
          <a:p>
            <a:pPr lvl="1"/>
            <a:r>
              <a:rPr lang="da-DK" sz="2000" dirty="0"/>
              <a:t>Grindsted Apotek</a:t>
            </a:r>
          </a:p>
          <a:p>
            <a:pPr lvl="1"/>
            <a:r>
              <a:rPr lang="da-DK" sz="2000" dirty="0"/>
              <a:t>Holte Apotek</a:t>
            </a:r>
          </a:p>
          <a:p>
            <a:pPr lvl="1"/>
            <a:r>
              <a:rPr lang="da-DK" sz="2000" dirty="0"/>
              <a:t>Odense Bolbro apotek</a:t>
            </a:r>
          </a:p>
          <a:p>
            <a:pPr lvl="1"/>
            <a:r>
              <a:rPr lang="da-DK" sz="2000" dirty="0"/>
              <a:t>Søborg /Buddinge/Ordrup Apotek</a:t>
            </a:r>
          </a:p>
          <a:p>
            <a:pPr lvl="1"/>
            <a:r>
              <a:rPr lang="da-DK" sz="2000" dirty="0"/>
              <a:t>Thisted Løve Apotek</a:t>
            </a:r>
          </a:p>
          <a:p>
            <a:r>
              <a:rPr lang="da-DK" sz="2000" dirty="0"/>
              <a:t>Projektgruppen </a:t>
            </a:r>
          </a:p>
          <a:p>
            <a:pPr lvl="1"/>
            <a:r>
              <a:rPr lang="da-DK" sz="2000" dirty="0"/>
              <a:t>Mira El-Souri, Pharmakon</a:t>
            </a:r>
          </a:p>
          <a:p>
            <a:pPr lvl="1"/>
            <a:r>
              <a:rPr lang="da-DK" sz="2000" dirty="0"/>
              <a:t>Sara Elgaard Frantzen, Pharmakon</a:t>
            </a:r>
          </a:p>
          <a:p>
            <a:pPr lvl="1"/>
            <a:r>
              <a:rPr lang="da-DK" sz="2000" dirty="0"/>
              <a:t>Charlotte Verner Rossing, Pharmakon</a:t>
            </a:r>
          </a:p>
          <a:p>
            <a:pPr lvl="1"/>
            <a:r>
              <a:rPr lang="da-DK" sz="2000" dirty="0"/>
              <a:t>Julie Engelmann Mollerup, Danmarks Apotekerforening </a:t>
            </a:r>
          </a:p>
          <a:p>
            <a:pPr lvl="1"/>
            <a:r>
              <a:rPr lang="en-US" sz="2000" dirty="0"/>
              <a:t>Sara Bremer, </a:t>
            </a:r>
            <a:r>
              <a:rPr lang="en-US" sz="2000" dirty="0" err="1"/>
              <a:t>Apokus</a:t>
            </a:r>
            <a:r>
              <a:rPr lang="en-US" sz="2000" dirty="0"/>
              <a:t>, Norge.</a:t>
            </a:r>
            <a:endParaRPr lang="da-DK" sz="2000" dirty="0"/>
          </a:p>
          <a:p>
            <a:pPr marL="361950" lvl="1" indent="0">
              <a:buNone/>
            </a:pPr>
            <a:endParaRPr lang="da-DK" dirty="0"/>
          </a:p>
        </p:txBody>
      </p:sp>
      <p:sp>
        <p:nvSpPr>
          <p:cNvPr id="3" name="Titel 2">
            <a:extLst>
              <a:ext uri="{FF2B5EF4-FFF2-40B4-BE49-F238E27FC236}">
                <a16:creationId xmlns:a16="http://schemas.microsoft.com/office/drawing/2014/main" id="{DFA4418E-2562-D9C1-0DF8-AB884E11818D}"/>
              </a:ext>
            </a:extLst>
          </p:cNvPr>
          <p:cNvSpPr>
            <a:spLocks noGrp="1"/>
          </p:cNvSpPr>
          <p:nvPr>
            <p:ph type="title"/>
          </p:nvPr>
        </p:nvSpPr>
        <p:spPr/>
        <p:txBody>
          <a:bodyPr/>
          <a:lstStyle/>
          <a:p>
            <a:r>
              <a:rPr lang="da-DK" dirty="0"/>
              <a:t>Følgende deltog i dette projekt</a:t>
            </a:r>
          </a:p>
        </p:txBody>
      </p:sp>
      <p:sp>
        <p:nvSpPr>
          <p:cNvPr id="5" name="Pladsholder til indhold 1">
            <a:extLst>
              <a:ext uri="{FF2B5EF4-FFF2-40B4-BE49-F238E27FC236}">
                <a16:creationId xmlns:a16="http://schemas.microsoft.com/office/drawing/2014/main" id="{B2E0890C-DAE0-C423-9442-6B0975AF418F}"/>
              </a:ext>
            </a:extLst>
          </p:cNvPr>
          <p:cNvSpPr txBox="1">
            <a:spLocks/>
          </p:cNvSpPr>
          <p:nvPr/>
        </p:nvSpPr>
        <p:spPr>
          <a:xfrm>
            <a:off x="4305299" y="1770537"/>
            <a:ext cx="4955964" cy="4503737"/>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0"/>
              </a:spcBef>
              <a:buClr>
                <a:srgbClr val="002645"/>
              </a:buClr>
              <a:buFont typeface="Courier New" panose="02070309020205020404" pitchFamily="49" charset="0"/>
              <a:buChar char="-"/>
              <a:defRPr sz="2400" kern="1200">
                <a:solidFill>
                  <a:schemeClr val="tx1"/>
                </a:solidFill>
                <a:latin typeface="+mn-lt"/>
                <a:ea typeface="+mn-ea"/>
                <a:cs typeface="+mn-cs"/>
              </a:defRPr>
            </a:lvl1pPr>
            <a:lvl2pPr marL="715963" indent="-354013" algn="l" defTabSz="914400" rtl="0" eaLnBrk="1" latinLnBrk="0" hangingPunct="1">
              <a:lnSpc>
                <a:spcPct val="100000"/>
              </a:lnSpc>
              <a:spcBef>
                <a:spcPts val="0"/>
              </a:spcBef>
              <a:buClr>
                <a:srgbClr val="002F4F"/>
              </a:buClr>
              <a:buFont typeface="Courier New" panose="02070309020205020404" pitchFamily="49" charset="0"/>
              <a:buChar char="-"/>
              <a:defRPr sz="2400" kern="1200">
                <a:solidFill>
                  <a:schemeClr val="tx1"/>
                </a:solidFill>
                <a:latin typeface="+mn-lt"/>
                <a:ea typeface="+mn-ea"/>
                <a:cs typeface="+mn-cs"/>
              </a:defRPr>
            </a:lvl2pPr>
            <a:lvl3pPr marL="1077913" indent="-361950" algn="l" defTabSz="914400" rtl="0" eaLnBrk="1" latinLnBrk="0" hangingPunct="1">
              <a:lnSpc>
                <a:spcPct val="100000"/>
              </a:lnSpc>
              <a:spcBef>
                <a:spcPts val="0"/>
              </a:spcBef>
              <a:buClr>
                <a:srgbClr val="002F4F"/>
              </a:buClr>
              <a:buFont typeface="Courier New" panose="02070309020205020404" pitchFamily="49" charset="0"/>
              <a:buChar char="-"/>
              <a:defRPr sz="2400" kern="1200">
                <a:solidFill>
                  <a:schemeClr val="tx1"/>
                </a:solidFill>
                <a:latin typeface="+mn-lt"/>
                <a:ea typeface="+mn-ea"/>
                <a:cs typeface="+mn-cs"/>
              </a:defRPr>
            </a:lvl3pPr>
            <a:lvl4pPr marL="1439863" indent="-361950" algn="l" defTabSz="914400" rtl="0" eaLnBrk="1" latinLnBrk="0" hangingPunct="1">
              <a:lnSpc>
                <a:spcPct val="100000"/>
              </a:lnSpc>
              <a:spcBef>
                <a:spcPts val="0"/>
              </a:spcBef>
              <a:buClr>
                <a:srgbClr val="002F4F"/>
              </a:buClr>
              <a:buFont typeface="Courier New" panose="02070309020205020404" pitchFamily="49" charset="0"/>
              <a:buChar char="-"/>
              <a:defRPr sz="2400" kern="1200">
                <a:solidFill>
                  <a:schemeClr val="tx1"/>
                </a:solidFill>
                <a:latin typeface="+mn-lt"/>
                <a:ea typeface="+mn-ea"/>
                <a:cs typeface="+mn-cs"/>
              </a:defRPr>
            </a:lvl4pPr>
            <a:lvl5pPr marL="1792288" indent="-352425" algn="l" defTabSz="914400" rtl="0" eaLnBrk="1" latinLnBrk="0" hangingPunct="1">
              <a:lnSpc>
                <a:spcPct val="100000"/>
              </a:lnSpc>
              <a:spcBef>
                <a:spcPts val="0"/>
              </a:spcBef>
              <a:buClr>
                <a:srgbClr val="002F4F"/>
              </a:buClr>
              <a:buFont typeface="Courier New" panose="02070309020205020404" pitchFamily="49"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2000" dirty="0"/>
          </a:p>
        </p:txBody>
      </p:sp>
    </p:spTree>
    <p:extLst>
      <p:ext uri="{BB962C8B-B14F-4D97-AF65-F5344CB8AC3E}">
        <p14:creationId xmlns:p14="http://schemas.microsoft.com/office/powerpoint/2010/main" val="753143046"/>
      </p:ext>
    </p:extLst>
  </p:cSld>
  <p:clrMapOvr>
    <a:masterClrMapping/>
  </p:clrMapOvr>
  <mc:AlternateContent xmlns:mc="http://schemas.openxmlformats.org/markup-compatibility/2006" xmlns:p14="http://schemas.microsoft.com/office/powerpoint/2010/main">
    <mc:Choice Requires="p14">
      <p:transition spd="slow" p14:dur="275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F7015-DB69-DB56-311E-7AD036A600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25C76B-D174-F2B9-93A9-9DF68F678786}"/>
              </a:ext>
            </a:extLst>
          </p:cNvPr>
          <p:cNvSpPr>
            <a:spLocks noGrp="1"/>
          </p:cNvSpPr>
          <p:nvPr>
            <p:ph type="title"/>
          </p:nvPr>
        </p:nvSpPr>
        <p:spPr/>
        <p:txBody>
          <a:bodyPr/>
          <a:lstStyle/>
          <a:p>
            <a:r>
              <a:rPr lang="da-DK" dirty="0"/>
              <a:t>Resultater fra projektet: </a:t>
            </a:r>
            <a:br>
              <a:rPr lang="da-DK" dirty="0"/>
            </a:br>
            <a:r>
              <a:rPr lang="da-DK" dirty="0"/>
              <a:t>Farmakonomers oplevelse af at holde Medicinsamtale</a:t>
            </a:r>
          </a:p>
        </p:txBody>
      </p:sp>
      <p:sp>
        <p:nvSpPr>
          <p:cNvPr id="3" name="Pladsholder til tekst 2">
            <a:extLst>
              <a:ext uri="{FF2B5EF4-FFF2-40B4-BE49-F238E27FC236}">
                <a16:creationId xmlns:a16="http://schemas.microsoft.com/office/drawing/2014/main" id="{2637A70B-5F21-8441-0A3D-C24DAF545B6C}"/>
              </a:ext>
            </a:extLst>
          </p:cNvPr>
          <p:cNvSpPr>
            <a:spLocks noGrp="1"/>
          </p:cNvSpPr>
          <p:nvPr>
            <p:ph type="body" sz="quarter" idx="10"/>
          </p:nvPr>
        </p:nvSpPr>
        <p:spPr/>
        <p:txBody>
          <a:bodyPr/>
          <a:lstStyle/>
          <a:p>
            <a:r>
              <a:rPr lang="da-DK" dirty="0"/>
              <a:t>Projektleder: Gitte R. Husted</a:t>
            </a:r>
          </a:p>
          <a:p>
            <a:r>
              <a:rPr lang="da-DK" dirty="0"/>
              <a:t>Udviklingskonsulent, Ph.d., </a:t>
            </a:r>
            <a:r>
              <a:rPr lang="da-DK" dirty="0" err="1"/>
              <a:t>Cand.Cur.</a:t>
            </a:r>
            <a:r>
              <a:rPr lang="da-DK" dirty="0"/>
              <a:t>, SD</a:t>
            </a:r>
          </a:p>
          <a:p>
            <a:r>
              <a:rPr lang="da-DK" dirty="0"/>
              <a:t>Forsknings- og Udviklingsafdelingen</a:t>
            </a:r>
          </a:p>
          <a:p>
            <a:r>
              <a:rPr lang="da-DK" dirty="0"/>
              <a:t>Pharmakon A/S</a:t>
            </a:r>
          </a:p>
        </p:txBody>
      </p:sp>
    </p:spTree>
    <p:extLst>
      <p:ext uri="{BB962C8B-B14F-4D97-AF65-F5344CB8AC3E}">
        <p14:creationId xmlns:p14="http://schemas.microsoft.com/office/powerpoint/2010/main" val="4172636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87FC555A-914B-0903-D12C-7CA448221D4D}"/>
              </a:ext>
            </a:extLst>
          </p:cNvPr>
          <p:cNvSpPr>
            <a:spLocks noGrp="1"/>
          </p:cNvSpPr>
          <p:nvPr>
            <p:ph idx="1"/>
          </p:nvPr>
        </p:nvSpPr>
        <p:spPr/>
        <p:txBody>
          <a:bodyPr/>
          <a:lstStyle/>
          <a:p>
            <a:pPr marL="0" indent="0">
              <a:spcAft>
                <a:spcPts val="600"/>
              </a:spcAft>
              <a:buNone/>
            </a:pPr>
            <a:r>
              <a:rPr lang="da-DK" b="1" dirty="0"/>
              <a:t>Formål:</a:t>
            </a:r>
          </a:p>
          <a:p>
            <a:pPr>
              <a:spcAft>
                <a:spcPts val="600"/>
              </a:spcAft>
            </a:pPr>
            <a:r>
              <a:rPr lang="da-DK" b="1" dirty="0"/>
              <a:t>At undersøge hvordan farmakonomer oplever at holde Medicinsamtaler. </a:t>
            </a:r>
          </a:p>
          <a:p>
            <a:pPr>
              <a:spcAft>
                <a:spcPts val="600"/>
              </a:spcAft>
            </a:pPr>
            <a:endParaRPr lang="da-DK" b="1" dirty="0"/>
          </a:p>
          <a:p>
            <a:pPr marL="0" indent="0">
              <a:spcAft>
                <a:spcPts val="600"/>
              </a:spcAft>
              <a:buNone/>
            </a:pPr>
            <a:r>
              <a:rPr lang="da-DK" b="1" dirty="0"/>
              <a:t>Deltagere</a:t>
            </a:r>
          </a:p>
          <a:p>
            <a:pPr>
              <a:spcAft>
                <a:spcPts val="600"/>
              </a:spcAft>
            </a:pPr>
            <a:r>
              <a:rPr lang="da-DK" dirty="0"/>
              <a:t>fem apoteker, to farmakonomer fra hver + en tovholder meldte sig fordelt på fire regioner</a:t>
            </a:r>
          </a:p>
          <a:p>
            <a:pPr>
              <a:spcAft>
                <a:spcPts val="600"/>
              </a:spcAft>
            </a:pPr>
            <a:endParaRPr lang="da-DK" b="1" dirty="0"/>
          </a:p>
          <a:p>
            <a:pPr>
              <a:spcAft>
                <a:spcPts val="600"/>
              </a:spcAft>
            </a:pPr>
            <a:endParaRPr lang="da-DK" b="1" dirty="0"/>
          </a:p>
          <a:p>
            <a:pPr marL="0" indent="0">
              <a:buNone/>
            </a:pPr>
            <a:endParaRPr lang="da-DK" dirty="0"/>
          </a:p>
          <a:p>
            <a:pPr marL="0" indent="0">
              <a:buNone/>
            </a:pPr>
            <a:endParaRPr lang="da-DK" dirty="0"/>
          </a:p>
        </p:txBody>
      </p:sp>
      <p:sp>
        <p:nvSpPr>
          <p:cNvPr id="4" name="Titel 3">
            <a:extLst>
              <a:ext uri="{FF2B5EF4-FFF2-40B4-BE49-F238E27FC236}">
                <a16:creationId xmlns:a16="http://schemas.microsoft.com/office/drawing/2014/main" id="{F962A442-6FC1-7E3B-AFF3-5F3647F72683}"/>
              </a:ext>
            </a:extLst>
          </p:cNvPr>
          <p:cNvSpPr>
            <a:spLocks noGrp="1"/>
          </p:cNvSpPr>
          <p:nvPr>
            <p:ph type="title"/>
          </p:nvPr>
        </p:nvSpPr>
        <p:spPr/>
        <p:txBody>
          <a:bodyPr/>
          <a:lstStyle/>
          <a:p>
            <a:r>
              <a:rPr lang="da-DK" dirty="0"/>
              <a:t>Lidt om projektet</a:t>
            </a:r>
          </a:p>
        </p:txBody>
      </p:sp>
    </p:spTree>
    <p:extLst>
      <p:ext uri="{BB962C8B-B14F-4D97-AF65-F5344CB8AC3E}">
        <p14:creationId xmlns:p14="http://schemas.microsoft.com/office/powerpoint/2010/main" val="1842006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7EAB6F1C-54B3-4768-ED22-B33F09CBB08D}"/>
              </a:ext>
            </a:extLst>
          </p:cNvPr>
          <p:cNvSpPr>
            <a:spLocks noGrp="1"/>
          </p:cNvSpPr>
          <p:nvPr>
            <p:ph idx="1"/>
          </p:nvPr>
        </p:nvSpPr>
        <p:spPr/>
        <p:txBody>
          <a:bodyPr/>
          <a:lstStyle/>
          <a:p>
            <a:r>
              <a:rPr lang="da-DK" b="1" dirty="0"/>
              <a:t>Det der fylder </a:t>
            </a:r>
            <a:r>
              <a:rPr lang="da-DK" b="1" u="sng" dirty="0"/>
              <a:t>før</a:t>
            </a:r>
            <a:r>
              <a:rPr lang="da-DK" b="1" dirty="0"/>
              <a:t> samtalerne er:</a:t>
            </a:r>
          </a:p>
          <a:p>
            <a:r>
              <a:rPr lang="da-DK" dirty="0"/>
              <a:t>GDPR, formalia – opfylder kunden kriterierne, spørge om at få adgang til FMK. udfylde de rigtige blanketter</a:t>
            </a:r>
          </a:p>
          <a:p>
            <a:r>
              <a:rPr lang="da-DK" dirty="0"/>
              <a:t>At gøre ‘det rigtige’</a:t>
            </a:r>
          </a:p>
          <a:p>
            <a:r>
              <a:rPr lang="da-DK" dirty="0"/>
              <a:t>At kunne huske alt og at kunne svare på alle kundens spørgsmål</a:t>
            </a:r>
          </a:p>
          <a:p>
            <a:r>
              <a:rPr lang="da-DK" dirty="0"/>
              <a:t>Om man kommer igennem ‘det hele’</a:t>
            </a:r>
          </a:p>
          <a:p>
            <a:r>
              <a:rPr lang="da-DK" dirty="0"/>
              <a:t>Nervøse og nervepirrende at skulle være eksperten</a:t>
            </a:r>
          </a:p>
          <a:p>
            <a:r>
              <a:rPr lang="da-DK" dirty="0"/>
              <a:t>Holde tungen lige i munden</a:t>
            </a:r>
          </a:p>
          <a:p>
            <a:r>
              <a:rPr lang="da-DK" dirty="0"/>
              <a:t>Nervøs for at overskride kundens grænser</a:t>
            </a:r>
          </a:p>
          <a:p>
            <a:r>
              <a:rPr lang="da-DK" dirty="0"/>
              <a:t>Nervøs for at bruge for meget tid</a:t>
            </a:r>
          </a:p>
          <a:p>
            <a:r>
              <a:rPr lang="da-DK" dirty="0"/>
              <a:t>Ovenstående er tydeligst ved de første samtaler og aftager efterhånden som erfaringer opnås</a:t>
            </a:r>
          </a:p>
        </p:txBody>
      </p:sp>
      <p:sp>
        <p:nvSpPr>
          <p:cNvPr id="3" name="Titel 2">
            <a:extLst>
              <a:ext uri="{FF2B5EF4-FFF2-40B4-BE49-F238E27FC236}">
                <a16:creationId xmlns:a16="http://schemas.microsoft.com/office/drawing/2014/main" id="{CEFA339E-AEF1-76BD-BA36-BC50EE44F250}"/>
              </a:ext>
            </a:extLst>
          </p:cNvPr>
          <p:cNvSpPr>
            <a:spLocks noGrp="1"/>
          </p:cNvSpPr>
          <p:nvPr>
            <p:ph type="title"/>
          </p:nvPr>
        </p:nvSpPr>
        <p:spPr/>
        <p:txBody>
          <a:bodyPr/>
          <a:lstStyle/>
          <a:p>
            <a:r>
              <a:rPr lang="da-DK" dirty="0"/>
              <a:t>Opsummering fra lydfiler</a:t>
            </a:r>
          </a:p>
        </p:txBody>
      </p:sp>
    </p:spTree>
    <p:extLst>
      <p:ext uri="{BB962C8B-B14F-4D97-AF65-F5344CB8AC3E}">
        <p14:creationId xmlns:p14="http://schemas.microsoft.com/office/powerpoint/2010/main" val="375338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9C1E5E8-EC7D-03AE-07C6-1C6D3974BD94}"/>
              </a:ext>
            </a:extLst>
          </p:cNvPr>
          <p:cNvSpPr>
            <a:spLocks noGrp="1"/>
          </p:cNvSpPr>
          <p:nvPr>
            <p:ph idx="1"/>
          </p:nvPr>
        </p:nvSpPr>
        <p:spPr/>
        <p:txBody>
          <a:bodyPr/>
          <a:lstStyle/>
          <a:p>
            <a:r>
              <a:rPr lang="da-DK" b="1" dirty="0"/>
              <a:t>Refleksioner </a:t>
            </a:r>
            <a:r>
              <a:rPr lang="da-DK" b="1" u="sng" dirty="0"/>
              <a:t>efter</a:t>
            </a:r>
            <a:r>
              <a:rPr lang="da-DK" b="1" dirty="0"/>
              <a:t> samtalerne er:</a:t>
            </a:r>
          </a:p>
          <a:p>
            <a:r>
              <a:rPr lang="da-DK" dirty="0"/>
              <a:t>Oplevelse af at det er meningsfuldt</a:t>
            </a:r>
          </a:p>
          <a:p>
            <a:r>
              <a:rPr lang="da-DK" dirty="0"/>
              <a:t>Kunderne er glade, trygge og takker</a:t>
            </a:r>
          </a:p>
          <a:p>
            <a:r>
              <a:rPr lang="da-DK" dirty="0"/>
              <a:t>Det er megafedt at bruge tid på </a:t>
            </a:r>
          </a:p>
          <a:p>
            <a:r>
              <a:rPr lang="da-DK" dirty="0"/>
              <a:t>Det er ok at slå ting op sammen med kunden</a:t>
            </a:r>
          </a:p>
          <a:p>
            <a:r>
              <a:rPr lang="da-DK" dirty="0"/>
              <a:t>Vi tog det slavisk og kom igennem det hele</a:t>
            </a:r>
          </a:p>
          <a:p>
            <a:r>
              <a:rPr lang="da-DK" dirty="0"/>
              <a:t>Man må bare hoppe ud i det - og hjælpen er jo nær</a:t>
            </a:r>
          </a:p>
          <a:p>
            <a:r>
              <a:rPr lang="da-DK" dirty="0"/>
              <a:t>Man kan mere end man tror</a:t>
            </a:r>
          </a:p>
          <a:p>
            <a:r>
              <a:rPr lang="da-DK" dirty="0"/>
              <a:t>Kunderne takker nej til den opfølgende samtale</a:t>
            </a:r>
          </a:p>
          <a:p>
            <a:endParaRPr lang="da-DK" dirty="0"/>
          </a:p>
          <a:p>
            <a:endParaRPr lang="da-DK" dirty="0"/>
          </a:p>
        </p:txBody>
      </p:sp>
      <p:sp>
        <p:nvSpPr>
          <p:cNvPr id="3" name="Titel 2">
            <a:extLst>
              <a:ext uri="{FF2B5EF4-FFF2-40B4-BE49-F238E27FC236}">
                <a16:creationId xmlns:a16="http://schemas.microsoft.com/office/drawing/2014/main" id="{5273F56D-A951-D2B7-0273-A5AB3047BB09}"/>
              </a:ext>
            </a:extLst>
          </p:cNvPr>
          <p:cNvSpPr>
            <a:spLocks noGrp="1"/>
          </p:cNvSpPr>
          <p:nvPr>
            <p:ph type="title"/>
          </p:nvPr>
        </p:nvSpPr>
        <p:spPr/>
        <p:txBody>
          <a:bodyPr/>
          <a:lstStyle/>
          <a:p>
            <a:r>
              <a:rPr lang="da-DK" dirty="0"/>
              <a:t>Opsummering fra lydfiler</a:t>
            </a:r>
          </a:p>
        </p:txBody>
      </p:sp>
    </p:spTree>
    <p:extLst>
      <p:ext uri="{BB962C8B-B14F-4D97-AF65-F5344CB8AC3E}">
        <p14:creationId xmlns:p14="http://schemas.microsoft.com/office/powerpoint/2010/main" val="207840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55B9D5D8-599E-9D07-B237-7AB59FC126DD}"/>
              </a:ext>
            </a:extLst>
          </p:cNvPr>
          <p:cNvGraphicFramePr>
            <a:graphicFrameLocks noGrp="1"/>
          </p:cNvGraphicFramePr>
          <p:nvPr>
            <p:ph idx="1"/>
          </p:nvPr>
        </p:nvGraphicFramePr>
        <p:xfrm>
          <a:off x="855663" y="1782763"/>
          <a:ext cx="10806112" cy="45037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a:extLst>
              <a:ext uri="{FF2B5EF4-FFF2-40B4-BE49-F238E27FC236}">
                <a16:creationId xmlns:a16="http://schemas.microsoft.com/office/drawing/2014/main" id="{A0357C95-1DAF-104A-5F4A-751ADE390457}"/>
              </a:ext>
            </a:extLst>
          </p:cNvPr>
          <p:cNvSpPr>
            <a:spLocks noGrp="1"/>
          </p:cNvSpPr>
          <p:nvPr>
            <p:ph type="title"/>
          </p:nvPr>
        </p:nvSpPr>
        <p:spPr/>
        <p:txBody>
          <a:bodyPr/>
          <a:lstStyle/>
          <a:p>
            <a:r>
              <a:rPr lang="da-DK" dirty="0"/>
              <a:t>Syv temaer fra individuelle interviews online</a:t>
            </a:r>
          </a:p>
        </p:txBody>
      </p:sp>
      <p:sp>
        <p:nvSpPr>
          <p:cNvPr id="2" name="Pil: højre 1">
            <a:extLst>
              <a:ext uri="{FF2B5EF4-FFF2-40B4-BE49-F238E27FC236}">
                <a16:creationId xmlns:a16="http://schemas.microsoft.com/office/drawing/2014/main" id="{80FADB19-7FF7-4A29-8EA5-EC81458DD71A}"/>
              </a:ext>
            </a:extLst>
          </p:cNvPr>
          <p:cNvSpPr/>
          <p:nvPr/>
        </p:nvSpPr>
        <p:spPr>
          <a:xfrm>
            <a:off x="609600" y="2427111"/>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 name="Pil: højre 4">
            <a:extLst>
              <a:ext uri="{FF2B5EF4-FFF2-40B4-BE49-F238E27FC236}">
                <a16:creationId xmlns:a16="http://schemas.microsoft.com/office/drawing/2014/main" id="{EDC8A720-86F3-3999-EB71-21AF9EF4D332}"/>
              </a:ext>
            </a:extLst>
          </p:cNvPr>
          <p:cNvSpPr/>
          <p:nvPr/>
        </p:nvSpPr>
        <p:spPr>
          <a:xfrm>
            <a:off x="615243" y="3877737"/>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il: højre 5">
            <a:extLst>
              <a:ext uri="{FF2B5EF4-FFF2-40B4-BE49-F238E27FC236}">
                <a16:creationId xmlns:a16="http://schemas.microsoft.com/office/drawing/2014/main" id="{9EE70440-78B6-EB4A-A52F-9ED604F99445}"/>
              </a:ext>
            </a:extLst>
          </p:cNvPr>
          <p:cNvSpPr/>
          <p:nvPr/>
        </p:nvSpPr>
        <p:spPr>
          <a:xfrm>
            <a:off x="3200401" y="2410176"/>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Pil: højre 6">
            <a:extLst>
              <a:ext uri="{FF2B5EF4-FFF2-40B4-BE49-F238E27FC236}">
                <a16:creationId xmlns:a16="http://schemas.microsoft.com/office/drawing/2014/main" id="{BAC40FEB-4113-D99C-AA19-40263F6535E4}"/>
              </a:ext>
            </a:extLst>
          </p:cNvPr>
          <p:cNvSpPr/>
          <p:nvPr/>
        </p:nvSpPr>
        <p:spPr>
          <a:xfrm>
            <a:off x="5712181" y="2427108"/>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Pil: højre 7">
            <a:extLst>
              <a:ext uri="{FF2B5EF4-FFF2-40B4-BE49-F238E27FC236}">
                <a16:creationId xmlns:a16="http://schemas.microsoft.com/office/drawing/2014/main" id="{87462295-C8E4-0432-4397-BC1761E2FEB1}"/>
              </a:ext>
            </a:extLst>
          </p:cNvPr>
          <p:cNvSpPr/>
          <p:nvPr/>
        </p:nvSpPr>
        <p:spPr>
          <a:xfrm>
            <a:off x="8302982" y="2444040"/>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Pil: højre 8">
            <a:extLst>
              <a:ext uri="{FF2B5EF4-FFF2-40B4-BE49-F238E27FC236}">
                <a16:creationId xmlns:a16="http://schemas.microsoft.com/office/drawing/2014/main" id="{4EB57DFC-037D-0D52-6CEA-BA964CA2EE86}"/>
              </a:ext>
            </a:extLst>
          </p:cNvPr>
          <p:cNvSpPr/>
          <p:nvPr/>
        </p:nvSpPr>
        <p:spPr>
          <a:xfrm>
            <a:off x="3194754" y="3905958"/>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Pil: højre 9">
            <a:extLst>
              <a:ext uri="{FF2B5EF4-FFF2-40B4-BE49-F238E27FC236}">
                <a16:creationId xmlns:a16="http://schemas.microsoft.com/office/drawing/2014/main" id="{AFF537F7-FFAF-C01E-A83A-DD6147C22CCF}"/>
              </a:ext>
            </a:extLst>
          </p:cNvPr>
          <p:cNvSpPr/>
          <p:nvPr/>
        </p:nvSpPr>
        <p:spPr>
          <a:xfrm>
            <a:off x="5864578" y="3911601"/>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Pil: højre 10">
            <a:extLst>
              <a:ext uri="{FF2B5EF4-FFF2-40B4-BE49-F238E27FC236}">
                <a16:creationId xmlns:a16="http://schemas.microsoft.com/office/drawing/2014/main" id="{4C7C1D0A-1C1B-A00D-EDA1-0051B5D10C5E}"/>
              </a:ext>
            </a:extLst>
          </p:cNvPr>
          <p:cNvSpPr/>
          <p:nvPr/>
        </p:nvSpPr>
        <p:spPr>
          <a:xfrm>
            <a:off x="8444091" y="3928533"/>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Pil: højre 11">
            <a:extLst>
              <a:ext uri="{FF2B5EF4-FFF2-40B4-BE49-F238E27FC236}">
                <a16:creationId xmlns:a16="http://schemas.microsoft.com/office/drawing/2014/main" id="{4DB73A6B-9576-D7B4-BB06-E7E51DD92CEF}"/>
              </a:ext>
            </a:extLst>
          </p:cNvPr>
          <p:cNvSpPr/>
          <p:nvPr/>
        </p:nvSpPr>
        <p:spPr>
          <a:xfrm>
            <a:off x="4329286" y="5492045"/>
            <a:ext cx="778933" cy="214489"/>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185169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0D166C7A-2715-2772-6394-9BA42BADDD96}"/>
              </a:ext>
            </a:extLst>
          </p:cNvPr>
          <p:cNvSpPr>
            <a:spLocks noGrp="1"/>
          </p:cNvSpPr>
          <p:nvPr>
            <p:ph idx="1"/>
          </p:nvPr>
        </p:nvSpPr>
        <p:spPr>
          <a:xfrm>
            <a:off x="855956" y="1783341"/>
            <a:ext cx="10515600" cy="4503737"/>
          </a:xfrm>
        </p:spPr>
        <p:txBody>
          <a:bodyPr>
            <a:normAutofit/>
          </a:bodyPr>
          <a:lstStyle/>
          <a:p>
            <a:pPr>
              <a:lnSpc>
                <a:spcPct val="90000"/>
              </a:lnSpc>
              <a:spcAft>
                <a:spcPts val="600"/>
              </a:spcAft>
            </a:pPr>
            <a:r>
              <a:rPr lang="da-DK" sz="2200" dirty="0"/>
              <a:t>Hovedparten holder én medicinsamtale</a:t>
            </a:r>
          </a:p>
          <a:p>
            <a:pPr>
              <a:lnSpc>
                <a:spcPct val="90000"/>
              </a:lnSpc>
              <a:spcAft>
                <a:spcPts val="600"/>
              </a:spcAft>
            </a:pPr>
            <a:r>
              <a:rPr lang="da-DK" sz="2200" dirty="0"/>
              <a:t>Kunderne takker nej til medicinsamtale 2, når de får valget</a:t>
            </a:r>
          </a:p>
          <a:p>
            <a:pPr>
              <a:lnSpc>
                <a:spcPct val="90000"/>
              </a:lnSpc>
              <a:spcAft>
                <a:spcPts val="600"/>
              </a:spcAft>
            </a:pPr>
            <a:r>
              <a:rPr lang="da-DK" sz="2200" dirty="0"/>
              <a:t>Telefonopkald til samtale 2 fungerer godt</a:t>
            </a:r>
          </a:p>
          <a:p>
            <a:pPr>
              <a:lnSpc>
                <a:spcPct val="90000"/>
              </a:lnSpc>
              <a:spcAft>
                <a:spcPts val="600"/>
              </a:spcAft>
            </a:pPr>
            <a:r>
              <a:rPr lang="da-DK" sz="2200" dirty="0"/>
              <a:t>Samtalekortet udleveres sjældent – de fungerer når de bruges</a:t>
            </a:r>
          </a:p>
          <a:p>
            <a:pPr>
              <a:lnSpc>
                <a:spcPct val="90000"/>
              </a:lnSpc>
              <a:spcAft>
                <a:spcPts val="600"/>
              </a:spcAft>
            </a:pPr>
            <a:r>
              <a:rPr lang="da-DK" sz="2200" dirty="0"/>
              <a:t>Samtalerne holdes i skranken – kendt og trygt for farmakonomen</a:t>
            </a:r>
          </a:p>
          <a:p>
            <a:pPr>
              <a:lnSpc>
                <a:spcPct val="90000"/>
              </a:lnSpc>
              <a:spcAft>
                <a:spcPts val="600"/>
              </a:spcAft>
            </a:pPr>
            <a:r>
              <a:rPr lang="da-DK" sz="2200" dirty="0"/>
              <a:t>Hvis i andet rum – er der ro – har erfaring med patientkontakt/anden sundhedsuddannelse </a:t>
            </a:r>
          </a:p>
          <a:p>
            <a:pPr>
              <a:lnSpc>
                <a:spcPct val="90000"/>
              </a:lnSpc>
              <a:spcAft>
                <a:spcPts val="600"/>
              </a:spcAft>
            </a:pPr>
            <a:endParaRPr lang="da-DK" sz="2200" dirty="0"/>
          </a:p>
          <a:p>
            <a:pPr>
              <a:lnSpc>
                <a:spcPct val="90000"/>
              </a:lnSpc>
              <a:spcAft>
                <a:spcPts val="600"/>
              </a:spcAft>
            </a:pPr>
            <a:r>
              <a:rPr lang="da-DK" sz="2200" dirty="0"/>
              <a:t>Oplevelse af at det er på tide at få lov til at holde medicinsamtale</a:t>
            </a:r>
          </a:p>
          <a:p>
            <a:pPr>
              <a:lnSpc>
                <a:spcPct val="90000"/>
              </a:lnSpc>
              <a:spcAft>
                <a:spcPts val="600"/>
              </a:spcAft>
            </a:pPr>
            <a:r>
              <a:rPr lang="da-DK" sz="2200" dirty="0"/>
              <a:t>Bringer fagligheden i spil på en anden måde og det opleves meningsfuldt</a:t>
            </a:r>
          </a:p>
          <a:p>
            <a:pPr>
              <a:lnSpc>
                <a:spcPct val="90000"/>
              </a:lnSpc>
              <a:spcAft>
                <a:spcPts val="600"/>
              </a:spcAft>
            </a:pPr>
            <a:r>
              <a:rPr lang="da-DK" sz="2200" dirty="0"/>
              <a:t>Svært i starten og nervøs for ikke at overholde formalia</a:t>
            </a:r>
          </a:p>
          <a:p>
            <a:pPr>
              <a:lnSpc>
                <a:spcPct val="90000"/>
              </a:lnSpc>
              <a:spcAft>
                <a:spcPts val="600"/>
              </a:spcAft>
            </a:pPr>
            <a:r>
              <a:rPr lang="da-DK" sz="2200" dirty="0"/>
              <a:t>Forskellige tilgange til afvikling af samtalen – styret af lister el styret af kundens behov</a:t>
            </a:r>
          </a:p>
        </p:txBody>
      </p:sp>
      <p:sp>
        <p:nvSpPr>
          <p:cNvPr id="3" name="Titel 2">
            <a:extLst>
              <a:ext uri="{FF2B5EF4-FFF2-40B4-BE49-F238E27FC236}">
                <a16:creationId xmlns:a16="http://schemas.microsoft.com/office/drawing/2014/main" id="{155BEF79-E26B-4B2A-A386-8E90E3FDA405}"/>
              </a:ext>
            </a:extLst>
          </p:cNvPr>
          <p:cNvSpPr>
            <a:spLocks noGrp="1"/>
          </p:cNvSpPr>
          <p:nvPr>
            <p:ph type="title"/>
          </p:nvPr>
        </p:nvSpPr>
        <p:spPr>
          <a:xfrm>
            <a:off x="855955" y="830005"/>
            <a:ext cx="10515599" cy="498598"/>
          </a:xfrm>
        </p:spPr>
        <p:txBody>
          <a:bodyPr wrap="square" anchor="ctr">
            <a:normAutofit/>
          </a:bodyPr>
          <a:lstStyle/>
          <a:p>
            <a:r>
              <a:rPr lang="da-DK" dirty="0"/>
              <a:t>Opsamling</a:t>
            </a:r>
          </a:p>
        </p:txBody>
      </p:sp>
    </p:spTree>
    <p:extLst>
      <p:ext uri="{BB962C8B-B14F-4D97-AF65-F5344CB8AC3E}">
        <p14:creationId xmlns:p14="http://schemas.microsoft.com/office/powerpoint/2010/main" val="191449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4E124D3-10F5-E064-287F-F5883191191B}"/>
              </a:ext>
            </a:extLst>
          </p:cNvPr>
          <p:cNvSpPr>
            <a:spLocks noGrp="1"/>
          </p:cNvSpPr>
          <p:nvPr>
            <p:ph idx="1"/>
          </p:nvPr>
        </p:nvSpPr>
        <p:spPr>
          <a:xfrm>
            <a:off x="855955" y="1719545"/>
            <a:ext cx="10515600" cy="4503737"/>
          </a:xfrm>
        </p:spPr>
        <p:txBody>
          <a:bodyPr/>
          <a:lstStyle/>
          <a:p>
            <a:r>
              <a:rPr lang="da-DK" dirty="0">
                <a:ea typeface="Times New Roman" panose="02020603050405020304" pitchFamily="18" charset="0"/>
                <a:cs typeface="Times New Roman" panose="02020603050405020304" pitchFamily="18" charset="0"/>
              </a:rPr>
              <a:t>København Christianshavn Apotek, </a:t>
            </a:r>
          </a:p>
          <a:p>
            <a:r>
              <a:rPr lang="da-DK" dirty="0">
                <a:ea typeface="Times New Roman" panose="02020603050405020304" pitchFamily="18" charset="0"/>
                <a:cs typeface="Times New Roman" panose="02020603050405020304" pitchFamily="18" charset="0"/>
              </a:rPr>
              <a:t>Ringe og Fåborg Løve Apotek, </a:t>
            </a:r>
          </a:p>
          <a:p>
            <a:r>
              <a:rPr lang="da-DK" dirty="0">
                <a:ea typeface="Times New Roman" panose="02020603050405020304" pitchFamily="18" charset="0"/>
                <a:cs typeface="Times New Roman" panose="02020603050405020304" pitchFamily="18" charset="0"/>
              </a:rPr>
              <a:t>Rødding Apotek, </a:t>
            </a:r>
          </a:p>
          <a:p>
            <a:r>
              <a:rPr lang="da-DK" dirty="0">
                <a:ea typeface="Times New Roman" panose="02020603050405020304" pitchFamily="18" charset="0"/>
                <a:cs typeface="Times New Roman" panose="02020603050405020304" pitchFamily="18" charset="0"/>
              </a:rPr>
              <a:t>Elefant Holbæk Apotek,</a:t>
            </a:r>
          </a:p>
          <a:p>
            <a:r>
              <a:rPr lang="da-DK" dirty="0">
                <a:ea typeface="Times New Roman" panose="02020603050405020304" pitchFamily="18" charset="0"/>
                <a:cs typeface="Times New Roman" panose="02020603050405020304" pitchFamily="18" charset="0"/>
              </a:rPr>
              <a:t>Horsens Svane og Løve Apotek</a:t>
            </a:r>
          </a:p>
          <a:p>
            <a:endParaRPr lang="da-DK" b="1" dirty="0">
              <a:cs typeface="Times New Roman" panose="02020603050405020304" pitchFamily="18" charset="0"/>
            </a:endParaRPr>
          </a:p>
          <a:p>
            <a:endParaRPr lang="da-DK" b="1" dirty="0">
              <a:cs typeface="Times New Roman" panose="02020603050405020304" pitchFamily="18" charset="0"/>
            </a:endParaRPr>
          </a:p>
          <a:p>
            <a:endParaRPr lang="da-DK" b="1" dirty="0">
              <a:cs typeface="Times New Roman" panose="02020603050405020304" pitchFamily="18" charset="0"/>
            </a:endParaRPr>
          </a:p>
          <a:p>
            <a:pPr marL="0" indent="0">
              <a:buNone/>
            </a:pPr>
            <a:endParaRPr lang="da-DK" b="1" dirty="0">
              <a:cs typeface="Times New Roman" panose="02020603050405020304" pitchFamily="18" charset="0"/>
            </a:endParaRPr>
          </a:p>
        </p:txBody>
      </p:sp>
      <p:sp>
        <p:nvSpPr>
          <p:cNvPr id="3" name="Titel 2">
            <a:extLst>
              <a:ext uri="{FF2B5EF4-FFF2-40B4-BE49-F238E27FC236}">
                <a16:creationId xmlns:a16="http://schemas.microsoft.com/office/drawing/2014/main" id="{DA95C19D-7CFE-659B-2B1B-B33F52DE9CD7}"/>
              </a:ext>
            </a:extLst>
          </p:cNvPr>
          <p:cNvSpPr>
            <a:spLocks noGrp="1"/>
          </p:cNvSpPr>
          <p:nvPr>
            <p:ph type="title"/>
          </p:nvPr>
        </p:nvSpPr>
        <p:spPr/>
        <p:txBody>
          <a:bodyPr/>
          <a:lstStyle/>
          <a:p>
            <a:r>
              <a:rPr lang="da-DK" dirty="0"/>
              <a:t>Følgende apoteker deltog i dette projekt: </a:t>
            </a:r>
          </a:p>
        </p:txBody>
      </p:sp>
    </p:spTree>
    <p:extLst>
      <p:ext uri="{BB962C8B-B14F-4D97-AF65-F5344CB8AC3E}">
        <p14:creationId xmlns:p14="http://schemas.microsoft.com/office/powerpoint/2010/main" val="8304460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87E60A72-5FFA-314C-9DAE-4E182459D417}"/>
              </a:ext>
            </a:extLst>
          </p:cNvPr>
          <p:cNvSpPr>
            <a:spLocks noGrp="1"/>
          </p:cNvSpPr>
          <p:nvPr>
            <p:ph idx="1"/>
          </p:nvPr>
        </p:nvSpPr>
        <p:spPr/>
        <p:txBody>
          <a:bodyPr/>
          <a:lstStyle/>
          <a:p>
            <a:r>
              <a:rPr lang="da-DK" dirty="0"/>
              <a:t>Omkring lidt forskelligt: </a:t>
            </a:r>
          </a:p>
          <a:p>
            <a:pPr lvl="1"/>
            <a:r>
              <a:rPr lang="da-DK" dirty="0"/>
              <a:t>Kort om hvad medicinsamtalen er </a:t>
            </a:r>
          </a:p>
          <a:p>
            <a:pPr lvl="1"/>
            <a:r>
              <a:rPr lang="da-DK" dirty="0"/>
              <a:t>Compliance </a:t>
            </a:r>
          </a:p>
          <a:p>
            <a:pPr lvl="1"/>
            <a:r>
              <a:rPr lang="da-DK" dirty="0"/>
              <a:t>Hørt Kristine fra Rødding Apotek fortælle om hendes oplevelse </a:t>
            </a:r>
          </a:p>
          <a:p>
            <a:pPr lvl="1"/>
            <a:r>
              <a:rPr lang="da-DK" dirty="0"/>
              <a:t>Hvordan farmakonomer har det med at gennemføre medicinsamtaler – nyt fra forskning</a:t>
            </a:r>
          </a:p>
          <a:p>
            <a:pPr lvl="1"/>
            <a:endParaRPr lang="da-DK" dirty="0"/>
          </a:p>
          <a:p>
            <a:pPr marL="0" indent="-11113">
              <a:buNone/>
            </a:pPr>
            <a:br>
              <a:rPr lang="da-DK" dirty="0"/>
            </a:br>
            <a:r>
              <a:rPr lang="da-DK" dirty="0"/>
              <a:t>Er der nogen af jer der sidder med nogle refleksioner I gerne vil dele? </a:t>
            </a:r>
          </a:p>
        </p:txBody>
      </p:sp>
      <p:sp>
        <p:nvSpPr>
          <p:cNvPr id="3" name="Titel 2">
            <a:extLst>
              <a:ext uri="{FF2B5EF4-FFF2-40B4-BE49-F238E27FC236}">
                <a16:creationId xmlns:a16="http://schemas.microsoft.com/office/drawing/2014/main" id="{4F160415-95D6-3FA1-8AC4-A45000AF42BC}"/>
              </a:ext>
            </a:extLst>
          </p:cNvPr>
          <p:cNvSpPr>
            <a:spLocks noGrp="1"/>
          </p:cNvSpPr>
          <p:nvPr>
            <p:ph type="title"/>
          </p:nvPr>
        </p:nvSpPr>
        <p:spPr/>
        <p:txBody>
          <a:bodyPr/>
          <a:lstStyle/>
          <a:p>
            <a:r>
              <a:rPr lang="da-DK" dirty="0"/>
              <a:t>Afrunding </a:t>
            </a:r>
          </a:p>
        </p:txBody>
      </p:sp>
    </p:spTree>
    <p:extLst>
      <p:ext uri="{BB962C8B-B14F-4D97-AF65-F5344CB8AC3E}">
        <p14:creationId xmlns:p14="http://schemas.microsoft.com/office/powerpoint/2010/main" val="2395307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1000" b="-11000"/>
          </a:stretch>
        </a:blip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6CC9DA-C305-CA58-47F8-70DE4C20DE22}"/>
              </a:ext>
            </a:extLst>
          </p:cNvPr>
          <p:cNvSpPr>
            <a:spLocks noGrp="1"/>
          </p:cNvSpPr>
          <p:nvPr>
            <p:ph type="title"/>
          </p:nvPr>
        </p:nvSpPr>
        <p:spPr>
          <a:xfrm>
            <a:off x="4596031" y="3179701"/>
            <a:ext cx="2999938" cy="498598"/>
          </a:xfrm>
        </p:spPr>
        <p:txBody>
          <a:bodyPr/>
          <a:lstStyle/>
          <a:p>
            <a:r>
              <a:rPr lang="da-DK" dirty="0"/>
              <a:t>Opsummering</a:t>
            </a:r>
          </a:p>
        </p:txBody>
      </p:sp>
    </p:spTree>
    <p:extLst>
      <p:ext uri="{BB962C8B-B14F-4D97-AF65-F5344CB8AC3E}">
        <p14:creationId xmlns:p14="http://schemas.microsoft.com/office/powerpoint/2010/main" val="38013314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AB264209-5E3F-5320-5F00-E3E4BCE24C9E}"/>
            </a:ext>
          </a:extLst>
        </p:cNvPr>
        <p:cNvGrpSpPr/>
        <p:nvPr/>
      </p:nvGrpSpPr>
      <p:grpSpPr>
        <a:xfrm>
          <a:off x="0" y="0"/>
          <a:ext cx="0" cy="0"/>
          <a:chOff x="0" y="0"/>
          <a:chExt cx="0" cy="0"/>
        </a:xfrm>
      </p:grpSpPr>
      <p:sp>
        <p:nvSpPr>
          <p:cNvPr id="4" name="Titel 2">
            <a:extLst>
              <a:ext uri="{FF2B5EF4-FFF2-40B4-BE49-F238E27FC236}">
                <a16:creationId xmlns:a16="http://schemas.microsoft.com/office/drawing/2014/main" id="{281AE568-9786-1920-2683-47D870909571}"/>
              </a:ext>
            </a:extLst>
          </p:cNvPr>
          <p:cNvSpPr txBox="1">
            <a:spLocks/>
          </p:cNvSpPr>
          <p:nvPr/>
        </p:nvSpPr>
        <p:spPr>
          <a:xfrm>
            <a:off x="7206398" y="4364962"/>
            <a:ext cx="3144044" cy="664797"/>
          </a:xfrm>
          <a:prstGeom prst="rect">
            <a:avLst/>
          </a:prstGeom>
        </p:spPr>
        <p:txBody>
          <a:bodyPr vert="horz" wrap="square" lIns="0" tIns="0" rIns="0" bIns="0" rtlCol="0" anchor="ctr" anchorCtr="0">
            <a:spAutoFit/>
          </a:bodyPr>
          <a:lstStyle>
            <a:lvl1pPr algn="l" defTabSz="914400" rtl="0" eaLnBrk="1" latinLnBrk="0" hangingPunct="1">
              <a:lnSpc>
                <a:spcPct val="90000"/>
              </a:lnSpc>
              <a:spcBef>
                <a:spcPct val="0"/>
              </a:spcBef>
              <a:buNone/>
              <a:defRPr sz="3600" kern="1200">
                <a:solidFill>
                  <a:schemeClr val="tx1"/>
                </a:solidFill>
                <a:latin typeface="+mn-lt"/>
                <a:ea typeface="+mj-ea"/>
                <a:cs typeface="+mj-cs"/>
              </a:defRPr>
            </a:lvl1pPr>
          </a:lstStyle>
          <a:p>
            <a:r>
              <a:rPr lang="da-DK" sz="4800" dirty="0"/>
              <a:t>Tak for i dag</a:t>
            </a:r>
          </a:p>
        </p:txBody>
      </p:sp>
    </p:spTree>
    <p:extLst>
      <p:ext uri="{BB962C8B-B14F-4D97-AF65-F5344CB8AC3E}">
        <p14:creationId xmlns:p14="http://schemas.microsoft.com/office/powerpoint/2010/main" val="31938215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B599B7E-6CA1-3CFB-40E2-CDDF37E7745B}"/>
              </a:ext>
            </a:extLst>
          </p:cNvPr>
          <p:cNvSpPr>
            <a:spLocks noGrp="1"/>
          </p:cNvSpPr>
          <p:nvPr>
            <p:ph idx="1"/>
          </p:nvPr>
        </p:nvSpPr>
        <p:spPr/>
        <p:txBody>
          <a:bodyPr/>
          <a:lstStyle/>
          <a:p>
            <a:r>
              <a:rPr lang="da-DK" dirty="0">
                <a:solidFill>
                  <a:srgbClr val="002645"/>
                </a:solidFill>
              </a:rPr>
              <a:t>Medicinsamtale – </a:t>
            </a:r>
            <a:r>
              <a:rPr lang="da-DK" dirty="0" err="1">
                <a:solidFill>
                  <a:srgbClr val="002645"/>
                </a:solidFill>
              </a:rPr>
              <a:t>Nydiagnosticeret</a:t>
            </a:r>
            <a:r>
              <a:rPr lang="da-DK" dirty="0">
                <a:solidFill>
                  <a:srgbClr val="002645"/>
                </a:solidFill>
              </a:rPr>
              <a:t> kronisk sygdom, Manual, 2025, Apoteksforum</a:t>
            </a:r>
          </a:p>
          <a:p>
            <a:r>
              <a:rPr lang="da-DK" dirty="0"/>
              <a:t>Compliance og medicinefterlevelse: Evidens, teori og praksis på apotek. </a:t>
            </a:r>
            <a:r>
              <a:rPr lang="en-US" dirty="0"/>
              <a:t>Pharmakon (2024): </a:t>
            </a:r>
            <a:r>
              <a:rPr lang="en-US" u="sng" dirty="0">
                <a:hlinkClick r:id="rId2"/>
              </a:rPr>
              <a:t>https://www.pharmakon.dk/media/2231/20210414_compliance-evidens-teori-og-praksis.pdf</a:t>
            </a:r>
            <a:r>
              <a:rPr lang="en-US" dirty="0"/>
              <a:t> </a:t>
            </a:r>
            <a:r>
              <a:rPr lang="da-DK" dirty="0"/>
              <a:t> </a:t>
            </a:r>
            <a:endParaRPr lang="da-DK" dirty="0">
              <a:solidFill>
                <a:srgbClr val="002645"/>
              </a:solidFill>
            </a:endParaRPr>
          </a:p>
          <a:p>
            <a:r>
              <a:rPr lang="da-DK" dirty="0"/>
              <a:t>Video: Dokumentation af medicin- og compliancesamtaler – samlet overblik over resultater og konklusion, Pharmakon, 2026</a:t>
            </a:r>
          </a:p>
          <a:p>
            <a:r>
              <a:rPr lang="da-DK" dirty="0"/>
              <a:t>Dokumentation af medicin og compliancesamtaler, rapport, Pharmakon, 2025</a:t>
            </a:r>
          </a:p>
          <a:p>
            <a:r>
              <a:rPr lang="da-DK" dirty="0"/>
              <a:t>Video: Farmakonomers oplevelse af at holde Medicinsamtale, Pharmakon, 2026</a:t>
            </a:r>
          </a:p>
          <a:p>
            <a:endParaRPr lang="da-DK" dirty="0"/>
          </a:p>
          <a:p>
            <a:endParaRPr lang="da-DK" dirty="0"/>
          </a:p>
          <a:p>
            <a:pPr marL="0" indent="0">
              <a:buNone/>
            </a:pPr>
            <a:r>
              <a:rPr lang="da-DK" dirty="0"/>
              <a:t>Videoer kan ses på </a:t>
            </a:r>
            <a:r>
              <a:rPr lang="da-DK" dirty="0" err="1"/>
              <a:t>Youtube</a:t>
            </a:r>
            <a:r>
              <a:rPr lang="da-DK" dirty="0"/>
              <a:t> via: Pharmakon forskning og kompetence på apotek</a:t>
            </a:r>
          </a:p>
          <a:p>
            <a:endParaRPr lang="da-DK" dirty="0"/>
          </a:p>
        </p:txBody>
      </p:sp>
      <p:sp>
        <p:nvSpPr>
          <p:cNvPr id="3" name="Titel 2">
            <a:extLst>
              <a:ext uri="{FF2B5EF4-FFF2-40B4-BE49-F238E27FC236}">
                <a16:creationId xmlns:a16="http://schemas.microsoft.com/office/drawing/2014/main" id="{97912B35-8DE9-5308-8DAA-617E03622F32}"/>
              </a:ext>
            </a:extLst>
          </p:cNvPr>
          <p:cNvSpPr>
            <a:spLocks noGrp="1"/>
          </p:cNvSpPr>
          <p:nvPr>
            <p:ph type="title"/>
          </p:nvPr>
        </p:nvSpPr>
        <p:spPr/>
        <p:txBody>
          <a:bodyPr/>
          <a:lstStyle/>
          <a:p>
            <a:r>
              <a:rPr lang="da-DK" dirty="0"/>
              <a:t>Referencer</a:t>
            </a:r>
          </a:p>
        </p:txBody>
      </p:sp>
    </p:spTree>
    <p:extLst>
      <p:ext uri="{BB962C8B-B14F-4D97-AF65-F5344CB8AC3E}">
        <p14:creationId xmlns:p14="http://schemas.microsoft.com/office/powerpoint/2010/main" val="3231826474"/>
      </p:ext>
    </p:extLst>
  </p:cSld>
  <p:clrMapOvr>
    <a:masterClrMapping/>
  </p:clrMapOvr>
</p:sld>
</file>

<file path=ppt/theme/theme1.xml><?xml version="1.0" encoding="utf-8"?>
<a:theme xmlns:a="http://schemas.openxmlformats.org/drawingml/2006/main" name="Office-tema">
  <a:themeElements>
    <a:clrScheme name="Apotek">
      <a:dk1>
        <a:srgbClr val="002F4F"/>
      </a:dk1>
      <a:lt1>
        <a:srgbClr val="FFFFFF"/>
      </a:lt1>
      <a:dk2>
        <a:srgbClr val="8BB0C9"/>
      </a:dk2>
      <a:lt2>
        <a:srgbClr val="D0DDE4"/>
      </a:lt2>
      <a:accent1>
        <a:srgbClr val="3C6580"/>
      </a:accent1>
      <a:accent2>
        <a:srgbClr val="9D9D9C"/>
      </a:accent2>
      <a:accent3>
        <a:srgbClr val="C98B8B"/>
      </a:accent3>
      <a:accent4>
        <a:srgbClr val="8DA08F"/>
      </a:accent4>
      <a:accent5>
        <a:srgbClr val="8BB0C9"/>
      </a:accent5>
      <a:accent6>
        <a:srgbClr val="988E74"/>
      </a:accent6>
      <a:hlink>
        <a:srgbClr val="002F4F"/>
      </a:hlink>
      <a:folHlink>
        <a:srgbClr val="8BB0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8BB0C9"/>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Apotek standard.potx" id="{7BD01A85-85F5-452A-8342-63CFAD47DD8F}" vid="{415806FD-5C94-4946-992F-879EEF14CB8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Apotek standard</Template>
  <TotalTime>2601</TotalTime>
  <Words>12143</Words>
  <Application>Microsoft Office PowerPoint</Application>
  <PresentationFormat>Widescreen</PresentationFormat>
  <Paragraphs>832</Paragraphs>
  <Slides>48</Slides>
  <Notes>43</Notes>
  <HiddenSlides>2</HiddenSlides>
  <MMClips>1</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48</vt:i4>
      </vt:variant>
    </vt:vector>
  </HeadingPairs>
  <TitlesOfParts>
    <vt:vector size="56" baseType="lpstr">
      <vt:lpstr>Arial</vt:lpstr>
      <vt:lpstr>Calibri</vt:lpstr>
      <vt:lpstr>Courier New</vt:lpstr>
      <vt:lpstr>Symbol</vt:lpstr>
      <vt:lpstr>Times New Roman</vt:lpstr>
      <vt:lpstr>Verdana</vt:lpstr>
      <vt:lpstr>Wingdings</vt:lpstr>
      <vt:lpstr>Office-tema</vt:lpstr>
      <vt:lpstr>Medicinsamtaler for farmakonomer</vt:lpstr>
      <vt:lpstr>Hvad skal vi tale om i dag:</vt:lpstr>
      <vt:lpstr>Medicinsamtalen</vt:lpstr>
      <vt:lpstr>Medicinsamtale</vt:lpstr>
      <vt:lpstr>Medicinsamtale </vt:lpstr>
      <vt:lpstr>Formålet med samtalen</vt:lpstr>
      <vt:lpstr>Materialer på Apoteksforum</vt:lpstr>
      <vt:lpstr>Hvad er compliance?</vt:lpstr>
      <vt:lpstr>Hvorfor er compliance vigtigt?</vt:lpstr>
      <vt:lpstr>Medicineringsprocessen</vt:lpstr>
      <vt:lpstr>Medicinsamtalen</vt:lpstr>
      <vt:lpstr>Årsager til noncompliance</vt:lpstr>
      <vt:lpstr>Hvilke emner fylder?</vt:lpstr>
      <vt:lpstr>Compliance</vt:lpstr>
      <vt:lpstr>PowerPoint-præsentation</vt:lpstr>
      <vt:lpstr>Vaner og vanskelige situationer</vt:lpstr>
      <vt:lpstr>Vaner og vanskelige situationer</vt:lpstr>
      <vt:lpstr>PowerPoint-præsentation</vt:lpstr>
      <vt:lpstr>Medicin</vt:lpstr>
      <vt:lpstr>Medicin</vt:lpstr>
      <vt:lpstr>PowerPoint-præsentation</vt:lpstr>
      <vt:lpstr>Motivation</vt:lpstr>
      <vt:lpstr>Motivation</vt:lpstr>
      <vt:lpstr>PowerPoint-præsentation</vt:lpstr>
      <vt:lpstr>Viden</vt:lpstr>
      <vt:lpstr>Viden</vt:lpstr>
      <vt:lpstr>Medicinsamtalekort til udlevering</vt:lpstr>
      <vt:lpstr>Brug tilhørende materialer</vt:lpstr>
      <vt:lpstr>Apotekets rådgivning og sundhedsydelser, der støtter compliance</vt:lpstr>
      <vt:lpstr>PowerPoint-præsentation</vt:lpstr>
      <vt:lpstr>PowerPoint-præsentation</vt:lpstr>
      <vt:lpstr>PowerPoint-præsentation</vt:lpstr>
      <vt:lpstr>Nyt fra forskningen</vt:lpstr>
      <vt:lpstr>Resultater fra projektet:  Dokumentation af medicin- og compliancesamtaler</vt:lpstr>
      <vt:lpstr>Konklusion</vt:lpstr>
      <vt:lpstr>Konklusion</vt:lpstr>
      <vt:lpstr>Følgende deltog i dette projekt</vt:lpstr>
      <vt:lpstr>Resultater fra projektet:  Farmakonomers oplevelse af at holde Medicinsamtale</vt:lpstr>
      <vt:lpstr>Lidt om projektet</vt:lpstr>
      <vt:lpstr>Opsummering fra lydfiler</vt:lpstr>
      <vt:lpstr>Opsummering fra lydfiler</vt:lpstr>
      <vt:lpstr>Syv temaer fra individuelle interviews online</vt:lpstr>
      <vt:lpstr>Opsamling</vt:lpstr>
      <vt:lpstr>Følgende apoteker deltog i dette projekt: </vt:lpstr>
      <vt:lpstr>Afrunding </vt:lpstr>
      <vt:lpstr>Opsummering</vt:lpstr>
      <vt:lpstr>PowerPoint-præsentation</vt:lpstr>
      <vt:lpstr>Referencer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Lykke Fugl Nymark</dc:creator>
  <cp:lastModifiedBy>Lykke Fugl Nymark</cp:lastModifiedBy>
  <cp:revision>53</cp:revision>
  <cp:lastPrinted>2026-01-06T13:05:50Z</cp:lastPrinted>
  <dcterms:created xsi:type="dcterms:W3CDTF">2025-11-03T09:48:47Z</dcterms:created>
  <dcterms:modified xsi:type="dcterms:W3CDTF">2026-09-09T15:03:32Z</dcterms:modified>
</cp:coreProperties>
</file>