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Kappelgaard" userId="4b025cda-b74b-45bc-833d-f9e5fdfb5f35" providerId="ADAL" clId="{04FA6932-5460-4793-A80E-950688B3BC2A}"/>
    <pc:docChg chg="modSld">
      <pc:chgData name="Ellen Kappelgaard" userId="4b025cda-b74b-45bc-833d-f9e5fdfb5f35" providerId="ADAL" clId="{04FA6932-5460-4793-A80E-950688B3BC2A}" dt="2026-05-20T12:57:57.546" v="26" actId="20577"/>
      <pc:docMkLst>
        <pc:docMk/>
      </pc:docMkLst>
      <pc:sldChg chg="modSp mod">
        <pc:chgData name="Ellen Kappelgaard" userId="4b025cda-b74b-45bc-833d-f9e5fdfb5f35" providerId="ADAL" clId="{04FA6932-5460-4793-A80E-950688B3BC2A}" dt="2026-05-20T12:55:51.227" v="1" actId="20577"/>
        <pc:sldMkLst>
          <pc:docMk/>
          <pc:sldMk cId="1654801594" sldId="265"/>
        </pc:sldMkLst>
        <pc:spChg chg="mod">
          <ac:chgData name="Ellen Kappelgaard" userId="4b025cda-b74b-45bc-833d-f9e5fdfb5f35" providerId="ADAL" clId="{04FA6932-5460-4793-A80E-950688B3BC2A}" dt="2026-05-20T12:55:51.227" v="1" actId="20577"/>
          <ac:spMkLst>
            <pc:docMk/>
            <pc:sldMk cId="1654801594" sldId="265"/>
            <ac:spMk id="3" creationId="{B763CBE1-F2E8-23A4-1624-B2980C3576CE}"/>
          </ac:spMkLst>
        </pc:spChg>
      </pc:sldChg>
      <pc:sldChg chg="modSp mod">
        <pc:chgData name="Ellen Kappelgaard" userId="4b025cda-b74b-45bc-833d-f9e5fdfb5f35" providerId="ADAL" clId="{04FA6932-5460-4793-A80E-950688B3BC2A}" dt="2026-05-20T12:56:06.618" v="3" actId="20577"/>
        <pc:sldMkLst>
          <pc:docMk/>
          <pc:sldMk cId="2174101478" sldId="271"/>
        </pc:sldMkLst>
        <pc:spChg chg="mod">
          <ac:chgData name="Ellen Kappelgaard" userId="4b025cda-b74b-45bc-833d-f9e5fdfb5f35" providerId="ADAL" clId="{04FA6932-5460-4793-A80E-950688B3BC2A}" dt="2026-05-20T12:56:06.618" v="3" actId="20577"/>
          <ac:spMkLst>
            <pc:docMk/>
            <pc:sldMk cId="2174101478" sldId="271"/>
            <ac:spMk id="3" creationId="{A5158B51-0CB5-535D-464C-7E33A6BAF1E4}"/>
          </ac:spMkLst>
        </pc:spChg>
      </pc:sldChg>
      <pc:sldChg chg="modSp mod">
        <pc:chgData name="Ellen Kappelgaard" userId="4b025cda-b74b-45bc-833d-f9e5fdfb5f35" providerId="ADAL" clId="{04FA6932-5460-4793-A80E-950688B3BC2A}" dt="2026-05-20T12:57:00.513" v="15" actId="20577"/>
        <pc:sldMkLst>
          <pc:docMk/>
          <pc:sldMk cId="823994984" sldId="275"/>
        </pc:sldMkLst>
        <pc:spChg chg="mod">
          <ac:chgData name="Ellen Kappelgaard" userId="4b025cda-b74b-45bc-833d-f9e5fdfb5f35" providerId="ADAL" clId="{04FA6932-5460-4793-A80E-950688B3BC2A}" dt="2026-05-20T12:57:00.513" v="15" actId="20577"/>
          <ac:spMkLst>
            <pc:docMk/>
            <pc:sldMk cId="823994984" sldId="275"/>
            <ac:spMk id="3" creationId="{404FFD49-1E7E-26A4-E089-C876A0EE1B24}"/>
          </ac:spMkLst>
        </pc:spChg>
      </pc:sldChg>
      <pc:sldChg chg="modSp mod">
        <pc:chgData name="Ellen Kappelgaard" userId="4b025cda-b74b-45bc-833d-f9e5fdfb5f35" providerId="ADAL" clId="{04FA6932-5460-4793-A80E-950688B3BC2A}" dt="2026-05-20T12:57:09.453" v="17" actId="20577"/>
        <pc:sldMkLst>
          <pc:docMk/>
          <pc:sldMk cId="1478061669" sldId="276"/>
        </pc:sldMkLst>
        <pc:spChg chg="mod">
          <ac:chgData name="Ellen Kappelgaard" userId="4b025cda-b74b-45bc-833d-f9e5fdfb5f35" providerId="ADAL" clId="{04FA6932-5460-4793-A80E-950688B3BC2A}" dt="2026-05-20T12:57:09.453" v="17" actId="20577"/>
          <ac:spMkLst>
            <pc:docMk/>
            <pc:sldMk cId="1478061669" sldId="276"/>
            <ac:spMk id="3" creationId="{AE224E02-F7F2-94DE-246D-0A11352CD430}"/>
          </ac:spMkLst>
        </pc:spChg>
      </pc:sldChg>
      <pc:sldChg chg="modSp mod">
        <pc:chgData name="Ellen Kappelgaard" userId="4b025cda-b74b-45bc-833d-f9e5fdfb5f35" providerId="ADAL" clId="{04FA6932-5460-4793-A80E-950688B3BC2A}" dt="2026-05-20T12:57:57.546" v="26" actId="20577"/>
        <pc:sldMkLst>
          <pc:docMk/>
          <pc:sldMk cId="577002906" sldId="279"/>
        </pc:sldMkLst>
        <pc:spChg chg="mod">
          <ac:chgData name="Ellen Kappelgaard" userId="4b025cda-b74b-45bc-833d-f9e5fdfb5f35" providerId="ADAL" clId="{04FA6932-5460-4793-A80E-950688B3BC2A}" dt="2026-05-20T12:57:57.546" v="26" actId="20577"/>
          <ac:spMkLst>
            <pc:docMk/>
            <pc:sldMk cId="577002906" sldId="279"/>
            <ac:spMk id="3" creationId="{459663DE-7FBD-856E-BA68-D192889A2F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7E698-45E4-5A36-3C20-0C7F441DA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6EEC22-BC59-8F53-9D62-74618FA12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7A8BC3-D8EC-13A6-ED11-036E3B0C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918AED-9590-BB13-50CF-29CBFD1E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A7C698-6323-BBB6-59AA-D7D29710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81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A8B3F-1703-CACB-39C2-FD9E971D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7C0FA3F-6ED1-CDD1-6BE7-1CF408650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2E285C-73F6-27A2-F918-A41DDD33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44EFB7-E033-10D1-6E5C-DB917B3E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7B4AF7-504E-F8DE-9222-11C65CEF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85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9C091CE-3104-02BA-3737-415523A51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712D45B-F6F8-CF3F-CC6D-ECDDE351B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A6D8A1-6684-7ADC-05C9-BBE580CB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927FC5-222C-8B0F-C7F5-84BCEA72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65F2A7-9C5C-E127-E073-AB0B3906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570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Ellen Kappelgaard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Fyraftensmøde  jan 20 - psykofarmakologi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Ellen Kappelgaard</a:t>
            </a:r>
            <a:endParaRPr lang="da-DK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Fyraftensmøde  jan 20 - psykofarmakologi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F2DCC-38DA-414B-9258-B53B4C31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C663B3-F9BF-51DC-B0E2-97A1EB65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3E72E6-583E-8661-F538-452CC0D9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2A034E-0AAA-4016-001A-E6C42431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E2FF0E-C280-94F4-5AF0-103DF3BC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193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0F3B3-6531-0553-EEC4-48D6EE2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5C9A18-BF93-0BC7-BFA9-A2FDFB5B2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DB80C3-B5F0-632D-AAD0-903D45B5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F25930-C801-C605-CCE3-D694018F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99800D-6534-9FF8-E080-8DA5B653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32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9AE92-713C-C500-0B50-1628754C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22D00E-6360-75AE-348B-1530BCB5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7314490-9238-3B6D-7999-D6DD3D263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8D08DF-B723-ECB8-D45F-85B37682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7467B6F-C88A-F437-3C99-0BA1A343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4FD4D29-F17D-ED0E-BB23-F8F01200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15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52BA0-EC10-E486-24FD-367AD70D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AE35CA-F113-BB95-4907-523C5503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46CC69-9BB3-3BEE-3D21-A02ACD9B1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47946BE-37F6-1F14-2EBA-ECE253CB7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A5CA5F-DF75-33B4-0F51-9F1644A9B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0467701-39DB-016D-891C-B7451446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7D4579C-81AC-8114-FF0B-1309A9AC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DE4D52E-D8C6-1659-EB0D-D63B8935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06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56D68-F65A-7E43-2774-BE8DD026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3E024F5-55D2-FA3B-4B11-290F1A95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DC7471E-4AA6-9B68-FD20-567648C7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267CD04-2AD1-7C8A-B230-29DC15B4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72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34DF308-7751-9A47-78C3-8A6B33E8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C8F840D-4A14-605C-005F-F9620CC0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ABEF49A-A99E-9274-DF97-2813271F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48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CED1C-3C28-1E19-A47C-61A372D2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47E6E1-E0AB-A21F-C327-DB2080393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0AF725-1322-35A6-AB2B-AB4B9F1A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BBA9E9C-1BF9-30F7-3042-A273C097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0A3CB85-4322-E30B-1824-D85DAD5C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167C3A-4F63-F9A1-1F25-D0E3EB1D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4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15B8D-2F2D-6C70-2E6B-4870182F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694784A-6371-6457-9557-0B23FBB76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6DB47E8-82DD-2C6C-CCCC-C92499CD2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2D77A2-26AC-1563-808C-AEC7776A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E5C27EA-8EEF-5C05-2C48-46EC5C45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1246512-CE15-5EEF-3CCB-FA1339ED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42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37C7B24-E6F2-BC90-2CF4-117472F4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678E6B-3C06-C7D0-BAFF-F3C9C1462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C1E651-555D-EDFE-D725-3F6D36133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F58D-1D45-40D5-9EC7-ABB5C42E9FA5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A35BB9-2240-2DA9-563F-6C03C8088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578B8-6087-D42E-D32A-8C5D9F58B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4277-5D4D-4FE9-99E3-C12CE445BB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35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815414" y="6174000"/>
            <a:ext cx="11376009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Rektangel 12"/>
          <p:cNvSpPr/>
          <p:nvPr/>
        </p:nvSpPr>
        <p:spPr>
          <a:xfrm>
            <a:off x="11280000" y="6174000"/>
            <a:ext cx="911424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911424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80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824000" y="908720"/>
            <a:ext cx="9456000" cy="1125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824000" y="2329200"/>
            <a:ext cx="9456000" cy="315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279718" y="6288074"/>
            <a:ext cx="91228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6840940" name="LogoColorDefaul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3999"/>
            <a:ext cx="912000" cy="684000"/>
          </a:xfrm>
          <a:prstGeom prst="rect">
            <a:avLst/>
          </a:prstGeom>
        </p:spPr>
      </p:pic>
      <p:pic>
        <p:nvPicPr>
          <p:cNvPr id="1587288593" name="Logo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720400"/>
            <a:ext cx="916800" cy="687600"/>
          </a:xfrm>
          <a:prstGeom prst="rect">
            <a:avLst/>
          </a:prstGeom>
        </p:spPr>
      </p:pic>
      <p:pic>
        <p:nvPicPr>
          <p:cNvPr id="18" name="Regio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828800" y="6290559"/>
            <a:ext cx="3307200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/>
              <a:t>Fyraftensmøde  jan 20 - psykofarmakologi</a:t>
            </a:r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2"/>
          </p:nvPr>
        </p:nvSpPr>
        <p:spPr>
          <a:xfrm>
            <a:off x="7891200" y="6289200"/>
            <a:ext cx="3067200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Ellen Kappelgaard</a:t>
            </a:r>
            <a:endParaRPr lang="da-DK" dirty="0"/>
          </a:p>
        </p:txBody>
      </p:sp>
      <p:sp>
        <p:nvSpPr>
          <p:cNvPr id="19" name="CEN_Center"/>
          <p:cNvSpPr txBox="1">
            <a:spLocks/>
          </p:cNvSpPr>
          <p:nvPr userDrawn="1"/>
        </p:nvSpPr>
        <p:spPr>
          <a:xfrm>
            <a:off x="1828800" y="399192"/>
            <a:ext cx="9456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/>
              <a:t>Psykiatrisk Center Bornholm</a:t>
            </a:r>
          </a:p>
        </p:txBody>
      </p:sp>
      <p:sp>
        <p:nvSpPr>
          <p:cNvPr id="20" name="OFF_Virksomhed"/>
          <p:cNvSpPr txBox="1"/>
          <p:nvPr userDrawn="1"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5" name="USR_CenterFreeText" hidden="1"/>
          <p:cNvSpPr txBox="1">
            <a:spLocks/>
          </p:cNvSpPr>
          <p:nvPr userDrawn="1"/>
        </p:nvSpPr>
        <p:spPr>
          <a:xfrm>
            <a:off x="1828800" y="399192"/>
            <a:ext cx="9456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/>
          </a:p>
        </p:txBody>
      </p:sp>
      <p:pic>
        <p:nvPicPr>
          <p:cNvPr id="1607561353" name="LogoGXMas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4000" y="259200"/>
            <a:ext cx="1200000" cy="900000"/>
          </a:xfrm>
          <a:prstGeom prst="rect">
            <a:avLst/>
          </a:prstGeom>
        </p:spPr>
      </p:pic>
      <p:pic>
        <p:nvPicPr>
          <p:cNvPr id="1700888642" name="LogoGCMas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600" y="6314400"/>
            <a:ext cx="561600" cy="421200"/>
          </a:xfrm>
          <a:prstGeom prst="rect">
            <a:avLst/>
          </a:prstGeom>
        </p:spPr>
      </p:pic>
      <p:pic>
        <p:nvPicPr>
          <p:cNvPr id="391248519" name="LogoK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800" y="50400"/>
            <a:ext cx="825600" cy="619200"/>
          </a:xfrm>
          <a:prstGeom prst="rect">
            <a:avLst/>
          </a:prstGeom>
        </p:spPr>
      </p:pic>
      <p:pic>
        <p:nvPicPr>
          <p:cNvPr id="410898962" name="LogoGXMaster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200" y="871200"/>
            <a:ext cx="12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132" userDrawn="1">
          <p15:clr>
            <a:srgbClr val="F26B43"/>
          </p15:clr>
        </p15:guide>
        <p15:guide id="4" pos="7107" userDrawn="1">
          <p15:clr>
            <a:srgbClr val="F26B43"/>
          </p15:clr>
        </p15:guide>
        <p15:guide id="5" orient="horz" pos="1284" userDrawn="1">
          <p15:clr>
            <a:srgbClr val="F26B43"/>
          </p15:clr>
        </p15:guide>
        <p15:guide id="6" orient="horz" pos="1467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8" pos="3929" userDrawn="1">
          <p15:clr>
            <a:srgbClr val="F26B43"/>
          </p15:clr>
        </p15:guide>
        <p15:guide id="9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837BFB-71A2-263C-451E-C115028C9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3177" y="1921136"/>
            <a:ext cx="7644627" cy="2751086"/>
          </a:xfrm>
        </p:spPr>
        <p:txBody>
          <a:bodyPr>
            <a:normAutofit/>
          </a:bodyPr>
          <a:lstStyle/>
          <a:p>
            <a:r>
              <a:rPr lang="da-DK" sz="40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Psykiatriske patienter </a:t>
            </a:r>
            <a:endParaRPr lang="da-DK" sz="4000" b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B8E316-5029-5878-05DA-6C6BDE6FC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endParaRPr lang="da-DK" sz="180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Fokus på diagnostik og farmakologisk behandling.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305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7D777-D9F2-7521-A58A-FC708610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Præparater fortsat</a:t>
            </a:r>
            <a:r>
              <a:rPr lang="da-DK" dirty="0"/>
              <a:t>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DE4D16-DF46-D8A3-6102-D296BD94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2. generation:</a:t>
            </a:r>
          </a:p>
          <a:p>
            <a:pPr marL="0" indent="0">
              <a:buNone/>
            </a:pPr>
            <a:r>
              <a:rPr lang="da-DK" dirty="0"/>
              <a:t>	Quetiapin – </a:t>
            </a:r>
            <a:r>
              <a:rPr lang="da-DK" dirty="0" err="1"/>
              <a:t>Seroquel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Olanzapin</a:t>
            </a:r>
            <a:r>
              <a:rPr lang="da-DK" dirty="0"/>
              <a:t> – </a:t>
            </a:r>
            <a:r>
              <a:rPr lang="da-DK" dirty="0" err="1"/>
              <a:t>Zyprexa</a:t>
            </a:r>
            <a:r>
              <a:rPr lang="da-DK" dirty="0"/>
              <a:t> – også depot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Ziprazidon</a:t>
            </a:r>
            <a:r>
              <a:rPr lang="da-DK" dirty="0"/>
              <a:t> – </a:t>
            </a:r>
            <a:r>
              <a:rPr lang="da-DK" dirty="0" err="1"/>
              <a:t>Zeldox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Clozapin</a:t>
            </a:r>
            <a:r>
              <a:rPr lang="da-DK" dirty="0"/>
              <a:t> – </a:t>
            </a:r>
            <a:r>
              <a:rPr lang="da-DK" dirty="0" err="1"/>
              <a:t>Leponex</a:t>
            </a:r>
            <a:r>
              <a:rPr lang="da-DK" dirty="0"/>
              <a:t> NB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Sertindol</a:t>
            </a:r>
            <a:r>
              <a:rPr lang="da-DK" dirty="0"/>
              <a:t> – </a:t>
            </a:r>
            <a:r>
              <a:rPr lang="da-DK" dirty="0" err="1"/>
              <a:t>Serdolect</a:t>
            </a:r>
            <a:r>
              <a:rPr lang="da-DK" dirty="0"/>
              <a:t> NB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244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9155E-5514-22B2-5F2C-D1D65BFD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Præparater fortsat</a:t>
            </a:r>
            <a:r>
              <a:rPr lang="da-DK" dirty="0"/>
              <a:t>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63CBE1-F2E8-23A4-1624-B2980C35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2. generation – de nyeste: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Aripiprazol</a:t>
            </a:r>
            <a:r>
              <a:rPr lang="da-DK" dirty="0"/>
              <a:t> – Abilify – også depot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Sycrest</a:t>
            </a:r>
            <a:r>
              <a:rPr lang="da-DK" dirty="0"/>
              <a:t> – </a:t>
            </a:r>
            <a:r>
              <a:rPr lang="da-DK" dirty="0" err="1"/>
              <a:t>Asenapin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Latuda</a:t>
            </a:r>
            <a:r>
              <a:rPr lang="da-DK" dirty="0"/>
              <a:t> – </a:t>
            </a:r>
            <a:r>
              <a:rPr lang="da-DK" dirty="0" err="1"/>
              <a:t>Lurasidon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Rexulti</a:t>
            </a:r>
            <a:r>
              <a:rPr lang="da-DK" dirty="0"/>
              <a:t> – </a:t>
            </a:r>
            <a:r>
              <a:rPr lang="da-DK" dirty="0" err="1"/>
              <a:t>Brexpiprazol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Reagila</a:t>
            </a:r>
            <a:r>
              <a:rPr lang="da-DK" dirty="0"/>
              <a:t> - </a:t>
            </a:r>
            <a:r>
              <a:rPr lang="da-DK" dirty="0" err="1"/>
              <a:t>Cariprazin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80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F7916-686E-D9D1-4160-A21EAB51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Bipolar sygdom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9E455C-6161-0691-BBAC-68FB161D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2 typer: mani/depression (type 1) og </a:t>
            </a:r>
            <a:r>
              <a:rPr lang="da-DK" dirty="0" err="1"/>
              <a:t>hypomani</a:t>
            </a:r>
            <a:r>
              <a:rPr lang="da-DK" dirty="0"/>
              <a:t>/depression (type 2)</a:t>
            </a:r>
          </a:p>
          <a:p>
            <a:pPr marL="0" indent="0">
              <a:buNone/>
            </a:pPr>
            <a:r>
              <a:rPr lang="da-DK" dirty="0"/>
              <a:t>Forskellige faser – meget forskellige forløb:</a:t>
            </a:r>
          </a:p>
          <a:p>
            <a:pPr marL="0" indent="0">
              <a:buNone/>
            </a:pPr>
            <a:r>
              <a:rPr lang="da-DK" dirty="0"/>
              <a:t>	mani (ugevis)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hypomani</a:t>
            </a:r>
            <a:r>
              <a:rPr lang="da-DK" dirty="0"/>
              <a:t> (dagevis)</a:t>
            </a:r>
          </a:p>
          <a:p>
            <a:pPr marL="0" indent="0">
              <a:buNone/>
            </a:pPr>
            <a:r>
              <a:rPr lang="da-DK" dirty="0"/>
              <a:t>	depression (ugevis)</a:t>
            </a:r>
          </a:p>
          <a:p>
            <a:pPr marL="0" indent="0">
              <a:buNone/>
            </a:pPr>
            <a:r>
              <a:rPr lang="da-DK" dirty="0"/>
              <a:t>	blandingstilstand (skiftende)</a:t>
            </a:r>
          </a:p>
          <a:p>
            <a:pPr marL="0" indent="0">
              <a:buNone/>
            </a:pPr>
            <a:r>
              <a:rPr lang="da-DK" dirty="0"/>
              <a:t>	neutral fase </a:t>
            </a:r>
          </a:p>
        </p:txBody>
      </p:sp>
    </p:spTree>
    <p:extLst>
      <p:ext uri="{BB962C8B-B14F-4D97-AF65-F5344CB8AC3E}">
        <p14:creationId xmlns:p14="http://schemas.microsoft.com/office/powerpoint/2010/main" val="63465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EC91D-0072-FE02-25BC-A374AFBD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Bipolar sygdom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158B51-0CB5-535D-464C-7E33A6BAF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Symptomer ved mani/</a:t>
            </a:r>
            <a:r>
              <a:rPr lang="da-DK" dirty="0" err="1"/>
              <a:t>hypomani</a:t>
            </a:r>
            <a:r>
              <a:rPr lang="da-DK" dirty="0"/>
              <a:t>:</a:t>
            </a:r>
          </a:p>
          <a:p>
            <a:pPr marL="0" indent="0">
              <a:buNone/>
            </a:pPr>
            <a:r>
              <a:rPr lang="da-DK" dirty="0"/>
              <a:t>	opstemthed, øget energi, irritabel, rastløs, hæmningsløs, 	</a:t>
            </a:r>
            <a:r>
              <a:rPr lang="da-DK" dirty="0" err="1"/>
              <a:t>talepres</a:t>
            </a:r>
            <a:r>
              <a:rPr lang="da-DK" dirty="0"/>
              <a:t>, nedsat søvnbehov, øget sex-drift, købetrang</a:t>
            </a:r>
          </a:p>
          <a:p>
            <a:pPr marL="0" indent="0">
              <a:buNone/>
            </a:pPr>
            <a:r>
              <a:rPr lang="da-DK" dirty="0"/>
              <a:t>	ved mani evt. også psykotiske symptomer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Symptomer ved blandingstilstand:</a:t>
            </a:r>
          </a:p>
          <a:p>
            <a:pPr marL="0" indent="0">
              <a:buNone/>
            </a:pPr>
            <a:r>
              <a:rPr lang="da-DK" dirty="0"/>
              <a:t>	blanding eller hurtig skift af maniske og depressive symptomer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410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F6663-170A-2425-B5A1-BA5402B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Bipolar sygdom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2FDFB6-C49C-2196-61CF-4C79B0EF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Sygdommen påvirker:</a:t>
            </a:r>
          </a:p>
          <a:p>
            <a:pPr marL="0" indent="0">
              <a:buNone/>
            </a:pPr>
            <a:r>
              <a:rPr lang="da-DK" dirty="0"/>
              <a:t>	kognition – indlæring og hukommelse</a:t>
            </a:r>
          </a:p>
          <a:p>
            <a:pPr marL="0" indent="0">
              <a:buNone/>
            </a:pPr>
            <a:r>
              <a:rPr lang="da-DK" dirty="0"/>
              <a:t>	livskvalitet</a:t>
            </a:r>
          </a:p>
          <a:p>
            <a:pPr marL="0" indent="0">
              <a:buNone/>
            </a:pPr>
            <a:r>
              <a:rPr lang="da-DK" dirty="0"/>
              <a:t>	uddannelse og arbejdsliv</a:t>
            </a:r>
          </a:p>
          <a:p>
            <a:pPr marL="0" indent="0">
              <a:buNone/>
            </a:pPr>
            <a:r>
              <a:rPr lang="da-DK" dirty="0"/>
              <a:t>	familieliv og fritidsliv</a:t>
            </a:r>
          </a:p>
          <a:p>
            <a:pPr marL="0" indent="0">
              <a:buNone/>
            </a:pPr>
            <a:r>
              <a:rPr lang="da-DK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7828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807C6-8494-5B03-2EC2-C6017688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Bipolar sygdom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2C1C6E-C51C-6D54-91D0-5D0A4FA9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Medicamentel</a:t>
            </a:r>
            <a:r>
              <a:rPr lang="da-DK" dirty="0"/>
              <a:t> behandling kan afkorte episoderne og være med til at forebygge tilbagefald sammen med </a:t>
            </a:r>
            <a:r>
              <a:rPr lang="da-DK" dirty="0" err="1"/>
              <a:t>psykoedukation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Lithium</a:t>
            </a:r>
            <a:r>
              <a:rPr lang="da-DK" dirty="0"/>
              <a:t> - efter serumniveau – kræver blodprøvescreening (nyretoksisk)</a:t>
            </a:r>
          </a:p>
          <a:p>
            <a:pPr marL="0" indent="0">
              <a:buNone/>
            </a:pPr>
            <a:r>
              <a:rPr lang="da-DK" dirty="0" err="1"/>
              <a:t>Antiepileptika</a:t>
            </a:r>
            <a:r>
              <a:rPr lang="da-DK" dirty="0"/>
              <a:t>/stemningsstabiliserende: </a:t>
            </a:r>
            <a:r>
              <a:rPr lang="da-DK" dirty="0" err="1"/>
              <a:t>Valproat</a:t>
            </a:r>
            <a:r>
              <a:rPr lang="da-DK" dirty="0"/>
              <a:t>, </a:t>
            </a:r>
            <a:r>
              <a:rPr lang="da-DK" dirty="0" err="1"/>
              <a:t>Lamotrigin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Antipsykotika</a:t>
            </a:r>
          </a:p>
          <a:p>
            <a:pPr marL="0" indent="0">
              <a:buNone/>
            </a:pPr>
            <a:r>
              <a:rPr lang="da-DK" dirty="0"/>
              <a:t>(</a:t>
            </a:r>
            <a:r>
              <a:rPr lang="da-DK" dirty="0" err="1"/>
              <a:t>Antidepressiva</a:t>
            </a:r>
            <a:r>
              <a:rPr lang="da-DK" dirty="0"/>
              <a:t>)</a:t>
            </a:r>
          </a:p>
          <a:p>
            <a:pPr marL="0" indent="0">
              <a:buNone/>
            </a:pPr>
            <a:r>
              <a:rPr lang="da-DK" dirty="0"/>
              <a:t>Evt. kortvarig tillæg af benzodiazepiner</a:t>
            </a:r>
          </a:p>
        </p:txBody>
      </p:sp>
    </p:spTree>
    <p:extLst>
      <p:ext uri="{BB962C8B-B14F-4D97-AF65-F5344CB8AC3E}">
        <p14:creationId xmlns:p14="http://schemas.microsoft.com/office/powerpoint/2010/main" val="428869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51223-1EEB-1758-2676-55A5E95C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Bipolar sygdom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2E32F8-56EC-30E1-0503-C0B6D694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Bivirkninger ved </a:t>
            </a:r>
            <a:r>
              <a:rPr lang="da-DK" dirty="0" err="1"/>
              <a:t>Lithium</a:t>
            </a:r>
            <a:r>
              <a:rPr lang="da-DK" dirty="0"/>
              <a:t>:</a:t>
            </a:r>
          </a:p>
          <a:p>
            <a:pPr marL="0" indent="0">
              <a:buNone/>
            </a:pPr>
            <a:r>
              <a:rPr lang="da-DK" dirty="0"/>
              <a:t>vægtøgning, </a:t>
            </a:r>
            <a:r>
              <a:rPr lang="da-DK" dirty="0" err="1"/>
              <a:t>tremor</a:t>
            </a:r>
            <a:r>
              <a:rPr lang="da-DK" dirty="0"/>
              <a:t>, tørst, </a:t>
            </a:r>
            <a:r>
              <a:rPr lang="da-DK" dirty="0" err="1"/>
              <a:t>diaré</a:t>
            </a:r>
            <a:r>
              <a:rPr lang="da-DK" dirty="0"/>
              <a:t>, stofskiftesygdom, akne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Forgiftningssymptomer: </a:t>
            </a:r>
          </a:p>
          <a:p>
            <a:pPr marL="0" indent="0">
              <a:buNone/>
            </a:pPr>
            <a:r>
              <a:rPr lang="da-DK" dirty="0"/>
              <a:t>sløvhed, muskelsvaghed, usikker gang, </a:t>
            </a:r>
            <a:r>
              <a:rPr lang="da-DK" dirty="0" err="1"/>
              <a:t>tremor</a:t>
            </a:r>
            <a:r>
              <a:rPr lang="da-DK" dirty="0"/>
              <a:t>, utydelig tale, kvalme, </a:t>
            </a:r>
            <a:r>
              <a:rPr lang="da-DK" dirty="0" err="1"/>
              <a:t>opk</a:t>
            </a:r>
            <a:r>
              <a:rPr lang="da-DK" dirty="0"/>
              <a:t>., mavekneb, </a:t>
            </a:r>
            <a:r>
              <a:rPr lang="da-DK" dirty="0" err="1"/>
              <a:t>diaré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Obs. på interaktion med NSAID og </a:t>
            </a:r>
            <a:r>
              <a:rPr lang="da-DK" dirty="0" err="1"/>
              <a:t>thiazider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Obs. på væskebalance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445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947F8-8724-48EF-EE37-D369BEA8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Depression - unipolar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4FFD49-1E7E-26A4-E089-C876A0EE1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Symptomer (varighed mindst 2 uger):</a:t>
            </a:r>
          </a:p>
          <a:p>
            <a:pPr marL="0" indent="0">
              <a:buNone/>
            </a:pPr>
            <a:r>
              <a:rPr lang="da-DK" dirty="0"/>
              <a:t>	tristhed, energiløshed, søvnproblemer, appetitløshed/trang til 	søde sager, tanker om død eller selvmord, mindreværd, 	selvbebrejdelse, langsom motorik, angst</a:t>
            </a:r>
          </a:p>
          <a:p>
            <a:pPr marL="0" indent="0">
              <a:buNone/>
            </a:pPr>
            <a:r>
              <a:rPr lang="da-DK" dirty="0"/>
              <a:t>	ved dyb depression evt. også psykotiske symptomer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Behandling: psykoterapi, evt. også medikamentel og/eller ECT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23994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DD7F-EAE2-9C28-0C48-6D5EEC17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Depression – unipolar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224E02-F7F2-94DE-246D-0A11352CD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 err="1"/>
              <a:t>Antidepressiva</a:t>
            </a:r>
            <a:r>
              <a:rPr lang="da-DK" b="1" dirty="0"/>
              <a:t>:</a:t>
            </a:r>
          </a:p>
          <a:p>
            <a:pPr marL="0" indent="0">
              <a:buNone/>
            </a:pPr>
            <a:r>
              <a:rPr lang="da-DK" b="1" dirty="0"/>
              <a:t>SSRI – selektive serotonin genoptagelses </a:t>
            </a:r>
            <a:r>
              <a:rPr lang="da-DK" b="1" dirty="0" err="1"/>
              <a:t>hæmmere</a:t>
            </a:r>
            <a:endParaRPr lang="da-DK" b="1" dirty="0"/>
          </a:p>
          <a:p>
            <a:pPr marL="0" indent="0">
              <a:buNone/>
            </a:pPr>
            <a:r>
              <a:rPr lang="da-DK" dirty="0"/>
              <a:t>f.eks. </a:t>
            </a:r>
            <a:r>
              <a:rPr lang="da-DK" dirty="0" err="1"/>
              <a:t>Citalopram</a:t>
            </a:r>
            <a:r>
              <a:rPr lang="da-DK" dirty="0"/>
              <a:t>, </a:t>
            </a:r>
            <a:r>
              <a:rPr lang="da-DK" dirty="0" err="1"/>
              <a:t>Sertralin</a:t>
            </a:r>
            <a:r>
              <a:rPr lang="da-DK" dirty="0"/>
              <a:t>, </a:t>
            </a:r>
            <a:r>
              <a:rPr lang="da-DK" dirty="0" err="1"/>
              <a:t>Fluoxetin</a:t>
            </a:r>
            <a:r>
              <a:rPr lang="da-DK" dirty="0"/>
              <a:t>, </a:t>
            </a:r>
            <a:r>
              <a:rPr lang="da-DK" dirty="0" err="1"/>
              <a:t>Paroxetin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SNRI – serotonin noradrenalin genoptagelses </a:t>
            </a:r>
            <a:r>
              <a:rPr lang="da-DK" b="1" dirty="0" err="1"/>
              <a:t>hæmmere</a:t>
            </a:r>
            <a:endParaRPr lang="da-DK" b="1" dirty="0"/>
          </a:p>
          <a:p>
            <a:pPr marL="0" indent="0">
              <a:buNone/>
            </a:pPr>
            <a:r>
              <a:rPr lang="da-DK" dirty="0"/>
              <a:t>f.eks. </a:t>
            </a:r>
            <a:r>
              <a:rPr lang="da-DK" dirty="0" err="1"/>
              <a:t>Venlafaxin</a:t>
            </a:r>
            <a:r>
              <a:rPr lang="da-DK" dirty="0"/>
              <a:t>, </a:t>
            </a:r>
            <a:r>
              <a:rPr lang="da-DK" dirty="0" err="1"/>
              <a:t>Duloxetin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Noradrenalin og specifik serotonin </a:t>
            </a:r>
            <a:r>
              <a:rPr lang="da-DK" b="1" dirty="0" err="1"/>
              <a:t>antidepressiva</a:t>
            </a:r>
            <a:endParaRPr lang="da-DK" b="1" dirty="0"/>
          </a:p>
          <a:p>
            <a:pPr marL="0" indent="0">
              <a:buNone/>
            </a:pPr>
            <a:r>
              <a:rPr lang="da-DK" dirty="0"/>
              <a:t>f.eks. </a:t>
            </a:r>
            <a:r>
              <a:rPr lang="da-DK" dirty="0" err="1"/>
              <a:t>Mirtazapin</a:t>
            </a:r>
            <a:r>
              <a:rPr lang="da-DK" dirty="0"/>
              <a:t>, </a:t>
            </a:r>
            <a:r>
              <a:rPr lang="da-DK" dirty="0" err="1"/>
              <a:t>Mianserin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Andre:</a:t>
            </a:r>
            <a:r>
              <a:rPr lang="da-DK" dirty="0"/>
              <a:t> </a:t>
            </a:r>
            <a:r>
              <a:rPr lang="da-DK" dirty="0" err="1"/>
              <a:t>Agomelatin</a:t>
            </a:r>
            <a:r>
              <a:rPr lang="da-DK" dirty="0"/>
              <a:t> (</a:t>
            </a:r>
            <a:r>
              <a:rPr lang="da-DK" dirty="0" err="1"/>
              <a:t>Valdoxan</a:t>
            </a:r>
            <a:r>
              <a:rPr lang="da-DK" dirty="0"/>
              <a:t>), </a:t>
            </a:r>
            <a:r>
              <a:rPr lang="da-DK" dirty="0" err="1"/>
              <a:t>Vortioxetin</a:t>
            </a:r>
            <a:r>
              <a:rPr lang="da-DK" dirty="0"/>
              <a:t> (</a:t>
            </a:r>
            <a:r>
              <a:rPr lang="da-DK" dirty="0" err="1"/>
              <a:t>Brintellix</a:t>
            </a:r>
            <a:r>
              <a:rPr lang="da-DK" dirty="0"/>
              <a:t>)</a:t>
            </a:r>
          </a:p>
          <a:p>
            <a:pPr marL="0" indent="0">
              <a:buNone/>
            </a:pPr>
            <a:r>
              <a:rPr lang="da-DK" b="1" dirty="0"/>
              <a:t>Tricykliske (TCA): </a:t>
            </a:r>
            <a:r>
              <a:rPr lang="da-DK" dirty="0" err="1"/>
              <a:t>Clomipramin</a:t>
            </a:r>
            <a:r>
              <a:rPr lang="da-DK" dirty="0"/>
              <a:t>, </a:t>
            </a:r>
            <a:r>
              <a:rPr lang="da-DK" dirty="0" err="1"/>
              <a:t>Amitriptylin</a:t>
            </a:r>
            <a:r>
              <a:rPr lang="da-DK" dirty="0"/>
              <a:t>, </a:t>
            </a:r>
            <a:r>
              <a:rPr lang="da-DK" dirty="0" err="1"/>
              <a:t>Nortriptylin</a:t>
            </a:r>
            <a:r>
              <a:rPr lang="da-DK" dirty="0"/>
              <a:t>, </a:t>
            </a:r>
            <a:r>
              <a:rPr lang="da-DK" dirty="0" err="1"/>
              <a:t>Imipramin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MAO </a:t>
            </a:r>
            <a:r>
              <a:rPr lang="da-DK" b="1" dirty="0" err="1"/>
              <a:t>hæmmere</a:t>
            </a:r>
            <a:r>
              <a:rPr lang="da-DK" b="1" dirty="0"/>
              <a:t> </a:t>
            </a:r>
            <a:r>
              <a:rPr lang="da-DK" dirty="0"/>
              <a:t>(</a:t>
            </a:r>
            <a:r>
              <a:rPr lang="da-DK" dirty="0" err="1"/>
              <a:t>Marplan</a:t>
            </a:r>
            <a:r>
              <a:rPr lang="da-DK" dirty="0"/>
              <a:t>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806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363FB-6C8E-DE60-1516-FED03B60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Depression - unipolar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46357B3-F210-009C-EE2F-A25A1BFC5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801" y="0"/>
            <a:ext cx="104535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36718-979F-6210-0081-7C737FEC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Diagnosegrupper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6E1E6-13B1-9F1E-1939-61ED5BBD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marL="0" indent="0">
              <a:buNone/>
            </a:pPr>
            <a:endParaRPr lang="da-DK" sz="4000" dirty="0"/>
          </a:p>
          <a:p>
            <a:r>
              <a:rPr lang="da-DK" sz="4000" dirty="0"/>
              <a:t>Skizofreni</a:t>
            </a:r>
          </a:p>
          <a:p>
            <a:r>
              <a:rPr lang="da-DK" sz="4000" dirty="0"/>
              <a:t>Affektive lidelser -  bipolar sygdom, depression</a:t>
            </a:r>
          </a:p>
          <a:p>
            <a:r>
              <a:rPr lang="da-DK" sz="4000" dirty="0"/>
              <a:t>Angstlidelser</a:t>
            </a:r>
          </a:p>
        </p:txBody>
      </p:sp>
    </p:spTree>
    <p:extLst>
      <p:ext uri="{BB962C8B-B14F-4D97-AF65-F5344CB8AC3E}">
        <p14:creationId xmlns:p14="http://schemas.microsoft.com/office/powerpoint/2010/main" val="1166582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01E0F-C1C7-45B0-E6AD-B71D099E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Depression - unipolar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20A04C-0D97-28EC-EA10-60DE89D7D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Forskellig virkningsmekanisme:</a:t>
            </a:r>
          </a:p>
          <a:p>
            <a:pPr marL="0" indent="0">
              <a:buNone/>
            </a:pPr>
            <a:r>
              <a:rPr lang="da-DK" dirty="0"/>
              <a:t>øget aktivitet i </a:t>
            </a:r>
            <a:r>
              <a:rPr lang="da-DK" dirty="0" err="1"/>
              <a:t>serotonerge</a:t>
            </a:r>
            <a:r>
              <a:rPr lang="da-DK" dirty="0"/>
              <a:t> og </a:t>
            </a:r>
            <a:r>
              <a:rPr lang="da-DK" dirty="0" err="1"/>
              <a:t>noradrenerge</a:t>
            </a:r>
            <a:r>
              <a:rPr lang="da-DK" dirty="0"/>
              <a:t> nerver</a:t>
            </a:r>
          </a:p>
          <a:p>
            <a:pPr marL="0" indent="0">
              <a:buNone/>
            </a:pPr>
            <a:r>
              <a:rPr lang="da-DK" dirty="0"/>
              <a:t>TCA også receptorblokerende til en vis grad</a:t>
            </a:r>
          </a:p>
          <a:p>
            <a:pPr marL="0" indent="0">
              <a:buNone/>
            </a:pPr>
            <a:r>
              <a:rPr lang="da-DK" dirty="0" err="1"/>
              <a:t>Valdoxan</a:t>
            </a:r>
            <a:r>
              <a:rPr lang="da-DK" dirty="0"/>
              <a:t> – </a:t>
            </a:r>
            <a:r>
              <a:rPr lang="da-DK" dirty="0" err="1"/>
              <a:t>melatoninreceptorstimulering</a:t>
            </a:r>
            <a:r>
              <a:rPr lang="da-DK" dirty="0"/>
              <a:t> og serotonin-receptorblokering</a:t>
            </a:r>
          </a:p>
          <a:p>
            <a:pPr marL="0" indent="0">
              <a:buNone/>
            </a:pPr>
            <a:r>
              <a:rPr lang="da-DK" dirty="0" err="1"/>
              <a:t>Brintellix</a:t>
            </a:r>
            <a:r>
              <a:rPr lang="da-DK" dirty="0"/>
              <a:t> virker i serotoninsystemet,  stimulerende på nogen, men blokerende på andre receptorer</a:t>
            </a:r>
          </a:p>
          <a:p>
            <a:pPr marL="0" indent="0">
              <a:buNone/>
            </a:pPr>
            <a:r>
              <a:rPr lang="da-DK" dirty="0"/>
              <a:t>effekt på depression i 40-70% af tilfældene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7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66440-865B-B165-BA1D-53717230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Depression - unipolar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9663DE-7FBD-856E-BA68-D192889A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Bivirkninger:</a:t>
            </a:r>
          </a:p>
          <a:p>
            <a:pPr marL="0" indent="0">
              <a:buNone/>
            </a:pPr>
            <a:r>
              <a:rPr lang="da-DK" dirty="0"/>
              <a:t>kvalme, </a:t>
            </a:r>
            <a:r>
              <a:rPr lang="da-DK" dirty="0" err="1"/>
              <a:t>opk</a:t>
            </a:r>
            <a:r>
              <a:rPr lang="da-DK" dirty="0"/>
              <a:t>, </a:t>
            </a:r>
            <a:r>
              <a:rPr lang="da-DK" dirty="0" err="1"/>
              <a:t>svh</a:t>
            </a:r>
            <a:r>
              <a:rPr lang="da-DK" dirty="0"/>
              <a:t>, </a:t>
            </a:r>
            <a:r>
              <a:rPr lang="da-DK" dirty="0" err="1"/>
              <a:t>hvp</a:t>
            </a:r>
            <a:r>
              <a:rPr lang="da-DK" dirty="0"/>
              <a:t>, søvnforstyrrelser, angst, rastløshed, vægtforandringer, seksuelle problemer, dæmpning af følelser</a:t>
            </a:r>
          </a:p>
          <a:p>
            <a:pPr marL="0" indent="0">
              <a:buNone/>
            </a:pPr>
            <a:r>
              <a:rPr lang="da-DK" dirty="0" err="1"/>
              <a:t>hyponatriæmi</a:t>
            </a:r>
            <a:r>
              <a:rPr lang="da-DK" dirty="0"/>
              <a:t>, </a:t>
            </a:r>
            <a:r>
              <a:rPr lang="da-DK" dirty="0" err="1"/>
              <a:t>arytmier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mundtørhed, hjertebanken, vandladningsbesvær, konfusion, sløvhed</a:t>
            </a:r>
          </a:p>
          <a:p>
            <a:pPr marL="0" indent="0">
              <a:buNone/>
            </a:pPr>
            <a:r>
              <a:rPr lang="da-DK" dirty="0"/>
              <a:t>NB. </a:t>
            </a:r>
            <a:r>
              <a:rPr lang="da-DK" dirty="0" err="1"/>
              <a:t>Serotonergt</a:t>
            </a:r>
            <a:r>
              <a:rPr lang="da-DK" dirty="0"/>
              <a:t> syndrom </a:t>
            </a:r>
          </a:p>
        </p:txBody>
      </p:sp>
    </p:spTree>
    <p:extLst>
      <p:ext uri="{BB962C8B-B14F-4D97-AF65-F5344CB8AC3E}">
        <p14:creationId xmlns:p14="http://schemas.microsoft.com/office/powerpoint/2010/main" val="57700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41A4F-1777-E659-D7A9-0B840BCE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Angstlidelser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85087F-99E7-1F39-FF81-4E5C37256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Fobier – agorafobi, socialfobi, enkelfobi</a:t>
            </a:r>
          </a:p>
          <a:p>
            <a:pPr marL="0" indent="0">
              <a:buNone/>
            </a:pPr>
            <a:r>
              <a:rPr lang="da-DK" dirty="0"/>
              <a:t>Generaliseret angst</a:t>
            </a:r>
          </a:p>
          <a:p>
            <a:pPr marL="0" indent="0">
              <a:buNone/>
            </a:pPr>
            <a:r>
              <a:rPr lang="da-DK" dirty="0"/>
              <a:t>OCD – </a:t>
            </a:r>
            <a:r>
              <a:rPr lang="da-DK" dirty="0" err="1"/>
              <a:t>obsessiv-kompulsiv</a:t>
            </a:r>
            <a:r>
              <a:rPr lang="da-DK" dirty="0"/>
              <a:t> tilstand</a:t>
            </a:r>
          </a:p>
          <a:p>
            <a:pPr marL="0" indent="0">
              <a:buNone/>
            </a:pPr>
            <a:r>
              <a:rPr lang="da-DK" dirty="0"/>
              <a:t>PTSD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Behandling:</a:t>
            </a:r>
          </a:p>
          <a:p>
            <a:pPr marL="0" indent="0">
              <a:buNone/>
            </a:pPr>
            <a:r>
              <a:rPr lang="da-DK" dirty="0"/>
              <a:t>psykoterapi og </a:t>
            </a:r>
            <a:r>
              <a:rPr lang="da-DK" dirty="0" err="1"/>
              <a:t>psykoedukation</a:t>
            </a:r>
            <a:endParaRPr lang="da-DK" dirty="0"/>
          </a:p>
          <a:p>
            <a:pPr marL="0" indent="0">
              <a:buNone/>
            </a:pPr>
            <a:r>
              <a:rPr lang="da-DK" dirty="0" err="1"/>
              <a:t>medicamentel</a:t>
            </a:r>
            <a:r>
              <a:rPr lang="da-DK" dirty="0"/>
              <a:t> behandling</a:t>
            </a:r>
          </a:p>
        </p:txBody>
      </p:sp>
    </p:spTree>
    <p:extLst>
      <p:ext uri="{BB962C8B-B14F-4D97-AF65-F5344CB8AC3E}">
        <p14:creationId xmlns:p14="http://schemas.microsoft.com/office/powerpoint/2010/main" val="2349599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92B51-A353-C194-CE5A-C5446E5E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Angstlidelser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1BE4AB-DC4F-F993-7278-E45D0E74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Angstdæmpende – </a:t>
            </a:r>
            <a:r>
              <a:rPr lang="da-DK" dirty="0" err="1"/>
              <a:t>anxiolytika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	Benzodiazepiner – vanedannende, få bivirkninger i øvrigt 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Buspar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Antiepileptika</a:t>
            </a:r>
            <a:r>
              <a:rPr lang="da-DK" dirty="0"/>
              <a:t> – </a:t>
            </a:r>
            <a:r>
              <a:rPr lang="da-DK" dirty="0" err="1"/>
              <a:t>Pregabalin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Antidepressiva</a:t>
            </a:r>
            <a:r>
              <a:rPr lang="da-DK" dirty="0"/>
              <a:t> – især SSRI og SNRI</a:t>
            </a:r>
          </a:p>
          <a:p>
            <a:pPr marL="0" indent="0">
              <a:buNone/>
            </a:pPr>
            <a:r>
              <a:rPr lang="da-DK" dirty="0"/>
              <a:t>	Antipsykotika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Betablokkere</a:t>
            </a:r>
          </a:p>
        </p:txBody>
      </p:sp>
    </p:spTree>
    <p:extLst>
      <p:ext uri="{BB962C8B-B14F-4D97-AF65-F5344CB8AC3E}">
        <p14:creationId xmlns:p14="http://schemas.microsoft.com/office/powerpoint/2010/main" val="54655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03DE3-2A27-4275-7A24-8A59A8DA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Skizofreni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CE438F-9053-9BC9-071E-C1A4EC68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sz="4000" dirty="0"/>
              <a:t>Årsag? Kombination af en biokemisk forstyrrelse i hjernen og psykiske belastninger udefra.</a:t>
            </a:r>
          </a:p>
          <a:p>
            <a:r>
              <a:rPr lang="da-DK" sz="4000" dirty="0"/>
              <a:t>Hjernens signalstoffer, neurotransmittere, har en forstyrret funktion i visse områder af hjernen</a:t>
            </a:r>
          </a:p>
          <a:p>
            <a:r>
              <a:rPr lang="da-DK" sz="4000" dirty="0"/>
              <a:t>Sygdommen er delvis arvelig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714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0DBFB-BA0A-3077-0C11-1C3267EF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Symptomer ved skizofreni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9141E7-C919-2328-B0FF-22DA074D2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Vrangforestillinger</a:t>
            </a:r>
          </a:p>
          <a:p>
            <a:r>
              <a:rPr lang="da-DK" sz="4000" dirty="0"/>
              <a:t>Hallucinationer</a:t>
            </a:r>
          </a:p>
          <a:p>
            <a:r>
              <a:rPr lang="da-DK" sz="4000" dirty="0"/>
              <a:t>Kognitive problemer</a:t>
            </a:r>
          </a:p>
          <a:p>
            <a:r>
              <a:rPr lang="da-DK" sz="4000" dirty="0"/>
              <a:t>Adfærdsforstyrrelser</a:t>
            </a:r>
          </a:p>
          <a:p>
            <a:r>
              <a:rPr lang="da-DK" sz="4000" dirty="0"/>
              <a:t>Ændring i følelseslivet</a:t>
            </a:r>
          </a:p>
          <a:p>
            <a:r>
              <a:rPr lang="da-DK" sz="4000" dirty="0"/>
              <a:t>Tankeforstyrrelser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378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B0CAD-5973-5844-81AA-F3FDDED5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Behandling af skizofreni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1C54CC-C244-52D2-526D-8E477096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b="1" u="sng" dirty="0"/>
          </a:p>
          <a:p>
            <a:pPr marL="0" indent="0">
              <a:buNone/>
            </a:pPr>
            <a:r>
              <a:rPr lang="da-DK" sz="4000" b="1" u="sng" dirty="0"/>
              <a:t>Bio-</a:t>
            </a:r>
            <a:r>
              <a:rPr lang="da-DK" sz="4000" b="1" u="sng" dirty="0" err="1"/>
              <a:t>Psyko</a:t>
            </a:r>
            <a:r>
              <a:rPr lang="da-DK" sz="4000" b="1" u="sng" dirty="0"/>
              <a:t>-Social intervention vigtig</a:t>
            </a:r>
          </a:p>
          <a:p>
            <a:pPr marL="0" indent="0">
              <a:buNone/>
            </a:pPr>
            <a:endParaRPr lang="da-DK" sz="4000" dirty="0"/>
          </a:p>
          <a:p>
            <a:pPr marL="0" indent="0">
              <a:buNone/>
            </a:pPr>
            <a:r>
              <a:rPr lang="da-DK" sz="4000" dirty="0"/>
              <a:t>Virkning af antipsykotika (effekten varierer) </a:t>
            </a:r>
          </a:p>
          <a:p>
            <a:pPr marL="0" indent="0">
              <a:buNone/>
            </a:pPr>
            <a:r>
              <a:rPr lang="da-DK" sz="4000" dirty="0"/>
              <a:t>	reducerer: psykotiske symptomer, angst, 	anspændthed, tankemylder, agitation</a:t>
            </a:r>
          </a:p>
          <a:p>
            <a:pPr marL="0" indent="0">
              <a:buNone/>
            </a:pPr>
            <a:r>
              <a:rPr lang="da-DK" sz="4000" dirty="0"/>
              <a:t>	filter – ”hår på brystet”</a:t>
            </a:r>
          </a:p>
          <a:p>
            <a:pPr marL="0" indent="0">
              <a:buNone/>
            </a:pPr>
            <a:r>
              <a:rPr lang="da-DK" sz="4000" dirty="0"/>
              <a:t>	forebyggende imod nye episoder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234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C0D6C-CB5E-2742-A790-5BD90550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Bivirkninger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6642EE-A3BF-C903-DC93-3EF1C8FF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4000" dirty="0"/>
              <a:t>Bevægeforstyrrelser</a:t>
            </a:r>
          </a:p>
          <a:p>
            <a:r>
              <a:rPr lang="da-DK" sz="4000" dirty="0"/>
              <a:t>Psykiske (indre uro, sløvhed, depression)</a:t>
            </a:r>
          </a:p>
          <a:p>
            <a:r>
              <a:rPr lang="da-DK" sz="4000" dirty="0"/>
              <a:t>Autonome </a:t>
            </a:r>
          </a:p>
          <a:p>
            <a:r>
              <a:rPr lang="da-DK" sz="4000" dirty="0"/>
              <a:t>Hormonelle</a:t>
            </a:r>
          </a:p>
          <a:p>
            <a:r>
              <a:rPr lang="da-DK" sz="4000" dirty="0"/>
              <a:t>Vægtøgning</a:t>
            </a:r>
          </a:p>
          <a:p>
            <a:endParaRPr lang="da-DK" sz="4000" dirty="0"/>
          </a:p>
          <a:p>
            <a:pPr marL="0" indent="0">
              <a:buNone/>
            </a:pPr>
            <a:r>
              <a:rPr lang="da-DK" sz="4000" dirty="0"/>
              <a:t>NB. malignt </a:t>
            </a:r>
            <a:r>
              <a:rPr lang="da-DK" sz="4000" dirty="0" err="1"/>
              <a:t>neuroleptikasyndrom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28199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8748C11-E20F-F8A9-656B-5319B8E8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46" y="40693"/>
            <a:ext cx="8927953" cy="68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6DF019C-CF71-0981-8E73-B6E1CCA3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0"/>
            <a:ext cx="11806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BFB73-D799-2AE3-8910-083058F6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Præparater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9FA234-2877-092D-42F5-B017142A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1. generation: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Haloperidol</a:t>
            </a:r>
            <a:r>
              <a:rPr lang="da-DK" dirty="0"/>
              <a:t> – </a:t>
            </a:r>
            <a:r>
              <a:rPr lang="da-DK" dirty="0" err="1"/>
              <a:t>Serenase</a:t>
            </a:r>
            <a:r>
              <a:rPr lang="da-DK" dirty="0"/>
              <a:t> – også depot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Perphenazin</a:t>
            </a:r>
            <a:r>
              <a:rPr lang="da-DK" dirty="0"/>
              <a:t> – </a:t>
            </a:r>
            <a:r>
              <a:rPr lang="da-DK" dirty="0" err="1"/>
              <a:t>Trilafon</a:t>
            </a:r>
            <a:r>
              <a:rPr lang="da-DK" dirty="0"/>
              <a:t> – også depot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Zuclopentixol</a:t>
            </a:r>
            <a:r>
              <a:rPr lang="da-DK" dirty="0"/>
              <a:t> – </a:t>
            </a:r>
            <a:r>
              <a:rPr lang="da-DK" dirty="0" err="1"/>
              <a:t>Cisordinol</a:t>
            </a:r>
            <a:r>
              <a:rPr lang="da-DK" dirty="0"/>
              <a:t> – også depot</a:t>
            </a:r>
          </a:p>
          <a:p>
            <a:pPr marL="0" indent="0">
              <a:buNone/>
            </a:pPr>
            <a:r>
              <a:rPr lang="da-DK" dirty="0"/>
              <a:t>2. generation: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Risperidon</a:t>
            </a:r>
            <a:r>
              <a:rPr lang="da-DK" dirty="0"/>
              <a:t> – </a:t>
            </a:r>
            <a:r>
              <a:rPr lang="da-DK" dirty="0" err="1"/>
              <a:t>Risperdal</a:t>
            </a:r>
            <a:r>
              <a:rPr lang="da-DK" dirty="0"/>
              <a:t> – også depot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Paliperidon</a:t>
            </a:r>
            <a:r>
              <a:rPr lang="da-DK" dirty="0"/>
              <a:t> – </a:t>
            </a:r>
            <a:r>
              <a:rPr lang="da-DK" dirty="0" err="1"/>
              <a:t>Invega</a:t>
            </a:r>
            <a:r>
              <a:rPr lang="da-DK" dirty="0"/>
              <a:t> – </a:t>
            </a:r>
            <a:r>
              <a:rPr lang="da-DK" dirty="0" err="1"/>
              <a:t>Xeplion</a:t>
            </a:r>
            <a:r>
              <a:rPr lang="da-DK" dirty="0"/>
              <a:t> depot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Amisulprid</a:t>
            </a:r>
            <a:r>
              <a:rPr lang="da-DK" dirty="0"/>
              <a:t> - </a:t>
            </a:r>
            <a:r>
              <a:rPr lang="da-DK" dirty="0" err="1"/>
              <a:t>Solian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668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ION H Hospital PowerPoint Skabelon_DKfinal">
  <a:themeElements>
    <a:clrScheme name="Region Hovedstaden Grøn">
      <a:dk1>
        <a:srgbClr val="333333"/>
      </a:dk1>
      <a:lt1>
        <a:srgbClr val="FFFFFF"/>
      </a:lt1>
      <a:dk2>
        <a:srgbClr val="575757"/>
      </a:dk2>
      <a:lt2>
        <a:srgbClr val="E0F2CF"/>
      </a:lt2>
      <a:accent1>
        <a:srgbClr val="C2E69F"/>
      </a:accent1>
      <a:accent2>
        <a:srgbClr val="333333"/>
      </a:accent2>
      <a:accent3>
        <a:srgbClr val="94D257"/>
      </a:accent3>
      <a:accent4>
        <a:srgbClr val="666666"/>
      </a:accent4>
      <a:accent5>
        <a:srgbClr val="75C627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736</Words>
  <Application>Microsoft Office PowerPoint</Application>
  <PresentationFormat>Widescreen</PresentationFormat>
  <Paragraphs>153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Office-tema</vt:lpstr>
      <vt:lpstr>REGION H Hospital PowerPoint Skabelon_DKfinal</vt:lpstr>
      <vt:lpstr>Psykiatriske patienter </vt:lpstr>
      <vt:lpstr>Diagnosegrupper</vt:lpstr>
      <vt:lpstr>Skizofreni</vt:lpstr>
      <vt:lpstr>Symptomer ved skizofreni</vt:lpstr>
      <vt:lpstr>Behandling af skizofreni</vt:lpstr>
      <vt:lpstr>Bivirkninger</vt:lpstr>
      <vt:lpstr>PowerPoint-præsentation</vt:lpstr>
      <vt:lpstr>PowerPoint-præsentation</vt:lpstr>
      <vt:lpstr>Præparater</vt:lpstr>
      <vt:lpstr>Præparater fortsat..</vt:lpstr>
      <vt:lpstr>Præparater fortsat..</vt:lpstr>
      <vt:lpstr>Bipolar sygdom</vt:lpstr>
      <vt:lpstr>Bipolar sygdom</vt:lpstr>
      <vt:lpstr>Bipolar sygdom</vt:lpstr>
      <vt:lpstr>Bipolar sygdom</vt:lpstr>
      <vt:lpstr>Bipolar sygdom</vt:lpstr>
      <vt:lpstr>Depression - unipolar</vt:lpstr>
      <vt:lpstr>Depression – unipolar </vt:lpstr>
      <vt:lpstr>Depression - unipolar</vt:lpstr>
      <vt:lpstr>Depression - unipolar</vt:lpstr>
      <vt:lpstr>Depression - unipolar</vt:lpstr>
      <vt:lpstr>Angstlidelser</vt:lpstr>
      <vt:lpstr>Angstlidelser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Psykiatriske patienter</dc:title>
  <dc:creator>Ellen Kappelgaard</dc:creator>
  <cp:lastModifiedBy>Ellen Kappelgaard</cp:lastModifiedBy>
  <cp:revision>28</cp:revision>
  <dcterms:created xsi:type="dcterms:W3CDTF">2024-02-08T13:24:39Z</dcterms:created>
  <dcterms:modified xsi:type="dcterms:W3CDTF">2026-05-20T12:58:12Z</dcterms:modified>
</cp:coreProperties>
</file>