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57" r:id="rId4"/>
    <p:sldId id="263" r:id="rId5"/>
    <p:sldId id="258" r:id="rId6"/>
    <p:sldId id="259" r:id="rId7"/>
    <p:sldId id="260" r:id="rId8"/>
    <p:sldId id="261" r:id="rId9"/>
    <p:sldId id="264" r:id="rId10"/>
    <p:sldId id="266" r:id="rId11"/>
    <p:sldId id="267" r:id="rId12"/>
    <p:sldId id="265" r:id="rId13"/>
    <p:sldId id="268" r:id="rId14"/>
    <p:sldId id="269" r:id="rId15"/>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8" autoAdjust="0"/>
    <p:restoredTop sz="66252" autoAdjust="0"/>
  </p:normalViewPr>
  <p:slideViewPr>
    <p:cSldViewPr snapToGrid="0">
      <p:cViewPr varScale="1">
        <p:scale>
          <a:sx n="105" d="100"/>
          <a:sy n="105" d="100"/>
        </p:scale>
        <p:origin x="154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 Elnes Christensen" userId="b4f02355-3052-463f-bc22-ea8b5c96d083" providerId="ADAL" clId="{FFB425C1-F4BA-434F-A6C7-281580D2B3C3}"/>
    <pc:docChg chg="custSel modSld">
      <pc:chgData name="Tom Elnes Christensen" userId="b4f02355-3052-463f-bc22-ea8b5c96d083" providerId="ADAL" clId="{FFB425C1-F4BA-434F-A6C7-281580D2B3C3}" dt="2026-03-26T10:09:25.230" v="306" actId="20577"/>
      <pc:docMkLst>
        <pc:docMk/>
      </pc:docMkLst>
      <pc:sldChg chg="modSp mod">
        <pc:chgData name="Tom Elnes Christensen" userId="b4f02355-3052-463f-bc22-ea8b5c96d083" providerId="ADAL" clId="{FFB425C1-F4BA-434F-A6C7-281580D2B3C3}" dt="2026-03-26T10:04:01.126" v="24" actId="20577"/>
        <pc:sldMkLst>
          <pc:docMk/>
          <pc:sldMk cId="1373456541" sldId="256"/>
        </pc:sldMkLst>
        <pc:spChg chg="mod">
          <ac:chgData name="Tom Elnes Christensen" userId="b4f02355-3052-463f-bc22-ea8b5c96d083" providerId="ADAL" clId="{FFB425C1-F4BA-434F-A6C7-281580D2B3C3}" dt="2026-03-26T10:04:01.126" v="24" actId="20577"/>
          <ac:spMkLst>
            <pc:docMk/>
            <pc:sldMk cId="1373456541" sldId="256"/>
            <ac:spMk id="5" creationId="{427A1A43-EBBE-9EC4-717B-DFCE308C1EAF}"/>
          </ac:spMkLst>
        </pc:spChg>
      </pc:sldChg>
      <pc:sldChg chg="modSp mod">
        <pc:chgData name="Tom Elnes Christensen" userId="b4f02355-3052-463f-bc22-ea8b5c96d083" providerId="ADAL" clId="{FFB425C1-F4BA-434F-A6C7-281580D2B3C3}" dt="2026-03-26T10:06:41.543" v="50" actId="20577"/>
        <pc:sldMkLst>
          <pc:docMk/>
          <pc:sldMk cId="3923014153" sldId="257"/>
        </pc:sldMkLst>
        <pc:spChg chg="mod">
          <ac:chgData name="Tom Elnes Christensen" userId="b4f02355-3052-463f-bc22-ea8b5c96d083" providerId="ADAL" clId="{FFB425C1-F4BA-434F-A6C7-281580D2B3C3}" dt="2026-03-26T10:06:41.543" v="50" actId="20577"/>
          <ac:spMkLst>
            <pc:docMk/>
            <pc:sldMk cId="3923014153" sldId="257"/>
            <ac:spMk id="5" creationId="{42782709-83D2-0FD2-2E7E-E243E8CE93D8}"/>
          </ac:spMkLst>
        </pc:spChg>
      </pc:sldChg>
      <pc:sldChg chg="delSp mod">
        <pc:chgData name="Tom Elnes Christensen" userId="b4f02355-3052-463f-bc22-ea8b5c96d083" providerId="ADAL" clId="{FFB425C1-F4BA-434F-A6C7-281580D2B3C3}" dt="2026-03-26T10:07:03.825" v="76" actId="478"/>
        <pc:sldMkLst>
          <pc:docMk/>
          <pc:sldMk cId="3319040050" sldId="258"/>
        </pc:sldMkLst>
        <pc:spChg chg="del">
          <ac:chgData name="Tom Elnes Christensen" userId="b4f02355-3052-463f-bc22-ea8b5c96d083" providerId="ADAL" clId="{FFB425C1-F4BA-434F-A6C7-281580D2B3C3}" dt="2026-03-26T10:07:03.825" v="76" actId="478"/>
          <ac:spMkLst>
            <pc:docMk/>
            <pc:sldMk cId="3319040050" sldId="258"/>
            <ac:spMk id="3" creationId="{4BFE9DB8-05BE-CE87-5556-188051DBC40A}"/>
          </ac:spMkLst>
        </pc:spChg>
      </pc:sldChg>
      <pc:sldChg chg="modSp mod">
        <pc:chgData name="Tom Elnes Christensen" userId="b4f02355-3052-463f-bc22-ea8b5c96d083" providerId="ADAL" clId="{FFB425C1-F4BA-434F-A6C7-281580D2B3C3}" dt="2026-03-26T10:07:16.814" v="101" actId="20577"/>
        <pc:sldMkLst>
          <pc:docMk/>
          <pc:sldMk cId="2574973958" sldId="259"/>
        </pc:sldMkLst>
        <pc:spChg chg="mod">
          <ac:chgData name="Tom Elnes Christensen" userId="b4f02355-3052-463f-bc22-ea8b5c96d083" providerId="ADAL" clId="{FFB425C1-F4BA-434F-A6C7-281580D2B3C3}" dt="2026-03-26T10:07:16.814" v="101" actId="20577"/>
          <ac:spMkLst>
            <pc:docMk/>
            <pc:sldMk cId="2574973958" sldId="259"/>
            <ac:spMk id="3" creationId="{D22EE9EE-3BBB-BBC0-80D7-B85CA51BC639}"/>
          </ac:spMkLst>
        </pc:spChg>
      </pc:sldChg>
      <pc:sldChg chg="modSp mod">
        <pc:chgData name="Tom Elnes Christensen" userId="b4f02355-3052-463f-bc22-ea8b5c96d083" providerId="ADAL" clId="{FFB425C1-F4BA-434F-A6C7-281580D2B3C3}" dt="2026-03-26T10:07:27.269" v="126" actId="20577"/>
        <pc:sldMkLst>
          <pc:docMk/>
          <pc:sldMk cId="1109865939" sldId="260"/>
        </pc:sldMkLst>
        <pc:spChg chg="mod">
          <ac:chgData name="Tom Elnes Christensen" userId="b4f02355-3052-463f-bc22-ea8b5c96d083" providerId="ADAL" clId="{FFB425C1-F4BA-434F-A6C7-281580D2B3C3}" dt="2026-03-26T10:07:27.269" v="126" actId="20577"/>
          <ac:spMkLst>
            <pc:docMk/>
            <pc:sldMk cId="1109865939" sldId="260"/>
            <ac:spMk id="3" creationId="{AEDA95A4-B07F-E125-AE74-649BBF616C0F}"/>
          </ac:spMkLst>
        </pc:spChg>
      </pc:sldChg>
      <pc:sldChg chg="modSp mod">
        <pc:chgData name="Tom Elnes Christensen" userId="b4f02355-3052-463f-bc22-ea8b5c96d083" providerId="ADAL" clId="{FFB425C1-F4BA-434F-A6C7-281580D2B3C3}" dt="2026-03-26T10:07:47.849" v="152" actId="20577"/>
        <pc:sldMkLst>
          <pc:docMk/>
          <pc:sldMk cId="174495750" sldId="261"/>
        </pc:sldMkLst>
        <pc:spChg chg="mod">
          <ac:chgData name="Tom Elnes Christensen" userId="b4f02355-3052-463f-bc22-ea8b5c96d083" providerId="ADAL" clId="{FFB425C1-F4BA-434F-A6C7-281580D2B3C3}" dt="2026-03-26T10:07:47.849" v="152" actId="20577"/>
          <ac:spMkLst>
            <pc:docMk/>
            <pc:sldMk cId="174495750" sldId="261"/>
            <ac:spMk id="3" creationId="{A7FA6A90-0745-E482-D56E-CF891BD5F53F}"/>
          </ac:spMkLst>
        </pc:spChg>
      </pc:sldChg>
      <pc:sldChg chg="modSp mod">
        <pc:chgData name="Tom Elnes Christensen" userId="b4f02355-3052-463f-bc22-ea8b5c96d083" providerId="ADAL" clId="{FFB425C1-F4BA-434F-A6C7-281580D2B3C3}" dt="2026-03-26T10:06:53.547" v="75" actId="20577"/>
        <pc:sldMkLst>
          <pc:docMk/>
          <pc:sldMk cId="3676289867" sldId="263"/>
        </pc:sldMkLst>
        <pc:spChg chg="mod">
          <ac:chgData name="Tom Elnes Christensen" userId="b4f02355-3052-463f-bc22-ea8b5c96d083" providerId="ADAL" clId="{FFB425C1-F4BA-434F-A6C7-281580D2B3C3}" dt="2026-03-26T10:06:53.547" v="75" actId="20577"/>
          <ac:spMkLst>
            <pc:docMk/>
            <pc:sldMk cId="3676289867" sldId="263"/>
            <ac:spMk id="5" creationId="{7A19DCB9-4A25-9230-667D-D64146508D2B}"/>
          </ac:spMkLst>
        </pc:spChg>
      </pc:sldChg>
      <pc:sldChg chg="modSp mod">
        <pc:chgData name="Tom Elnes Christensen" userId="b4f02355-3052-463f-bc22-ea8b5c96d083" providerId="ADAL" clId="{FFB425C1-F4BA-434F-A6C7-281580D2B3C3}" dt="2026-03-26T10:07:58.608" v="177" actId="20577"/>
        <pc:sldMkLst>
          <pc:docMk/>
          <pc:sldMk cId="2101782553" sldId="264"/>
        </pc:sldMkLst>
        <pc:spChg chg="mod">
          <ac:chgData name="Tom Elnes Christensen" userId="b4f02355-3052-463f-bc22-ea8b5c96d083" providerId="ADAL" clId="{FFB425C1-F4BA-434F-A6C7-281580D2B3C3}" dt="2026-03-26T10:07:58.608" v="177" actId="20577"/>
          <ac:spMkLst>
            <pc:docMk/>
            <pc:sldMk cId="2101782553" sldId="264"/>
            <ac:spMk id="5" creationId="{96CD3724-31C8-B10F-DD7B-63844A3F5CD3}"/>
          </ac:spMkLst>
        </pc:spChg>
      </pc:sldChg>
      <pc:sldChg chg="modSp mod">
        <pc:chgData name="Tom Elnes Christensen" userId="b4f02355-3052-463f-bc22-ea8b5c96d083" providerId="ADAL" clId="{FFB425C1-F4BA-434F-A6C7-281580D2B3C3}" dt="2026-03-26T10:08:32.882" v="252" actId="20577"/>
        <pc:sldMkLst>
          <pc:docMk/>
          <pc:sldMk cId="3332142378" sldId="265"/>
        </pc:sldMkLst>
        <pc:spChg chg="mod">
          <ac:chgData name="Tom Elnes Christensen" userId="b4f02355-3052-463f-bc22-ea8b5c96d083" providerId="ADAL" clId="{FFB425C1-F4BA-434F-A6C7-281580D2B3C3}" dt="2026-03-26T10:08:32.882" v="252" actId="20577"/>
          <ac:spMkLst>
            <pc:docMk/>
            <pc:sldMk cId="3332142378" sldId="265"/>
            <ac:spMk id="5" creationId="{38399E85-3592-B278-0C0B-4E02EB8B879D}"/>
          </ac:spMkLst>
        </pc:spChg>
      </pc:sldChg>
      <pc:sldChg chg="modSp mod">
        <pc:chgData name="Tom Elnes Christensen" userId="b4f02355-3052-463f-bc22-ea8b5c96d083" providerId="ADAL" clId="{FFB425C1-F4BA-434F-A6C7-281580D2B3C3}" dt="2026-03-26T10:08:11.344" v="202" actId="20577"/>
        <pc:sldMkLst>
          <pc:docMk/>
          <pc:sldMk cId="474788109" sldId="266"/>
        </pc:sldMkLst>
        <pc:spChg chg="mod">
          <ac:chgData name="Tom Elnes Christensen" userId="b4f02355-3052-463f-bc22-ea8b5c96d083" providerId="ADAL" clId="{FFB425C1-F4BA-434F-A6C7-281580D2B3C3}" dt="2026-03-26T10:08:11.344" v="202" actId="20577"/>
          <ac:spMkLst>
            <pc:docMk/>
            <pc:sldMk cId="474788109" sldId="266"/>
            <ac:spMk id="5" creationId="{0D6F92AC-7202-1019-392B-6E82EB970CCC}"/>
          </ac:spMkLst>
        </pc:spChg>
      </pc:sldChg>
      <pc:sldChg chg="modSp mod">
        <pc:chgData name="Tom Elnes Christensen" userId="b4f02355-3052-463f-bc22-ea8b5c96d083" providerId="ADAL" clId="{FFB425C1-F4BA-434F-A6C7-281580D2B3C3}" dt="2026-03-26T10:08:20.241" v="227" actId="20577"/>
        <pc:sldMkLst>
          <pc:docMk/>
          <pc:sldMk cId="2032048828" sldId="267"/>
        </pc:sldMkLst>
        <pc:spChg chg="mod">
          <ac:chgData name="Tom Elnes Christensen" userId="b4f02355-3052-463f-bc22-ea8b5c96d083" providerId="ADAL" clId="{FFB425C1-F4BA-434F-A6C7-281580D2B3C3}" dt="2026-03-26T10:08:20.241" v="227" actId="20577"/>
          <ac:spMkLst>
            <pc:docMk/>
            <pc:sldMk cId="2032048828" sldId="267"/>
            <ac:spMk id="5" creationId="{172696D8-E057-F513-FBAC-7B8A04D86D12}"/>
          </ac:spMkLst>
        </pc:spChg>
      </pc:sldChg>
      <pc:sldChg chg="modSp mod">
        <pc:chgData name="Tom Elnes Christensen" userId="b4f02355-3052-463f-bc22-ea8b5c96d083" providerId="ADAL" clId="{FFB425C1-F4BA-434F-A6C7-281580D2B3C3}" dt="2026-03-26T10:09:07.626" v="278" actId="20577"/>
        <pc:sldMkLst>
          <pc:docMk/>
          <pc:sldMk cId="1344055027" sldId="268"/>
        </pc:sldMkLst>
        <pc:spChg chg="mod">
          <ac:chgData name="Tom Elnes Christensen" userId="b4f02355-3052-463f-bc22-ea8b5c96d083" providerId="ADAL" clId="{FFB425C1-F4BA-434F-A6C7-281580D2B3C3}" dt="2026-03-26T10:09:07.626" v="278" actId="20577"/>
          <ac:spMkLst>
            <pc:docMk/>
            <pc:sldMk cId="1344055027" sldId="268"/>
            <ac:spMk id="5" creationId="{9F2F9AE5-5E82-A59A-AAF5-B70CFBB4C4BB}"/>
          </ac:spMkLst>
        </pc:spChg>
      </pc:sldChg>
      <pc:sldChg chg="modSp mod">
        <pc:chgData name="Tom Elnes Christensen" userId="b4f02355-3052-463f-bc22-ea8b5c96d083" providerId="ADAL" clId="{FFB425C1-F4BA-434F-A6C7-281580D2B3C3}" dt="2026-03-26T10:09:25.230" v="306" actId="20577"/>
        <pc:sldMkLst>
          <pc:docMk/>
          <pc:sldMk cId="2780310295" sldId="269"/>
        </pc:sldMkLst>
        <pc:spChg chg="mod">
          <ac:chgData name="Tom Elnes Christensen" userId="b4f02355-3052-463f-bc22-ea8b5c96d083" providerId="ADAL" clId="{FFB425C1-F4BA-434F-A6C7-281580D2B3C3}" dt="2026-03-26T10:09:25.230" v="306" actId="20577"/>
          <ac:spMkLst>
            <pc:docMk/>
            <pc:sldMk cId="2780310295" sldId="269"/>
            <ac:spMk id="5" creationId="{B6A6CAE1-C308-0830-280F-1383D6840F4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829FD1-34F1-4606-8D77-707A4312A144}" type="datetimeFigureOut">
              <a:rPr lang="da-DK" smtClean="0"/>
              <a:t>27-03-2026</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4EFD53-6618-48D9-BF11-5CB804F674B7}" type="slidenum">
              <a:rPr lang="da-DK" smtClean="0"/>
              <a:t>‹nr.›</a:t>
            </a:fld>
            <a:endParaRPr lang="da-DK"/>
          </a:p>
        </p:txBody>
      </p:sp>
    </p:spTree>
    <p:extLst>
      <p:ext uri="{BB962C8B-B14F-4D97-AF65-F5344CB8AC3E}">
        <p14:creationId xmlns:p14="http://schemas.microsoft.com/office/powerpoint/2010/main" val="3658390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C74EFD53-6618-48D9-BF11-5CB804F674B7}" type="slidenum">
              <a:rPr lang="da-DK" smtClean="0"/>
              <a:t>1</a:t>
            </a:fld>
            <a:endParaRPr lang="da-DK"/>
          </a:p>
        </p:txBody>
      </p:sp>
    </p:spTree>
    <p:extLst>
      <p:ext uri="{BB962C8B-B14F-4D97-AF65-F5344CB8AC3E}">
        <p14:creationId xmlns:p14="http://schemas.microsoft.com/office/powerpoint/2010/main" val="1475990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Vis lønuniverset på hjemmesiden</a:t>
            </a:r>
          </a:p>
          <a:p>
            <a:endParaRPr lang="da-DK" dirty="0"/>
          </a:p>
          <a:p>
            <a:r>
              <a:rPr lang="da-DK" dirty="0"/>
              <a:t>Her en lille rundtur på hjemmesiden og de tilgængelige informationer. – ca. 7 min</a:t>
            </a:r>
          </a:p>
          <a:p>
            <a:endParaRPr lang="da-DK" dirty="0"/>
          </a:p>
        </p:txBody>
      </p:sp>
      <p:sp>
        <p:nvSpPr>
          <p:cNvPr id="4" name="Pladsholder til slidenummer 3"/>
          <p:cNvSpPr>
            <a:spLocks noGrp="1"/>
          </p:cNvSpPr>
          <p:nvPr>
            <p:ph type="sldNum" sz="quarter" idx="5"/>
          </p:nvPr>
        </p:nvSpPr>
        <p:spPr/>
        <p:txBody>
          <a:bodyPr/>
          <a:lstStyle/>
          <a:p>
            <a:fld id="{C74EFD53-6618-48D9-BF11-5CB804F674B7}" type="slidenum">
              <a:rPr lang="da-DK" smtClean="0"/>
              <a:t>13</a:t>
            </a:fld>
            <a:endParaRPr lang="da-DK"/>
          </a:p>
        </p:txBody>
      </p:sp>
    </p:spTree>
    <p:extLst>
      <p:ext uri="{BB962C8B-B14F-4D97-AF65-F5344CB8AC3E}">
        <p14:creationId xmlns:p14="http://schemas.microsoft.com/office/powerpoint/2010/main" val="2145041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dirty="0">
                <a:effectLst/>
                <a:latin typeface="+mn-lt"/>
                <a:ea typeface="Aptos" panose="020B0004020202020204" pitchFamily="34" charset="0"/>
                <a:cs typeface="Arial" panose="020B0604020202020204" pitchFamily="34" charset="0"/>
              </a:rPr>
              <a:t>Intro af kollega, som tekniker og den der styrer chatten.</a:t>
            </a:r>
          </a:p>
          <a:p>
            <a:endParaRPr lang="da-DK" sz="1200" dirty="0">
              <a:effectLst/>
              <a:latin typeface="+mn-lt"/>
              <a:ea typeface="Aptos" panose="020B0004020202020204" pitchFamily="34" charset="0"/>
              <a:cs typeface="Arial" panose="020B0604020202020204" pitchFamily="34" charset="0"/>
            </a:endParaRPr>
          </a:p>
          <a:p>
            <a:r>
              <a:rPr lang="da-DK" sz="1200" dirty="0">
                <a:effectLst/>
                <a:latin typeface="+mn-lt"/>
                <a:ea typeface="Aptos" panose="020B0004020202020204" pitchFamily="34" charset="0"/>
                <a:cs typeface="Arial" panose="020B0604020202020204" pitchFamily="34" charset="0"/>
              </a:rPr>
              <a:t>I dag skal vi tale om, hvordan I kan forberede jer til en lønforhandling og opnå det bedst mulige resultat.</a:t>
            </a:r>
          </a:p>
          <a:p>
            <a:endParaRPr lang="da-DK" sz="1200" dirty="0">
              <a:effectLst/>
              <a:latin typeface="+mn-lt"/>
              <a:ea typeface="Aptos" panose="020B0004020202020204" pitchFamily="34" charset="0"/>
              <a:cs typeface="Arial" panose="020B0604020202020204" pitchFamily="34" charset="0"/>
            </a:endParaRPr>
          </a:p>
          <a:p>
            <a:r>
              <a:rPr lang="da-DK" sz="1200" dirty="0">
                <a:effectLst/>
                <a:latin typeface="+mn-lt"/>
                <a:ea typeface="Aptos" panose="020B0004020202020204" pitchFamily="34" charset="0"/>
                <a:cs typeface="Arial" panose="020B0604020202020204" pitchFamily="34" charset="0"/>
              </a:rPr>
              <a:t>Vi kommer til at gennemgå fem konkrete råd, og der vil være tid til spørgsmål undervejs og til sidst.</a:t>
            </a:r>
          </a:p>
          <a:p>
            <a:br>
              <a:rPr lang="da-DK" sz="1200" dirty="0">
                <a:effectLst/>
                <a:latin typeface="+mn-lt"/>
                <a:ea typeface="Aptos" panose="020B0004020202020204" pitchFamily="34" charset="0"/>
                <a:cs typeface="Arial" panose="020B0604020202020204" pitchFamily="34" charset="0"/>
              </a:rPr>
            </a:br>
            <a:r>
              <a:rPr lang="da-DK" sz="1200" dirty="0">
                <a:effectLst/>
                <a:latin typeface="+mn-lt"/>
                <a:ea typeface="Aptos" panose="020B0004020202020204" pitchFamily="34" charset="0"/>
                <a:cs typeface="Arial" panose="020B0604020202020204" pitchFamily="34" charset="0"/>
              </a:rPr>
              <a:t>Gennemgå kort agendaen for sessionen.</a:t>
            </a:r>
          </a:p>
          <a:p>
            <a:endParaRPr lang="da-DK" sz="1200" dirty="0">
              <a:effectLst/>
              <a:latin typeface="+mn-lt"/>
              <a:cs typeface="Arial" panose="020B0604020202020204" pitchFamily="34" charset="0"/>
            </a:endParaRPr>
          </a:p>
          <a:p>
            <a:r>
              <a:rPr lang="da-DK" sz="1200" dirty="0">
                <a:effectLst/>
                <a:latin typeface="+mn-lt"/>
                <a:cs typeface="Arial" panose="020B0604020202020204" pitchFamily="34" charset="0"/>
              </a:rPr>
              <a:t>Fortæl om mødeformen – Crash kursus </a:t>
            </a:r>
          </a:p>
          <a:p>
            <a:r>
              <a:rPr lang="da-DK" sz="1200" dirty="0">
                <a:effectLst/>
                <a:latin typeface="+mn-lt"/>
                <a:cs typeface="Arial" panose="020B0604020202020204" pitchFamily="34" charset="0"/>
              </a:rPr>
              <a:t>Tips og tricks i forhandlingen, vi ender med 5 konkrete råd</a:t>
            </a:r>
            <a:endParaRPr lang="da-DK" sz="1200" dirty="0">
              <a:latin typeface="+mn-lt"/>
            </a:endParaRPr>
          </a:p>
          <a:p>
            <a:endParaRPr lang="da-DK" sz="1200" dirty="0">
              <a:effectLst/>
              <a:latin typeface="+mn-lt"/>
              <a:cs typeface="Arial" panose="020B0604020202020204" pitchFamily="34" charset="0"/>
            </a:endParaRPr>
          </a:p>
          <a:p>
            <a:r>
              <a:rPr lang="da-DK" sz="1200" dirty="0" err="1">
                <a:effectLst/>
                <a:latin typeface="+mn-lt"/>
                <a:cs typeface="Arial" panose="020B0604020202020204" pitchFamily="34" charset="0"/>
              </a:rPr>
              <a:t>mute</a:t>
            </a:r>
            <a:r>
              <a:rPr lang="da-DK" sz="1200" dirty="0">
                <a:effectLst/>
                <a:latin typeface="+mn-lt"/>
                <a:cs typeface="Arial" panose="020B0604020202020204" pitchFamily="34" charset="0"/>
              </a:rPr>
              <a:t> mikrofoner, gerne billede på, spørgsmål i chat</a:t>
            </a:r>
          </a:p>
          <a:p>
            <a:endParaRPr lang="da-DK" dirty="0"/>
          </a:p>
          <a:p>
            <a:r>
              <a:rPr lang="da-DK" sz="1200" kern="100" dirty="0">
                <a:effectLst/>
                <a:latin typeface="Times New Roman" panose="02020603050405020304" pitchFamily="18" charset="0"/>
                <a:ea typeface="Aptos" panose="020B0004020202020204" pitchFamily="34" charset="0"/>
                <a:cs typeface="Times New Roman" panose="02020603050405020304" pitchFamily="18" charset="0"/>
              </a:rPr>
              <a:t>Spørgsmål til sidst - i chatten eller ved at række hånden op </a:t>
            </a:r>
            <a:r>
              <a:rPr lang="da-DK" sz="1200" kern="100" dirty="0">
                <a:latin typeface="Times New Roman" panose="02020603050405020304" pitchFamily="18" charset="0"/>
                <a:ea typeface="Aptos" panose="020B0004020202020204" pitchFamily="34" charset="0"/>
                <a:cs typeface="Times New Roman" panose="02020603050405020304" pitchFamily="18" charset="0"/>
              </a:rPr>
              <a:t>Teams</a:t>
            </a:r>
            <a:r>
              <a:rPr lang="da-DK" sz="1200"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da-DK" dirty="0"/>
          </a:p>
        </p:txBody>
      </p:sp>
      <p:sp>
        <p:nvSpPr>
          <p:cNvPr id="4" name="Pladsholder til slidenummer 3"/>
          <p:cNvSpPr>
            <a:spLocks noGrp="1"/>
          </p:cNvSpPr>
          <p:nvPr>
            <p:ph type="sldNum" sz="quarter" idx="5"/>
          </p:nvPr>
        </p:nvSpPr>
        <p:spPr/>
        <p:txBody>
          <a:bodyPr/>
          <a:lstStyle/>
          <a:p>
            <a:fld id="{C74EFD53-6618-48D9-BF11-5CB804F674B7}" type="slidenum">
              <a:rPr lang="da-DK" smtClean="0"/>
              <a:t>2</a:t>
            </a:fld>
            <a:endParaRPr lang="da-DK"/>
          </a:p>
        </p:txBody>
      </p:sp>
    </p:spTree>
    <p:extLst>
      <p:ext uri="{BB962C8B-B14F-4D97-AF65-F5344CB8AC3E}">
        <p14:creationId xmlns:p14="http://schemas.microsoft.com/office/powerpoint/2010/main" val="539581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dirty="0">
                <a:effectLst/>
                <a:latin typeface="+mn-lt"/>
                <a:ea typeface="Aptos" panose="020B0004020202020204" pitchFamily="34" charset="0"/>
                <a:cs typeface="Arial" panose="020B0604020202020204" pitchFamily="34" charset="0"/>
              </a:rPr>
              <a:t>Rigtig mange undlader at forhandle deres løn, </a:t>
            </a:r>
          </a:p>
          <a:p>
            <a:endParaRPr lang="da-DK" sz="1200" dirty="0">
              <a:effectLst/>
              <a:latin typeface="+mn-lt"/>
              <a:ea typeface="Aptos" panose="020B0004020202020204" pitchFamily="34" charset="0"/>
              <a:cs typeface="Arial" panose="020B0604020202020204" pitchFamily="34" charset="0"/>
            </a:endParaRPr>
          </a:p>
          <a:p>
            <a:r>
              <a:rPr lang="da-DK" sz="1200" dirty="0">
                <a:effectLst/>
                <a:latin typeface="+mn-lt"/>
                <a:ea typeface="Aptos" panose="020B0004020202020204" pitchFamily="34" charset="0"/>
                <a:cs typeface="Arial" panose="020B0604020202020204" pitchFamily="34" charset="0"/>
              </a:rPr>
              <a:t>enten fordi de ikke føler sig trygge ved det, eller fordi de tænker, at deres leder nok selv vil give dem mere i løn, hvis de fortjener det. </a:t>
            </a:r>
          </a:p>
          <a:p>
            <a:endParaRPr lang="da-DK" sz="1200" dirty="0">
              <a:effectLst/>
              <a:latin typeface="+mn-lt"/>
              <a:ea typeface="Aptos" panose="020B0004020202020204" pitchFamily="34" charset="0"/>
              <a:cs typeface="Arial" panose="020B0604020202020204" pitchFamily="34" charset="0"/>
            </a:endParaRPr>
          </a:p>
          <a:p>
            <a:r>
              <a:rPr lang="da-DK" sz="1200" dirty="0">
                <a:effectLst/>
                <a:latin typeface="+mn-lt"/>
                <a:ea typeface="Aptos" panose="020B0004020202020204" pitchFamily="34" charset="0"/>
                <a:cs typeface="Arial" panose="020B0604020202020204" pitchFamily="34" charset="0"/>
              </a:rPr>
              <a:t>Men sandheden er, at lønforhandling er en helt normal del af arbejdslivet, og hvis du ikke selv tager initiativet, kan du risikere at sakke bagud i forhold til dine kollegaer.</a:t>
            </a:r>
          </a:p>
          <a:p>
            <a:endParaRPr lang="da-DK" sz="1200" dirty="0">
              <a:effectLst/>
              <a:latin typeface="+mn-lt"/>
              <a:ea typeface="Aptos" panose="020B0004020202020204" pitchFamily="34" charset="0"/>
              <a:cs typeface="Arial" panose="020B0604020202020204" pitchFamily="34" charset="0"/>
            </a:endParaRPr>
          </a:p>
          <a:p>
            <a:r>
              <a:rPr lang="da-DK" sz="1200" dirty="0">
                <a:effectLst/>
                <a:latin typeface="+mn-lt"/>
                <a:ea typeface="Aptos" panose="020B0004020202020204" pitchFamily="34" charset="0"/>
                <a:cs typeface="Arial" panose="020B0604020202020204" pitchFamily="34" charset="0"/>
              </a:rPr>
              <a:t>Der er forskel på hvor man er ansat </a:t>
            </a:r>
            <a:r>
              <a:rPr lang="da-DK" sz="1200" dirty="0" err="1">
                <a:effectLst/>
                <a:latin typeface="+mn-lt"/>
                <a:ea typeface="Aptos" panose="020B0004020202020204" pitchFamily="34" charset="0"/>
                <a:cs typeface="Arial" panose="020B0604020202020204" pitchFamily="34" charset="0"/>
              </a:rPr>
              <a:t>ift</a:t>
            </a:r>
            <a:r>
              <a:rPr lang="da-DK" sz="1200" dirty="0">
                <a:effectLst/>
                <a:latin typeface="+mn-lt"/>
                <a:ea typeface="Aptos" panose="020B0004020202020204" pitchFamily="34" charset="0"/>
                <a:cs typeface="Arial" panose="020B0604020202020204" pitchFamily="34" charset="0"/>
              </a:rPr>
              <a:t> mulighederne for at forhandle løn – herunder tidspunkter mm.</a:t>
            </a:r>
          </a:p>
          <a:p>
            <a:endParaRPr lang="da-DK" sz="1200" dirty="0">
              <a:effectLst/>
              <a:latin typeface="+mn-lt"/>
              <a:ea typeface="Aptos" panose="020B0004020202020204" pitchFamily="34" charset="0"/>
              <a:cs typeface="Arial" panose="020B0604020202020204" pitchFamily="34" charset="0"/>
            </a:endParaRPr>
          </a:p>
          <a:p>
            <a:r>
              <a:rPr lang="da-DK" sz="1200" dirty="0">
                <a:effectLst/>
                <a:latin typeface="+mn-lt"/>
                <a:ea typeface="Aptos" panose="020B0004020202020204" pitchFamily="34" charset="0"/>
                <a:cs typeface="Arial" panose="020B0604020202020204" pitchFamily="34" charset="0"/>
              </a:rPr>
              <a:t>Lidt om industrien, privat apotek og det offentlige – skitse om forskellene </a:t>
            </a:r>
          </a:p>
          <a:p>
            <a:endParaRPr lang="da-DK" sz="1200" dirty="0">
              <a:effectLst/>
              <a:latin typeface="+mn-lt"/>
              <a:ea typeface="Aptos" panose="020B0004020202020204" pitchFamily="34" charset="0"/>
              <a:cs typeface="Arial" panose="020B0604020202020204" pitchFamily="34" charset="0"/>
            </a:endParaRPr>
          </a:p>
          <a:p>
            <a:r>
              <a:rPr lang="da-DK" sz="1200" dirty="0">
                <a:effectLst/>
                <a:latin typeface="+mn-lt"/>
                <a:ea typeface="Aptos" panose="020B0004020202020204" pitchFamily="34" charset="0"/>
                <a:cs typeface="Arial" panose="020B0604020202020204" pitchFamily="34" charset="0"/>
              </a:rPr>
              <a:t>Kan/må du selv forhandle – hvem kan- hvem kan ikke</a:t>
            </a:r>
          </a:p>
          <a:p>
            <a:endParaRPr lang="da-DK" sz="1200" dirty="0">
              <a:effectLst/>
              <a:latin typeface="+mn-lt"/>
              <a:ea typeface="Aptos" panose="020B0004020202020204" pitchFamily="34" charset="0"/>
              <a:cs typeface="Arial" panose="020B0604020202020204" pitchFamily="34" charset="0"/>
            </a:endParaRPr>
          </a:p>
          <a:p>
            <a:br>
              <a:rPr lang="da-DK" sz="1200" dirty="0">
                <a:effectLst/>
                <a:latin typeface="+mn-lt"/>
                <a:ea typeface="Aptos" panose="020B0004020202020204" pitchFamily="34" charset="0"/>
                <a:cs typeface="Arial" panose="020B0604020202020204" pitchFamily="34" charset="0"/>
              </a:rPr>
            </a:br>
            <a:r>
              <a:rPr lang="da-DK" sz="1200" dirty="0">
                <a:effectLst/>
                <a:latin typeface="+mn-lt"/>
                <a:ea typeface="Aptos" panose="020B0004020202020204" pitchFamily="34" charset="0"/>
                <a:cs typeface="Arial" panose="020B0604020202020204" pitchFamily="34" charset="0"/>
              </a:rPr>
              <a:t>Faktisk viser Farmakonomforeningens lønstatistik, at farmakonomer, der aktivt forhandler, i gennemsnit opnår 15.000 kr. mere i faste tillæg om året – og det er uden at tage engangsbonusser og andre goder i betragtning.</a:t>
            </a:r>
          </a:p>
          <a:p>
            <a:endParaRPr lang="da-DK" dirty="0"/>
          </a:p>
        </p:txBody>
      </p:sp>
      <p:sp>
        <p:nvSpPr>
          <p:cNvPr id="4" name="Pladsholder til slidenummer 3"/>
          <p:cNvSpPr>
            <a:spLocks noGrp="1"/>
          </p:cNvSpPr>
          <p:nvPr>
            <p:ph type="sldNum" sz="quarter" idx="5"/>
          </p:nvPr>
        </p:nvSpPr>
        <p:spPr/>
        <p:txBody>
          <a:bodyPr/>
          <a:lstStyle/>
          <a:p>
            <a:fld id="{C74EFD53-6618-48D9-BF11-5CB804F674B7}" type="slidenum">
              <a:rPr lang="da-DK" smtClean="0"/>
              <a:t>3</a:t>
            </a:fld>
            <a:endParaRPr lang="da-DK"/>
          </a:p>
        </p:txBody>
      </p:sp>
    </p:spTree>
    <p:extLst>
      <p:ext uri="{BB962C8B-B14F-4D97-AF65-F5344CB8AC3E}">
        <p14:creationId xmlns:p14="http://schemas.microsoft.com/office/powerpoint/2010/main" val="3777124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Hvad er løn? </a:t>
            </a:r>
          </a:p>
          <a:p>
            <a:endParaRPr lang="da-DK" dirty="0"/>
          </a:p>
          <a:p>
            <a:r>
              <a:rPr lang="da-DK" dirty="0"/>
              <a:t>Det er mange forskellige ting</a:t>
            </a:r>
          </a:p>
          <a:p>
            <a:endParaRPr lang="da-DK" dirty="0"/>
          </a:p>
          <a:p>
            <a:r>
              <a:rPr lang="da-DK" dirty="0"/>
              <a:t>Alle tre faser er vigtige, men mange underkender værdien af forberedelsen. Den er afgørende for en god forhandling.</a:t>
            </a:r>
          </a:p>
          <a:p>
            <a:endParaRPr lang="da-DK" dirty="0"/>
          </a:p>
        </p:txBody>
      </p:sp>
      <p:sp>
        <p:nvSpPr>
          <p:cNvPr id="4" name="Pladsholder til slidenummer 3"/>
          <p:cNvSpPr>
            <a:spLocks noGrp="1"/>
          </p:cNvSpPr>
          <p:nvPr>
            <p:ph type="sldNum" sz="quarter" idx="5"/>
          </p:nvPr>
        </p:nvSpPr>
        <p:spPr/>
        <p:txBody>
          <a:bodyPr/>
          <a:lstStyle/>
          <a:p>
            <a:fld id="{C74EFD53-6618-48D9-BF11-5CB804F674B7}" type="slidenum">
              <a:rPr lang="da-DK" smtClean="0"/>
              <a:t>6</a:t>
            </a:fld>
            <a:endParaRPr lang="da-DK"/>
          </a:p>
        </p:txBody>
      </p:sp>
    </p:spTree>
    <p:extLst>
      <p:ext uri="{BB962C8B-B14F-4D97-AF65-F5344CB8AC3E}">
        <p14:creationId xmlns:p14="http://schemas.microsoft.com/office/powerpoint/2010/main" val="18558549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dirty="0">
                <a:effectLst/>
                <a:latin typeface="+mn-lt"/>
                <a:ea typeface="Aptos" panose="020B0004020202020204" pitchFamily="34" charset="0"/>
                <a:cs typeface="Arial" panose="020B0604020202020204" pitchFamily="34" charset="0"/>
              </a:rPr>
              <a:t>Forberedelse er nøglen til en god lønforhandling. Før du går ind til samtalen, bør du undersøge, hvad der er et realistisk lønniveau for din stilling. Brug Farmakonomforeningens lønstatistik og tal med kollegaer for at få et billede af, hvor du ligger.</a:t>
            </a:r>
          </a:p>
          <a:p>
            <a:endParaRPr lang="da-DK" sz="1200" dirty="0">
              <a:effectLst/>
              <a:latin typeface="+mn-lt"/>
              <a:ea typeface="Aptos" panose="020B0004020202020204" pitchFamily="34" charset="0"/>
              <a:cs typeface="Arial" panose="020B0604020202020204" pitchFamily="34" charset="0"/>
            </a:endParaRPr>
          </a:p>
          <a:p>
            <a:r>
              <a:rPr lang="da-DK" sz="1200" dirty="0">
                <a:effectLst/>
                <a:latin typeface="+mn-lt"/>
                <a:ea typeface="Aptos" panose="020B0004020202020204" pitchFamily="34" charset="0"/>
                <a:cs typeface="Arial" panose="020B0604020202020204" pitchFamily="34" charset="0"/>
              </a:rPr>
              <a:t>Har virksomheden en lønpolitik og hvordan matcher jeg de kriterier, der måtte være?</a:t>
            </a:r>
          </a:p>
          <a:p>
            <a:br>
              <a:rPr lang="da-DK" sz="1200" dirty="0">
                <a:effectLst/>
                <a:latin typeface="+mn-lt"/>
                <a:ea typeface="Aptos" panose="020B0004020202020204" pitchFamily="34" charset="0"/>
                <a:cs typeface="Arial" panose="020B0604020202020204" pitchFamily="34" charset="0"/>
              </a:rPr>
            </a:br>
            <a:r>
              <a:rPr lang="da-DK" sz="1200" dirty="0">
                <a:effectLst/>
                <a:latin typeface="+mn-lt"/>
                <a:ea typeface="Aptos" panose="020B0004020202020204" pitchFamily="34" charset="0"/>
                <a:cs typeface="Arial" panose="020B0604020202020204" pitchFamily="34" charset="0"/>
              </a:rPr>
              <a:t>Næste skridt er at dokumentere dine resultater. Har du bidraget til øget effektivitet, taget mere ansvar eller opnået særlige resultater? Jo mere konkret du kan være, desto stærkere står du i forhandlingen.</a:t>
            </a:r>
          </a:p>
          <a:p>
            <a:br>
              <a:rPr lang="da-DK" sz="1200" dirty="0">
                <a:effectLst/>
                <a:latin typeface="+mn-lt"/>
                <a:ea typeface="Aptos" panose="020B0004020202020204" pitchFamily="34" charset="0"/>
                <a:cs typeface="Arial" panose="020B0604020202020204" pitchFamily="34" charset="0"/>
              </a:rPr>
            </a:br>
            <a:r>
              <a:rPr lang="da-DK" sz="1200" dirty="0">
                <a:effectLst/>
                <a:latin typeface="+mn-lt"/>
                <a:ea typeface="Aptos" panose="020B0004020202020204" pitchFamily="34" charset="0"/>
                <a:cs typeface="Arial" panose="020B0604020202020204" pitchFamily="34" charset="0"/>
              </a:rPr>
              <a:t>Endelig skal du tænke over, hvilke argumenter din arbejdsgiver kan komme med imod en lønstigning. Hvis de fx siger, at der ikke er budget, kan du spørge, hvornår der kan være mulighed for en regulering. Hvis de siger at du ikke har leveret ud over det forventelige, kan du spørge til, hvad der så skal til.</a:t>
            </a:r>
          </a:p>
          <a:p>
            <a:endParaRPr lang="da-DK" sz="1200" dirty="0">
              <a:effectLst/>
              <a:latin typeface="+mn-lt"/>
              <a:cs typeface="Arial" panose="020B0604020202020204" pitchFamily="34" charset="0"/>
            </a:endParaRPr>
          </a:p>
          <a:p>
            <a:r>
              <a:rPr lang="da-DK" sz="1200" dirty="0" err="1">
                <a:effectLst/>
                <a:latin typeface="+mn-lt"/>
                <a:cs typeface="Arial" panose="020B0604020202020204" pitchFamily="34" charset="0"/>
              </a:rPr>
              <a:t>Bullit</a:t>
            </a:r>
            <a:r>
              <a:rPr lang="da-DK" sz="1200" dirty="0">
                <a:effectLst/>
                <a:latin typeface="+mn-lt"/>
                <a:cs typeface="Arial" panose="020B0604020202020204" pitchFamily="34" charset="0"/>
              </a:rPr>
              <a:t> liste over ting det er smart at huske i forberedelse</a:t>
            </a:r>
          </a:p>
          <a:p>
            <a:r>
              <a:rPr lang="da-DK" sz="1200" dirty="0">
                <a:effectLst/>
                <a:latin typeface="+mn-lt"/>
                <a:cs typeface="Arial" panose="020B0604020202020204" pitchFamily="34" charset="0"/>
              </a:rPr>
              <a:t>Hvordan profilerer man sig i forhold til de givne omstændigheder lønpolitik, </a:t>
            </a:r>
            <a:r>
              <a:rPr lang="da-DK" sz="1200" dirty="0" err="1">
                <a:effectLst/>
                <a:latin typeface="+mn-lt"/>
                <a:cs typeface="Arial" panose="020B0604020202020204" pitchFamily="34" charset="0"/>
              </a:rPr>
              <a:t>best</a:t>
            </a:r>
            <a:r>
              <a:rPr lang="da-DK" sz="1200" dirty="0">
                <a:effectLst/>
                <a:latin typeface="+mn-lt"/>
                <a:cs typeface="Arial" panose="020B0604020202020204" pitchFamily="34" charset="0"/>
              </a:rPr>
              <a:t> practice, ændringer udvikling. Uddannelse.</a:t>
            </a:r>
          </a:p>
          <a:p>
            <a:r>
              <a:rPr lang="da-DK" sz="1200" dirty="0">
                <a:effectLst/>
                <a:latin typeface="+mn-lt"/>
                <a:cs typeface="Arial" panose="020B0604020202020204" pitchFamily="34" charset="0"/>
              </a:rPr>
              <a:t>Fortæl historien om hvorfor </a:t>
            </a:r>
          </a:p>
          <a:p>
            <a:endParaRPr lang="da-DK" dirty="0"/>
          </a:p>
        </p:txBody>
      </p:sp>
      <p:sp>
        <p:nvSpPr>
          <p:cNvPr id="4" name="Pladsholder til slidenummer 3"/>
          <p:cNvSpPr>
            <a:spLocks noGrp="1"/>
          </p:cNvSpPr>
          <p:nvPr>
            <p:ph type="sldNum" sz="quarter" idx="5"/>
          </p:nvPr>
        </p:nvSpPr>
        <p:spPr/>
        <p:txBody>
          <a:bodyPr/>
          <a:lstStyle/>
          <a:p>
            <a:fld id="{C74EFD53-6618-48D9-BF11-5CB804F674B7}" type="slidenum">
              <a:rPr lang="da-DK" smtClean="0"/>
              <a:t>7</a:t>
            </a:fld>
            <a:endParaRPr lang="da-DK"/>
          </a:p>
        </p:txBody>
      </p:sp>
    </p:spTree>
    <p:extLst>
      <p:ext uri="{BB962C8B-B14F-4D97-AF65-F5344CB8AC3E}">
        <p14:creationId xmlns:p14="http://schemas.microsoft.com/office/powerpoint/2010/main" val="42761281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dirty="0">
                <a:effectLst/>
                <a:latin typeface="+mn-lt"/>
                <a:ea typeface="Aptos" panose="020B0004020202020204" pitchFamily="34" charset="0"/>
                <a:cs typeface="Arial" panose="020B0604020202020204" pitchFamily="34" charset="0"/>
              </a:rPr>
              <a:t>Dette er en del af forberedelsen </a:t>
            </a:r>
          </a:p>
          <a:p>
            <a:endParaRPr lang="da-DK" sz="1200" dirty="0">
              <a:effectLst/>
              <a:latin typeface="+mn-lt"/>
              <a:ea typeface="Aptos" panose="020B0004020202020204" pitchFamily="34" charset="0"/>
              <a:cs typeface="Arial" panose="020B0604020202020204" pitchFamily="34" charset="0"/>
            </a:endParaRPr>
          </a:p>
          <a:p>
            <a:r>
              <a:rPr lang="da-DK" sz="1200" dirty="0">
                <a:effectLst/>
                <a:latin typeface="+mn-lt"/>
                <a:ea typeface="Aptos" panose="020B0004020202020204" pitchFamily="34" charset="0"/>
                <a:cs typeface="Arial" panose="020B0604020202020204" pitchFamily="34" charset="0"/>
              </a:rPr>
              <a:t>Mange farmakonomer er tilbøjelige til at undervurdere deres egen værdi. Men hvis du ikke selv kender din markedsværdi, kan du heller ikke forvente, at din arbejdsgiver ved det. Gør dig klart, hvilke unikke kompetencer du har, og hvordan du skaber værdi for din arbejdsplads.</a:t>
            </a:r>
          </a:p>
          <a:p>
            <a:br>
              <a:rPr lang="da-DK" sz="1200" dirty="0">
                <a:effectLst/>
                <a:latin typeface="+mn-lt"/>
                <a:ea typeface="Aptos" panose="020B0004020202020204" pitchFamily="34" charset="0"/>
                <a:cs typeface="Arial" panose="020B0604020202020204" pitchFamily="34" charset="0"/>
              </a:rPr>
            </a:br>
            <a:r>
              <a:rPr lang="da-DK" sz="1200" dirty="0">
                <a:effectLst/>
                <a:latin typeface="+mn-lt"/>
                <a:ea typeface="Aptos" panose="020B0004020202020204" pitchFamily="34" charset="0"/>
                <a:cs typeface="Arial" panose="020B0604020202020204" pitchFamily="34" charset="0"/>
              </a:rPr>
              <a:t>Når du skal sætte dit lønkrav, skal du være ambitiøs, men realistisk. En god tommelfingerregel er at starte lidt højere, end hvad du egentlig vil acceptere, så der er plads til forhandling.</a:t>
            </a:r>
          </a:p>
          <a:p>
            <a:endParaRPr lang="da-DK" sz="1200" dirty="0">
              <a:effectLst/>
              <a:latin typeface="+mn-lt"/>
              <a:ea typeface="Aptos" panose="020B0004020202020204" pitchFamily="34" charset="0"/>
              <a:cs typeface="Arial" panose="020B0604020202020204" pitchFamily="34" charset="0"/>
            </a:endParaRPr>
          </a:p>
          <a:p>
            <a:r>
              <a:rPr lang="da-DK" sz="1200" dirty="0">
                <a:effectLst/>
                <a:latin typeface="+mn-lt"/>
                <a:ea typeface="Aptos" panose="020B0004020202020204" pitchFamily="34" charset="0"/>
                <a:cs typeface="Arial" panose="020B0604020202020204" pitchFamily="34" charset="0"/>
              </a:rPr>
              <a:t>Du skal også have en idé om, hvad du vil være okay med – og det siger du ikke højt.</a:t>
            </a:r>
            <a:br>
              <a:rPr lang="da-DK" sz="1200" dirty="0">
                <a:effectLst/>
                <a:latin typeface="+mn-lt"/>
                <a:ea typeface="Aptos" panose="020B0004020202020204" pitchFamily="34" charset="0"/>
                <a:cs typeface="Arial" panose="020B0604020202020204" pitchFamily="34" charset="0"/>
              </a:rPr>
            </a:br>
            <a:r>
              <a:rPr lang="da-DK" sz="1200" dirty="0">
                <a:effectLst/>
                <a:latin typeface="+mn-lt"/>
                <a:ea typeface="Aptos" panose="020B0004020202020204" pitchFamily="34" charset="0"/>
                <a:cs typeface="Arial" panose="020B0604020202020204" pitchFamily="34" charset="0"/>
              </a:rPr>
              <a:t>Og husk, at løn ikke kun handler om kroner og øre – pension, ekstra feriedage, fleksibilitet og efteruddannelse er også værd at have med i overvejelserne. – løn er den samlede pakke</a:t>
            </a:r>
          </a:p>
          <a:p>
            <a:endParaRPr lang="da-DK" sz="1200" dirty="0">
              <a:effectLst/>
              <a:latin typeface="+mn-lt"/>
              <a:cs typeface="Arial" panose="020B0604020202020204" pitchFamily="34" charset="0"/>
            </a:endParaRPr>
          </a:p>
          <a:p>
            <a:r>
              <a:rPr lang="da-DK" sz="1200" dirty="0">
                <a:effectLst/>
                <a:latin typeface="+mn-lt"/>
                <a:cs typeface="Arial" panose="020B0604020202020204" pitchFamily="34" charset="0"/>
              </a:rPr>
              <a:t>Det er supersvært at tale om sinde egne fordele kompetencer etc. Her kan det være en fordel at diskutere løn med andre forsøg fx an anbefale hinanden.</a:t>
            </a:r>
            <a:endParaRPr lang="da-DK" sz="1200" dirty="0">
              <a:latin typeface="+mn-lt"/>
            </a:endParaRPr>
          </a:p>
          <a:p>
            <a:endParaRPr lang="da-DK" dirty="0"/>
          </a:p>
        </p:txBody>
      </p:sp>
      <p:sp>
        <p:nvSpPr>
          <p:cNvPr id="4" name="Pladsholder til slidenummer 3"/>
          <p:cNvSpPr>
            <a:spLocks noGrp="1"/>
          </p:cNvSpPr>
          <p:nvPr>
            <p:ph type="sldNum" sz="quarter" idx="5"/>
          </p:nvPr>
        </p:nvSpPr>
        <p:spPr/>
        <p:txBody>
          <a:bodyPr/>
          <a:lstStyle/>
          <a:p>
            <a:fld id="{C74EFD53-6618-48D9-BF11-5CB804F674B7}" type="slidenum">
              <a:rPr lang="da-DK" smtClean="0"/>
              <a:t>8</a:t>
            </a:fld>
            <a:endParaRPr lang="da-DK"/>
          </a:p>
        </p:txBody>
      </p:sp>
    </p:spTree>
    <p:extLst>
      <p:ext uri="{BB962C8B-B14F-4D97-AF65-F5344CB8AC3E}">
        <p14:creationId xmlns:p14="http://schemas.microsoft.com/office/powerpoint/2010/main" val="4160578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dirty="0">
                <a:effectLst/>
                <a:latin typeface="+mn-lt"/>
                <a:ea typeface="Aptos" panose="020B0004020202020204" pitchFamily="34" charset="0"/>
                <a:cs typeface="Arial" panose="020B0604020202020204" pitchFamily="34" charset="0"/>
              </a:rPr>
              <a:t>Timing er afgørende. Den bedste tid at forhandle er ofte i forbindelse med den årlige lønforhandling, men det kan også være efter en stor succes eller hvis du får nye opgaver.</a:t>
            </a:r>
          </a:p>
          <a:p>
            <a:br>
              <a:rPr lang="da-DK" sz="1200" dirty="0">
                <a:effectLst/>
                <a:latin typeface="+mn-lt"/>
                <a:ea typeface="Aptos" panose="020B0004020202020204" pitchFamily="34" charset="0"/>
                <a:cs typeface="Arial" panose="020B0604020202020204" pitchFamily="34" charset="0"/>
              </a:rPr>
            </a:br>
            <a:r>
              <a:rPr lang="da-DK" sz="1200" dirty="0">
                <a:effectLst/>
                <a:latin typeface="+mn-lt"/>
                <a:ea typeface="Aptos" panose="020B0004020202020204" pitchFamily="34" charset="0"/>
                <a:cs typeface="Arial" panose="020B0604020202020204" pitchFamily="34" charset="0"/>
              </a:rPr>
              <a:t>Når du forhandler, kan du enten starte højt og lade din leder forhandle dig ned, eller du kan præsentere et velovervejet, konkret forslag. Begge strategier kan fungere – vælg den, du føler dig mest tryg ved. Men husk din bund – hvad der er acceptabelt.</a:t>
            </a:r>
          </a:p>
          <a:p>
            <a:br>
              <a:rPr lang="da-DK" sz="1000" dirty="0">
                <a:effectLst/>
                <a:latin typeface="+mn-lt"/>
                <a:ea typeface="Aptos" panose="020B0004020202020204" pitchFamily="34" charset="0"/>
                <a:cs typeface="Arial" panose="020B0604020202020204" pitchFamily="34" charset="0"/>
              </a:rPr>
            </a:br>
            <a:r>
              <a:rPr lang="da-DK" sz="1000" dirty="0">
                <a:effectLst/>
                <a:latin typeface="+mn-lt"/>
                <a:ea typeface="Aptos" panose="020B0004020202020204" pitchFamily="34" charset="0"/>
                <a:cs typeface="Arial" panose="020B0604020202020204" pitchFamily="34" charset="0"/>
              </a:rPr>
              <a:t>Og en vigtig detalje: Øv dig! En trænet forhandling føles langt mere naturlig. Øv den med en ven, en kollega eller måske spørg din TR.</a:t>
            </a:r>
          </a:p>
          <a:p>
            <a:endParaRPr lang="da-DK" sz="1000" dirty="0">
              <a:effectLst/>
              <a:latin typeface="+mn-lt"/>
              <a:cs typeface="Arial" panose="020B0604020202020204" pitchFamily="34" charset="0"/>
            </a:endParaRPr>
          </a:p>
          <a:p>
            <a:r>
              <a:rPr lang="da-DK" sz="1000" dirty="0">
                <a:effectLst/>
                <a:latin typeface="+mn-lt"/>
                <a:cs typeface="Arial" panose="020B0604020202020204" pitchFamily="34" charset="0"/>
              </a:rPr>
              <a:t>Eksempel på dårlige situationer at forhandle i – lige før frokost etc. – forberedt – som en eksklusiv samtale. – varsling.</a:t>
            </a:r>
          </a:p>
          <a:p>
            <a:endParaRPr lang="da-DK" dirty="0"/>
          </a:p>
        </p:txBody>
      </p:sp>
      <p:sp>
        <p:nvSpPr>
          <p:cNvPr id="4" name="Pladsholder til slidenummer 3"/>
          <p:cNvSpPr>
            <a:spLocks noGrp="1"/>
          </p:cNvSpPr>
          <p:nvPr>
            <p:ph type="sldNum" sz="quarter" idx="5"/>
          </p:nvPr>
        </p:nvSpPr>
        <p:spPr/>
        <p:txBody>
          <a:bodyPr/>
          <a:lstStyle/>
          <a:p>
            <a:fld id="{C74EFD53-6618-48D9-BF11-5CB804F674B7}" type="slidenum">
              <a:rPr lang="da-DK" smtClean="0"/>
              <a:t>9</a:t>
            </a:fld>
            <a:endParaRPr lang="da-DK"/>
          </a:p>
        </p:txBody>
      </p:sp>
    </p:spTree>
    <p:extLst>
      <p:ext uri="{BB962C8B-B14F-4D97-AF65-F5344CB8AC3E}">
        <p14:creationId xmlns:p14="http://schemas.microsoft.com/office/powerpoint/2010/main" val="4237955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dirty="0">
                <a:effectLst/>
                <a:latin typeface="+mn-lt"/>
                <a:ea typeface="Aptos" panose="020B0004020202020204" pitchFamily="34" charset="0"/>
                <a:cs typeface="Arial" panose="020B0604020202020204" pitchFamily="34" charset="0"/>
              </a:rPr>
              <a:t>Hvis du ikke får den løn, du ønsker, betyder det ikke, at forhandlingen er tabt. Måske kan du i stedet forhandle om andre goder som efteruddannelse, fleksible arbejdstider eller en bonus.</a:t>
            </a:r>
          </a:p>
          <a:p>
            <a:endParaRPr lang="da-DK" sz="1200" dirty="0">
              <a:effectLst/>
              <a:latin typeface="+mn-lt"/>
              <a:ea typeface="Aptos" panose="020B0004020202020204" pitchFamily="34" charset="0"/>
              <a:cs typeface="Arial" panose="020B0604020202020204" pitchFamily="34" charset="0"/>
            </a:endParaRPr>
          </a:p>
          <a:p>
            <a:r>
              <a:rPr lang="da-DK" sz="1200" dirty="0">
                <a:effectLst/>
                <a:latin typeface="+mn-lt"/>
                <a:ea typeface="Aptos" panose="020B0004020202020204" pitchFamily="34" charset="0"/>
                <a:cs typeface="Arial" panose="020B0604020202020204" pitchFamily="34" charset="0"/>
              </a:rPr>
              <a:t>HUSK: aldrig at forhandle om noget, som du har krav på i forvejen, fx via overenskomst.</a:t>
            </a:r>
          </a:p>
          <a:p>
            <a:br>
              <a:rPr lang="da-DK" sz="1200" dirty="0">
                <a:effectLst/>
                <a:latin typeface="+mn-lt"/>
                <a:ea typeface="Aptos" panose="020B0004020202020204" pitchFamily="34" charset="0"/>
                <a:cs typeface="Arial" panose="020B0604020202020204" pitchFamily="34" charset="0"/>
              </a:rPr>
            </a:br>
            <a:r>
              <a:rPr lang="da-DK" sz="1200" dirty="0">
                <a:effectLst/>
                <a:latin typeface="+mn-lt"/>
                <a:ea typeface="Aptos" panose="020B0004020202020204" pitchFamily="34" charset="0"/>
                <a:cs typeface="Arial" panose="020B0604020202020204" pitchFamily="34" charset="0"/>
              </a:rPr>
              <a:t>Hvis du får et nej, kan du også aftale en ny samtale om tre eller seks måneder. Det sikrer, at du ikke bliver glemt.</a:t>
            </a:r>
          </a:p>
          <a:p>
            <a:br>
              <a:rPr lang="da-DK" sz="1200" dirty="0">
                <a:effectLst/>
                <a:latin typeface="+mn-lt"/>
                <a:ea typeface="Aptos" panose="020B0004020202020204" pitchFamily="34" charset="0"/>
                <a:cs typeface="Arial" panose="020B0604020202020204" pitchFamily="34" charset="0"/>
              </a:rPr>
            </a:br>
            <a:r>
              <a:rPr lang="da-DK" sz="1200" dirty="0">
                <a:effectLst/>
                <a:latin typeface="+mn-lt"/>
                <a:ea typeface="Aptos" panose="020B0004020202020204" pitchFamily="34" charset="0"/>
                <a:cs typeface="Arial" panose="020B0604020202020204" pitchFamily="34" charset="0"/>
              </a:rPr>
              <a:t>Endelig er det vigtigt at få jeres aftale bekræftet på skrift – en kort mail med de vigtigste punkter fra samtalen kan forhindre misforståelser.</a:t>
            </a:r>
          </a:p>
          <a:p>
            <a:endParaRPr lang="da-DK" sz="1200" dirty="0">
              <a:effectLst/>
              <a:latin typeface="+mn-lt"/>
              <a:cs typeface="Arial" panose="020B0604020202020204" pitchFamily="34" charset="0"/>
            </a:endParaRPr>
          </a:p>
          <a:p>
            <a:r>
              <a:rPr lang="da-DK" sz="1200" dirty="0">
                <a:effectLst/>
                <a:latin typeface="+mn-lt"/>
                <a:cs typeface="Arial" panose="020B0604020202020204" pitchFamily="34" charset="0"/>
              </a:rPr>
              <a:t>Næ</a:t>
            </a:r>
          </a:p>
          <a:p>
            <a:r>
              <a:rPr lang="da-DK" sz="1200" dirty="0">
                <a:effectLst/>
                <a:latin typeface="+mn-lt"/>
                <a:cs typeface="Arial" panose="020B0604020202020204" pitchFamily="34" charset="0"/>
              </a:rPr>
              <a:t>Eksempler med andet end løn – skal det fx beskattes? – </a:t>
            </a:r>
          </a:p>
          <a:p>
            <a:r>
              <a:rPr lang="da-DK" sz="1200" dirty="0">
                <a:effectLst/>
                <a:latin typeface="+mn-lt"/>
                <a:cs typeface="Arial" panose="020B0604020202020204" pitchFamily="34" charset="0"/>
              </a:rPr>
              <a:t>Sørg for at alt er på skrift</a:t>
            </a:r>
          </a:p>
          <a:p>
            <a:r>
              <a:rPr lang="da-DK" sz="1200" dirty="0">
                <a:effectLst/>
                <a:latin typeface="+mn-lt"/>
                <a:cs typeface="Arial" panose="020B0604020202020204" pitchFamily="34" charset="0"/>
              </a:rPr>
              <a:t>Næste forhandling begynder nu – </a:t>
            </a:r>
            <a:r>
              <a:rPr lang="da-DK" sz="1200" dirty="0" err="1">
                <a:effectLst/>
                <a:latin typeface="+mn-lt"/>
                <a:cs typeface="Arial" panose="020B0604020202020204" pitchFamily="34" charset="0"/>
              </a:rPr>
              <a:t>dvs</a:t>
            </a:r>
            <a:r>
              <a:rPr lang="da-DK" sz="1200" dirty="0">
                <a:effectLst/>
                <a:latin typeface="+mn-lt"/>
                <a:cs typeface="Arial" panose="020B0604020202020204" pitchFamily="34" charset="0"/>
              </a:rPr>
              <a:t> at du hver dag viser din arbejdsgiver, at du skal have mere i løn ved at vise dit værd.</a:t>
            </a:r>
          </a:p>
          <a:p>
            <a:endParaRPr lang="da-DK" sz="1200" dirty="0">
              <a:effectLst/>
              <a:latin typeface="+mn-lt"/>
              <a:cs typeface="Arial" panose="020B0604020202020204" pitchFamily="34" charset="0"/>
            </a:endParaRPr>
          </a:p>
          <a:p>
            <a:r>
              <a:rPr lang="da-DK" sz="1200" dirty="0">
                <a:effectLst/>
                <a:latin typeface="+mn-lt"/>
                <a:cs typeface="Arial" panose="020B0604020202020204" pitchFamily="34" charset="0"/>
              </a:rPr>
              <a:t>Blanketter på privat apotek – apotekerforeningen</a:t>
            </a:r>
          </a:p>
          <a:p>
            <a:endParaRPr lang="da-DK" sz="1200" dirty="0">
              <a:latin typeface="+mn-lt"/>
            </a:endParaRPr>
          </a:p>
          <a:p>
            <a:r>
              <a:rPr lang="da-DK" sz="1200" dirty="0">
                <a:latin typeface="+mn-lt"/>
              </a:rPr>
              <a:t>Når det sidste ord er sagt i denne forhandling starter historiefortællingen om hvorfor du skal have mere i løn næste gang. – læg en plan – skriv løbende ned. – sæt den næste dato.</a:t>
            </a:r>
          </a:p>
          <a:p>
            <a:r>
              <a:rPr lang="da-DK" sz="1200" dirty="0">
                <a:latin typeface="+mn-lt"/>
              </a:rPr>
              <a:t>Efterlad ”forhandlingskrogen” </a:t>
            </a:r>
          </a:p>
          <a:p>
            <a:endParaRPr lang="da-DK" dirty="0"/>
          </a:p>
        </p:txBody>
      </p:sp>
      <p:sp>
        <p:nvSpPr>
          <p:cNvPr id="4" name="Pladsholder til slidenummer 3"/>
          <p:cNvSpPr>
            <a:spLocks noGrp="1"/>
          </p:cNvSpPr>
          <p:nvPr>
            <p:ph type="sldNum" sz="quarter" idx="5"/>
          </p:nvPr>
        </p:nvSpPr>
        <p:spPr/>
        <p:txBody>
          <a:bodyPr/>
          <a:lstStyle/>
          <a:p>
            <a:fld id="{C74EFD53-6618-48D9-BF11-5CB804F674B7}" type="slidenum">
              <a:rPr lang="da-DK" smtClean="0"/>
              <a:t>11</a:t>
            </a:fld>
            <a:endParaRPr lang="da-DK"/>
          </a:p>
        </p:txBody>
      </p:sp>
    </p:spTree>
    <p:extLst>
      <p:ext uri="{BB962C8B-B14F-4D97-AF65-F5344CB8AC3E}">
        <p14:creationId xmlns:p14="http://schemas.microsoft.com/office/powerpoint/2010/main" val="1425777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latin typeface="+mn-lt"/>
              </a:rPr>
              <a:t>Sammenfattende: </a:t>
            </a:r>
            <a:r>
              <a:rPr lang="da-DK" sz="1200" dirty="0">
                <a:effectLst/>
                <a:latin typeface="+mn-lt"/>
                <a:ea typeface="Aptos" panose="020B0004020202020204" pitchFamily="34" charset="0"/>
                <a:cs typeface="Arial" panose="020B0604020202020204" pitchFamily="34" charset="0"/>
              </a:rPr>
              <a:t> Her er nøglen til en succesfuld lønforhandling: Grundig forberedelse, en forståelse af din egen værdi, strategisk timing, en professionel tilgang og en god plan B</a:t>
            </a:r>
            <a:endParaRPr lang="da-DK" sz="1200" dirty="0">
              <a:latin typeface="+mn-lt"/>
            </a:endParaRPr>
          </a:p>
          <a:p>
            <a:endParaRPr lang="da-DK" dirty="0"/>
          </a:p>
        </p:txBody>
      </p:sp>
      <p:sp>
        <p:nvSpPr>
          <p:cNvPr id="4" name="Pladsholder til slidenummer 3"/>
          <p:cNvSpPr>
            <a:spLocks noGrp="1"/>
          </p:cNvSpPr>
          <p:nvPr>
            <p:ph type="sldNum" sz="quarter" idx="5"/>
          </p:nvPr>
        </p:nvSpPr>
        <p:spPr/>
        <p:txBody>
          <a:bodyPr/>
          <a:lstStyle/>
          <a:p>
            <a:fld id="{C74EFD53-6618-48D9-BF11-5CB804F674B7}" type="slidenum">
              <a:rPr lang="da-DK" smtClean="0"/>
              <a:t>12</a:t>
            </a:fld>
            <a:endParaRPr lang="da-DK"/>
          </a:p>
        </p:txBody>
      </p:sp>
    </p:spTree>
    <p:extLst>
      <p:ext uri="{BB962C8B-B14F-4D97-AF65-F5344CB8AC3E}">
        <p14:creationId xmlns:p14="http://schemas.microsoft.com/office/powerpoint/2010/main" val="1469976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7C3231-30C9-6F9C-0456-7F2C1699E84A}"/>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1284A635-2216-9CEF-B698-D1A09D7CCE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5904DC02-B289-DA58-D445-83F4140316BB}"/>
              </a:ext>
            </a:extLst>
          </p:cNvPr>
          <p:cNvSpPr>
            <a:spLocks noGrp="1"/>
          </p:cNvSpPr>
          <p:nvPr>
            <p:ph type="dt" sz="half" idx="10"/>
          </p:nvPr>
        </p:nvSpPr>
        <p:spPr/>
        <p:txBody>
          <a:bodyPr/>
          <a:lstStyle/>
          <a:p>
            <a:fld id="{A3CE1810-3259-4057-8D66-5AE7C6F050EE}" type="datetime1">
              <a:rPr lang="da-DK" smtClean="0"/>
              <a:t>27-03-2026</a:t>
            </a:fld>
            <a:endParaRPr lang="da-DK"/>
          </a:p>
        </p:txBody>
      </p:sp>
      <p:sp>
        <p:nvSpPr>
          <p:cNvPr id="5" name="Pladsholder til sidefod 4">
            <a:extLst>
              <a:ext uri="{FF2B5EF4-FFF2-40B4-BE49-F238E27FC236}">
                <a16:creationId xmlns:a16="http://schemas.microsoft.com/office/drawing/2014/main" id="{D7693390-18EC-BC72-7742-397348516DAF}"/>
              </a:ext>
            </a:extLst>
          </p:cNvPr>
          <p:cNvSpPr>
            <a:spLocks noGrp="1"/>
          </p:cNvSpPr>
          <p:nvPr>
            <p:ph type="ftr" sz="quarter" idx="11"/>
          </p:nvPr>
        </p:nvSpPr>
        <p:spPr/>
        <p:txBody>
          <a:bodyPr/>
          <a:lstStyle/>
          <a:p>
            <a:r>
              <a:rPr lang="da-DK" dirty="0"/>
              <a:t>Bliv en haj til lønforhandling - Carsten Jedig Steenberg</a:t>
            </a:r>
          </a:p>
        </p:txBody>
      </p:sp>
      <p:sp>
        <p:nvSpPr>
          <p:cNvPr id="6" name="Pladsholder til slidenummer 5">
            <a:extLst>
              <a:ext uri="{FF2B5EF4-FFF2-40B4-BE49-F238E27FC236}">
                <a16:creationId xmlns:a16="http://schemas.microsoft.com/office/drawing/2014/main" id="{70496B03-470C-FFB1-C99F-A6F1B3EE6D58}"/>
              </a:ext>
            </a:extLst>
          </p:cNvPr>
          <p:cNvSpPr>
            <a:spLocks noGrp="1"/>
          </p:cNvSpPr>
          <p:nvPr>
            <p:ph type="sldNum" sz="quarter" idx="12"/>
          </p:nvPr>
        </p:nvSpPr>
        <p:spPr/>
        <p:txBody>
          <a:bodyPr/>
          <a:lstStyle/>
          <a:p>
            <a:fld id="{DA9A3096-54F7-428B-BD5C-AAD8FA43DE07}" type="slidenum">
              <a:rPr lang="da-DK" smtClean="0"/>
              <a:t>‹nr.›</a:t>
            </a:fld>
            <a:endParaRPr lang="da-DK"/>
          </a:p>
        </p:txBody>
      </p:sp>
    </p:spTree>
    <p:extLst>
      <p:ext uri="{BB962C8B-B14F-4D97-AF65-F5344CB8AC3E}">
        <p14:creationId xmlns:p14="http://schemas.microsoft.com/office/powerpoint/2010/main" val="2897167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85FE1D-56A7-F58C-CDDE-E96C704F62AD}"/>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B0D11855-FAF4-75C1-559E-AC06AD5AE8C3}"/>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539459FF-8970-2489-25D2-20B7BA5EFCC2}"/>
              </a:ext>
            </a:extLst>
          </p:cNvPr>
          <p:cNvSpPr>
            <a:spLocks noGrp="1"/>
          </p:cNvSpPr>
          <p:nvPr>
            <p:ph type="dt" sz="half" idx="10"/>
          </p:nvPr>
        </p:nvSpPr>
        <p:spPr/>
        <p:txBody>
          <a:bodyPr/>
          <a:lstStyle/>
          <a:p>
            <a:fld id="{DE2410AE-A1BE-48EF-AD44-8BD02951C198}" type="datetime1">
              <a:rPr lang="da-DK" smtClean="0"/>
              <a:t>27-03-2026</a:t>
            </a:fld>
            <a:endParaRPr lang="da-DK"/>
          </a:p>
        </p:txBody>
      </p:sp>
      <p:sp>
        <p:nvSpPr>
          <p:cNvPr id="5" name="Pladsholder til sidefod 4">
            <a:extLst>
              <a:ext uri="{FF2B5EF4-FFF2-40B4-BE49-F238E27FC236}">
                <a16:creationId xmlns:a16="http://schemas.microsoft.com/office/drawing/2014/main" id="{25D27961-7874-E228-FFD8-FDDB919B4E9E}"/>
              </a:ext>
            </a:extLst>
          </p:cNvPr>
          <p:cNvSpPr>
            <a:spLocks noGrp="1"/>
          </p:cNvSpPr>
          <p:nvPr>
            <p:ph type="ftr" sz="quarter" idx="11"/>
          </p:nvPr>
        </p:nvSpPr>
        <p:spPr/>
        <p:txBody>
          <a:bodyPr/>
          <a:lstStyle/>
          <a:p>
            <a:r>
              <a:rPr lang="da-DK"/>
              <a:t>Bliv en haj til lønforhandling - Sabine Follmann og Carsten Jedig Steenberg</a:t>
            </a:r>
          </a:p>
        </p:txBody>
      </p:sp>
      <p:sp>
        <p:nvSpPr>
          <p:cNvPr id="6" name="Pladsholder til slidenummer 5">
            <a:extLst>
              <a:ext uri="{FF2B5EF4-FFF2-40B4-BE49-F238E27FC236}">
                <a16:creationId xmlns:a16="http://schemas.microsoft.com/office/drawing/2014/main" id="{5B669AE8-296F-9680-7050-7C166D9B1A57}"/>
              </a:ext>
            </a:extLst>
          </p:cNvPr>
          <p:cNvSpPr>
            <a:spLocks noGrp="1"/>
          </p:cNvSpPr>
          <p:nvPr>
            <p:ph type="sldNum" sz="quarter" idx="12"/>
          </p:nvPr>
        </p:nvSpPr>
        <p:spPr/>
        <p:txBody>
          <a:bodyPr/>
          <a:lstStyle/>
          <a:p>
            <a:fld id="{DA9A3096-54F7-428B-BD5C-AAD8FA43DE07}" type="slidenum">
              <a:rPr lang="da-DK" smtClean="0"/>
              <a:t>‹nr.›</a:t>
            </a:fld>
            <a:endParaRPr lang="da-DK"/>
          </a:p>
        </p:txBody>
      </p:sp>
    </p:spTree>
    <p:extLst>
      <p:ext uri="{BB962C8B-B14F-4D97-AF65-F5344CB8AC3E}">
        <p14:creationId xmlns:p14="http://schemas.microsoft.com/office/powerpoint/2010/main" val="835018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8CCD8C9A-8E69-AC9B-A6F8-5CBB6BEC8371}"/>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A47D568F-6277-3BC1-EF36-00CDAAAC9C53}"/>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BC6B92C-03C1-3500-1A38-2C5E9759AEDF}"/>
              </a:ext>
            </a:extLst>
          </p:cNvPr>
          <p:cNvSpPr>
            <a:spLocks noGrp="1"/>
          </p:cNvSpPr>
          <p:nvPr>
            <p:ph type="dt" sz="half" idx="10"/>
          </p:nvPr>
        </p:nvSpPr>
        <p:spPr/>
        <p:txBody>
          <a:bodyPr/>
          <a:lstStyle/>
          <a:p>
            <a:fld id="{C28AD9B3-F4A8-40D1-B320-BC840B6C5963}" type="datetime1">
              <a:rPr lang="da-DK" smtClean="0"/>
              <a:t>27-03-2026</a:t>
            </a:fld>
            <a:endParaRPr lang="da-DK"/>
          </a:p>
        </p:txBody>
      </p:sp>
      <p:sp>
        <p:nvSpPr>
          <p:cNvPr id="5" name="Pladsholder til sidefod 4">
            <a:extLst>
              <a:ext uri="{FF2B5EF4-FFF2-40B4-BE49-F238E27FC236}">
                <a16:creationId xmlns:a16="http://schemas.microsoft.com/office/drawing/2014/main" id="{0DD50E79-71B6-A0E7-DC21-13F7CECE5696}"/>
              </a:ext>
            </a:extLst>
          </p:cNvPr>
          <p:cNvSpPr>
            <a:spLocks noGrp="1"/>
          </p:cNvSpPr>
          <p:nvPr>
            <p:ph type="ftr" sz="quarter" idx="11"/>
          </p:nvPr>
        </p:nvSpPr>
        <p:spPr/>
        <p:txBody>
          <a:bodyPr/>
          <a:lstStyle/>
          <a:p>
            <a:r>
              <a:rPr lang="da-DK"/>
              <a:t>Bliv en haj til lønforhandling - Sabine Follmann og Carsten Jedig Steenberg</a:t>
            </a:r>
          </a:p>
        </p:txBody>
      </p:sp>
      <p:sp>
        <p:nvSpPr>
          <p:cNvPr id="6" name="Pladsholder til slidenummer 5">
            <a:extLst>
              <a:ext uri="{FF2B5EF4-FFF2-40B4-BE49-F238E27FC236}">
                <a16:creationId xmlns:a16="http://schemas.microsoft.com/office/drawing/2014/main" id="{BE1E060A-41C6-AA29-2E86-B712B4EE5734}"/>
              </a:ext>
            </a:extLst>
          </p:cNvPr>
          <p:cNvSpPr>
            <a:spLocks noGrp="1"/>
          </p:cNvSpPr>
          <p:nvPr>
            <p:ph type="sldNum" sz="quarter" idx="12"/>
          </p:nvPr>
        </p:nvSpPr>
        <p:spPr/>
        <p:txBody>
          <a:bodyPr/>
          <a:lstStyle/>
          <a:p>
            <a:fld id="{DA9A3096-54F7-428B-BD5C-AAD8FA43DE07}" type="slidenum">
              <a:rPr lang="da-DK" smtClean="0"/>
              <a:t>‹nr.›</a:t>
            </a:fld>
            <a:endParaRPr lang="da-DK"/>
          </a:p>
        </p:txBody>
      </p:sp>
    </p:spTree>
    <p:extLst>
      <p:ext uri="{BB962C8B-B14F-4D97-AF65-F5344CB8AC3E}">
        <p14:creationId xmlns:p14="http://schemas.microsoft.com/office/powerpoint/2010/main" val="27214301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85E49E-3BED-EA5A-6983-B1F8C8D5CF35}"/>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8B229279-775F-B2E2-6E9A-880C0D7DCC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C2D0CE44-226C-AA17-764F-2FD660A11C79}"/>
              </a:ext>
            </a:extLst>
          </p:cNvPr>
          <p:cNvSpPr>
            <a:spLocks noGrp="1"/>
          </p:cNvSpPr>
          <p:nvPr>
            <p:ph type="dt" sz="half" idx="10"/>
          </p:nvPr>
        </p:nvSpPr>
        <p:spPr/>
        <p:txBody>
          <a:bodyPr/>
          <a:lstStyle/>
          <a:p>
            <a:fld id="{86C6F843-8855-4266-AF76-DC51EA5A260A}" type="datetimeFigureOut">
              <a:rPr lang="da-DK" smtClean="0"/>
              <a:t>27-03-2026</a:t>
            </a:fld>
            <a:endParaRPr lang="da-DK"/>
          </a:p>
        </p:txBody>
      </p:sp>
      <p:sp>
        <p:nvSpPr>
          <p:cNvPr id="5" name="Pladsholder til sidefod 4">
            <a:extLst>
              <a:ext uri="{FF2B5EF4-FFF2-40B4-BE49-F238E27FC236}">
                <a16:creationId xmlns:a16="http://schemas.microsoft.com/office/drawing/2014/main" id="{A2B034E5-9C4E-3A81-D5B6-1F812741CC9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FCC37EF-780D-A66E-E2AA-F6B6D25724FC}"/>
              </a:ext>
            </a:extLst>
          </p:cNvPr>
          <p:cNvSpPr>
            <a:spLocks noGrp="1"/>
          </p:cNvSpPr>
          <p:nvPr>
            <p:ph type="sldNum" sz="quarter" idx="12"/>
          </p:nvPr>
        </p:nvSpPr>
        <p:spPr/>
        <p:txBody>
          <a:bodyPr/>
          <a:lstStyle/>
          <a:p>
            <a:fld id="{A57F287D-121D-4529-BB4B-908785857D01}" type="slidenum">
              <a:rPr lang="da-DK" smtClean="0"/>
              <a:t>‹nr.›</a:t>
            </a:fld>
            <a:endParaRPr lang="da-DK"/>
          </a:p>
        </p:txBody>
      </p:sp>
    </p:spTree>
    <p:extLst>
      <p:ext uri="{BB962C8B-B14F-4D97-AF65-F5344CB8AC3E}">
        <p14:creationId xmlns:p14="http://schemas.microsoft.com/office/powerpoint/2010/main" val="21248960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E08781-70D9-DC06-8952-38BFD9804DE2}"/>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FA2441B4-D0F6-653D-F184-883C7C2E517F}"/>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23E1ACBC-68AA-EAB3-D16C-73E9D7B0C207}"/>
              </a:ext>
            </a:extLst>
          </p:cNvPr>
          <p:cNvSpPr>
            <a:spLocks noGrp="1"/>
          </p:cNvSpPr>
          <p:nvPr>
            <p:ph type="dt" sz="half" idx="10"/>
          </p:nvPr>
        </p:nvSpPr>
        <p:spPr/>
        <p:txBody>
          <a:bodyPr/>
          <a:lstStyle/>
          <a:p>
            <a:fld id="{86C6F843-8855-4266-AF76-DC51EA5A260A}" type="datetimeFigureOut">
              <a:rPr lang="da-DK" smtClean="0"/>
              <a:t>27-03-2026</a:t>
            </a:fld>
            <a:endParaRPr lang="da-DK"/>
          </a:p>
        </p:txBody>
      </p:sp>
      <p:sp>
        <p:nvSpPr>
          <p:cNvPr id="5" name="Pladsholder til sidefod 4">
            <a:extLst>
              <a:ext uri="{FF2B5EF4-FFF2-40B4-BE49-F238E27FC236}">
                <a16:creationId xmlns:a16="http://schemas.microsoft.com/office/drawing/2014/main" id="{64D56F0F-FDD8-3605-BF48-C6D61A0D3D8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55E92CA-2C65-8883-D359-814E408ABBA2}"/>
              </a:ext>
            </a:extLst>
          </p:cNvPr>
          <p:cNvSpPr>
            <a:spLocks noGrp="1"/>
          </p:cNvSpPr>
          <p:nvPr>
            <p:ph type="sldNum" sz="quarter" idx="12"/>
          </p:nvPr>
        </p:nvSpPr>
        <p:spPr/>
        <p:txBody>
          <a:bodyPr/>
          <a:lstStyle/>
          <a:p>
            <a:fld id="{A57F287D-121D-4529-BB4B-908785857D01}" type="slidenum">
              <a:rPr lang="da-DK" smtClean="0"/>
              <a:t>‹nr.›</a:t>
            </a:fld>
            <a:endParaRPr lang="da-DK"/>
          </a:p>
        </p:txBody>
      </p:sp>
    </p:spTree>
    <p:extLst>
      <p:ext uri="{BB962C8B-B14F-4D97-AF65-F5344CB8AC3E}">
        <p14:creationId xmlns:p14="http://schemas.microsoft.com/office/powerpoint/2010/main" val="2663071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4F3B2F-2A81-CCF9-1700-329C331D6F90}"/>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0DB7FE54-8ED2-86E7-2565-682FB5B31D8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EC35E67D-0BA4-3DAF-0621-29E3145CCBFE}"/>
              </a:ext>
            </a:extLst>
          </p:cNvPr>
          <p:cNvSpPr>
            <a:spLocks noGrp="1"/>
          </p:cNvSpPr>
          <p:nvPr>
            <p:ph type="dt" sz="half" idx="10"/>
          </p:nvPr>
        </p:nvSpPr>
        <p:spPr/>
        <p:txBody>
          <a:bodyPr/>
          <a:lstStyle/>
          <a:p>
            <a:fld id="{86C6F843-8855-4266-AF76-DC51EA5A260A}" type="datetimeFigureOut">
              <a:rPr lang="da-DK" smtClean="0"/>
              <a:t>27-03-2026</a:t>
            </a:fld>
            <a:endParaRPr lang="da-DK"/>
          </a:p>
        </p:txBody>
      </p:sp>
      <p:sp>
        <p:nvSpPr>
          <p:cNvPr id="5" name="Pladsholder til sidefod 4">
            <a:extLst>
              <a:ext uri="{FF2B5EF4-FFF2-40B4-BE49-F238E27FC236}">
                <a16:creationId xmlns:a16="http://schemas.microsoft.com/office/drawing/2014/main" id="{CA8F574C-F609-D9B5-B0D3-3EC6CDD1514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5A84363-2708-2B56-E41F-70BBAD722518}"/>
              </a:ext>
            </a:extLst>
          </p:cNvPr>
          <p:cNvSpPr>
            <a:spLocks noGrp="1"/>
          </p:cNvSpPr>
          <p:nvPr>
            <p:ph type="sldNum" sz="quarter" idx="12"/>
          </p:nvPr>
        </p:nvSpPr>
        <p:spPr/>
        <p:txBody>
          <a:bodyPr/>
          <a:lstStyle/>
          <a:p>
            <a:fld id="{A57F287D-121D-4529-BB4B-908785857D01}" type="slidenum">
              <a:rPr lang="da-DK" smtClean="0"/>
              <a:t>‹nr.›</a:t>
            </a:fld>
            <a:endParaRPr lang="da-DK"/>
          </a:p>
        </p:txBody>
      </p:sp>
    </p:spTree>
    <p:extLst>
      <p:ext uri="{BB962C8B-B14F-4D97-AF65-F5344CB8AC3E}">
        <p14:creationId xmlns:p14="http://schemas.microsoft.com/office/powerpoint/2010/main" val="20425177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DF26FD-DC3D-ABA7-AB5F-72804E28A25B}"/>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60269FB4-48A4-856A-8D95-21E5E466B629}"/>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973A2816-757B-A3A4-B491-0F78CB7755FF}"/>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B5E16227-3B6E-6D48-7BA1-A9BC1B93C9FC}"/>
              </a:ext>
            </a:extLst>
          </p:cNvPr>
          <p:cNvSpPr>
            <a:spLocks noGrp="1"/>
          </p:cNvSpPr>
          <p:nvPr>
            <p:ph type="dt" sz="half" idx="10"/>
          </p:nvPr>
        </p:nvSpPr>
        <p:spPr/>
        <p:txBody>
          <a:bodyPr/>
          <a:lstStyle/>
          <a:p>
            <a:fld id="{86C6F843-8855-4266-AF76-DC51EA5A260A}" type="datetimeFigureOut">
              <a:rPr lang="da-DK" smtClean="0"/>
              <a:t>27-03-2026</a:t>
            </a:fld>
            <a:endParaRPr lang="da-DK"/>
          </a:p>
        </p:txBody>
      </p:sp>
      <p:sp>
        <p:nvSpPr>
          <p:cNvPr id="6" name="Pladsholder til sidefod 5">
            <a:extLst>
              <a:ext uri="{FF2B5EF4-FFF2-40B4-BE49-F238E27FC236}">
                <a16:creationId xmlns:a16="http://schemas.microsoft.com/office/drawing/2014/main" id="{653D6A28-173D-B0E1-D217-4AB1D76963EF}"/>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DC665AE-D6CA-1E4B-D618-6888B89BBFCF}"/>
              </a:ext>
            </a:extLst>
          </p:cNvPr>
          <p:cNvSpPr>
            <a:spLocks noGrp="1"/>
          </p:cNvSpPr>
          <p:nvPr>
            <p:ph type="sldNum" sz="quarter" idx="12"/>
          </p:nvPr>
        </p:nvSpPr>
        <p:spPr/>
        <p:txBody>
          <a:bodyPr/>
          <a:lstStyle/>
          <a:p>
            <a:fld id="{A57F287D-121D-4529-BB4B-908785857D01}" type="slidenum">
              <a:rPr lang="da-DK" smtClean="0"/>
              <a:t>‹nr.›</a:t>
            </a:fld>
            <a:endParaRPr lang="da-DK"/>
          </a:p>
        </p:txBody>
      </p:sp>
    </p:spTree>
    <p:extLst>
      <p:ext uri="{BB962C8B-B14F-4D97-AF65-F5344CB8AC3E}">
        <p14:creationId xmlns:p14="http://schemas.microsoft.com/office/powerpoint/2010/main" val="42803078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7A7FA5-7904-F607-A5A1-95DDDE35A2B0}"/>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5AC6FC4B-08C1-9918-49AA-9ECF237CB8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9EEC8270-E9BA-626A-DA7B-0454CFD3B290}"/>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3D8E7303-93DF-CCE6-5982-75B0F48AB8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E6E1CEB0-77F8-7EDA-FDAB-BADAADB3AB85}"/>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33993556-641D-7028-04CE-E8121E7C703D}"/>
              </a:ext>
            </a:extLst>
          </p:cNvPr>
          <p:cNvSpPr>
            <a:spLocks noGrp="1"/>
          </p:cNvSpPr>
          <p:nvPr>
            <p:ph type="dt" sz="half" idx="10"/>
          </p:nvPr>
        </p:nvSpPr>
        <p:spPr/>
        <p:txBody>
          <a:bodyPr/>
          <a:lstStyle/>
          <a:p>
            <a:fld id="{86C6F843-8855-4266-AF76-DC51EA5A260A}" type="datetimeFigureOut">
              <a:rPr lang="da-DK" smtClean="0"/>
              <a:t>27-03-2026</a:t>
            </a:fld>
            <a:endParaRPr lang="da-DK"/>
          </a:p>
        </p:txBody>
      </p:sp>
      <p:sp>
        <p:nvSpPr>
          <p:cNvPr id="8" name="Pladsholder til sidefod 7">
            <a:extLst>
              <a:ext uri="{FF2B5EF4-FFF2-40B4-BE49-F238E27FC236}">
                <a16:creationId xmlns:a16="http://schemas.microsoft.com/office/drawing/2014/main" id="{38EA886A-D518-AC92-4025-C5E02E1B412B}"/>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54A92FB8-C3A4-98B2-F330-0D5B24E999AE}"/>
              </a:ext>
            </a:extLst>
          </p:cNvPr>
          <p:cNvSpPr>
            <a:spLocks noGrp="1"/>
          </p:cNvSpPr>
          <p:nvPr>
            <p:ph type="sldNum" sz="quarter" idx="12"/>
          </p:nvPr>
        </p:nvSpPr>
        <p:spPr/>
        <p:txBody>
          <a:bodyPr/>
          <a:lstStyle/>
          <a:p>
            <a:fld id="{A57F287D-121D-4529-BB4B-908785857D01}" type="slidenum">
              <a:rPr lang="da-DK" smtClean="0"/>
              <a:t>‹nr.›</a:t>
            </a:fld>
            <a:endParaRPr lang="da-DK"/>
          </a:p>
        </p:txBody>
      </p:sp>
    </p:spTree>
    <p:extLst>
      <p:ext uri="{BB962C8B-B14F-4D97-AF65-F5344CB8AC3E}">
        <p14:creationId xmlns:p14="http://schemas.microsoft.com/office/powerpoint/2010/main" val="42757409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F75E49-798C-923E-11F0-8D98568F8020}"/>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485CE148-E688-9DC0-218B-6AF5A102721D}"/>
              </a:ext>
            </a:extLst>
          </p:cNvPr>
          <p:cNvSpPr>
            <a:spLocks noGrp="1"/>
          </p:cNvSpPr>
          <p:nvPr>
            <p:ph type="dt" sz="half" idx="10"/>
          </p:nvPr>
        </p:nvSpPr>
        <p:spPr/>
        <p:txBody>
          <a:bodyPr/>
          <a:lstStyle/>
          <a:p>
            <a:fld id="{86C6F843-8855-4266-AF76-DC51EA5A260A}" type="datetimeFigureOut">
              <a:rPr lang="da-DK" smtClean="0"/>
              <a:t>27-03-2026</a:t>
            </a:fld>
            <a:endParaRPr lang="da-DK"/>
          </a:p>
        </p:txBody>
      </p:sp>
      <p:sp>
        <p:nvSpPr>
          <p:cNvPr id="4" name="Pladsholder til sidefod 3">
            <a:extLst>
              <a:ext uri="{FF2B5EF4-FFF2-40B4-BE49-F238E27FC236}">
                <a16:creationId xmlns:a16="http://schemas.microsoft.com/office/drawing/2014/main" id="{C384456B-73E8-094F-635B-D8F3C5893729}"/>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B8E2A11B-9C9C-8828-5AD0-5AB51E3D9F78}"/>
              </a:ext>
            </a:extLst>
          </p:cNvPr>
          <p:cNvSpPr>
            <a:spLocks noGrp="1"/>
          </p:cNvSpPr>
          <p:nvPr>
            <p:ph type="sldNum" sz="quarter" idx="12"/>
          </p:nvPr>
        </p:nvSpPr>
        <p:spPr/>
        <p:txBody>
          <a:bodyPr/>
          <a:lstStyle/>
          <a:p>
            <a:fld id="{A57F287D-121D-4529-BB4B-908785857D01}" type="slidenum">
              <a:rPr lang="da-DK" smtClean="0"/>
              <a:t>‹nr.›</a:t>
            </a:fld>
            <a:endParaRPr lang="da-DK"/>
          </a:p>
        </p:txBody>
      </p:sp>
    </p:spTree>
    <p:extLst>
      <p:ext uri="{BB962C8B-B14F-4D97-AF65-F5344CB8AC3E}">
        <p14:creationId xmlns:p14="http://schemas.microsoft.com/office/powerpoint/2010/main" val="30789443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6D4691C2-87EA-C734-426D-CF445FC8E6BE}"/>
              </a:ext>
            </a:extLst>
          </p:cNvPr>
          <p:cNvSpPr>
            <a:spLocks noGrp="1"/>
          </p:cNvSpPr>
          <p:nvPr>
            <p:ph type="dt" sz="half" idx="10"/>
          </p:nvPr>
        </p:nvSpPr>
        <p:spPr/>
        <p:txBody>
          <a:bodyPr/>
          <a:lstStyle/>
          <a:p>
            <a:fld id="{86C6F843-8855-4266-AF76-DC51EA5A260A}" type="datetimeFigureOut">
              <a:rPr lang="da-DK" smtClean="0"/>
              <a:t>27-03-2026</a:t>
            </a:fld>
            <a:endParaRPr lang="da-DK"/>
          </a:p>
        </p:txBody>
      </p:sp>
      <p:sp>
        <p:nvSpPr>
          <p:cNvPr id="3" name="Pladsholder til sidefod 2">
            <a:extLst>
              <a:ext uri="{FF2B5EF4-FFF2-40B4-BE49-F238E27FC236}">
                <a16:creationId xmlns:a16="http://schemas.microsoft.com/office/drawing/2014/main" id="{4FC76359-6D15-6159-DFF3-5183E99701DF}"/>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0C16DF4E-08ED-ACCB-7066-3B571EF9C60F}"/>
              </a:ext>
            </a:extLst>
          </p:cNvPr>
          <p:cNvSpPr>
            <a:spLocks noGrp="1"/>
          </p:cNvSpPr>
          <p:nvPr>
            <p:ph type="sldNum" sz="quarter" idx="12"/>
          </p:nvPr>
        </p:nvSpPr>
        <p:spPr/>
        <p:txBody>
          <a:bodyPr/>
          <a:lstStyle/>
          <a:p>
            <a:fld id="{A57F287D-121D-4529-BB4B-908785857D01}" type="slidenum">
              <a:rPr lang="da-DK" smtClean="0"/>
              <a:t>‹nr.›</a:t>
            </a:fld>
            <a:endParaRPr lang="da-DK"/>
          </a:p>
        </p:txBody>
      </p:sp>
    </p:spTree>
    <p:extLst>
      <p:ext uri="{BB962C8B-B14F-4D97-AF65-F5344CB8AC3E}">
        <p14:creationId xmlns:p14="http://schemas.microsoft.com/office/powerpoint/2010/main" val="951712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32352D-AE25-832F-8A11-B0C5B34557E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AFB1C128-F8E1-02D5-6005-A749218411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CE404D00-7F07-088F-4F1D-036BC7981A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60B44780-B4FF-FE9C-23AB-4433B0A5D7B3}"/>
              </a:ext>
            </a:extLst>
          </p:cNvPr>
          <p:cNvSpPr>
            <a:spLocks noGrp="1"/>
          </p:cNvSpPr>
          <p:nvPr>
            <p:ph type="dt" sz="half" idx="10"/>
          </p:nvPr>
        </p:nvSpPr>
        <p:spPr/>
        <p:txBody>
          <a:bodyPr/>
          <a:lstStyle/>
          <a:p>
            <a:fld id="{86C6F843-8855-4266-AF76-DC51EA5A260A}" type="datetimeFigureOut">
              <a:rPr lang="da-DK" smtClean="0"/>
              <a:t>27-03-2026</a:t>
            </a:fld>
            <a:endParaRPr lang="da-DK"/>
          </a:p>
        </p:txBody>
      </p:sp>
      <p:sp>
        <p:nvSpPr>
          <p:cNvPr id="6" name="Pladsholder til sidefod 5">
            <a:extLst>
              <a:ext uri="{FF2B5EF4-FFF2-40B4-BE49-F238E27FC236}">
                <a16:creationId xmlns:a16="http://schemas.microsoft.com/office/drawing/2014/main" id="{C05F6A77-F7FB-DE9E-F06B-160F858BE3B6}"/>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62E1B451-E62A-87F3-C63F-EF429A92601B}"/>
              </a:ext>
            </a:extLst>
          </p:cNvPr>
          <p:cNvSpPr>
            <a:spLocks noGrp="1"/>
          </p:cNvSpPr>
          <p:nvPr>
            <p:ph type="sldNum" sz="quarter" idx="12"/>
          </p:nvPr>
        </p:nvSpPr>
        <p:spPr/>
        <p:txBody>
          <a:bodyPr/>
          <a:lstStyle/>
          <a:p>
            <a:fld id="{A57F287D-121D-4529-BB4B-908785857D01}" type="slidenum">
              <a:rPr lang="da-DK" smtClean="0"/>
              <a:t>‹nr.›</a:t>
            </a:fld>
            <a:endParaRPr lang="da-DK"/>
          </a:p>
        </p:txBody>
      </p:sp>
    </p:spTree>
    <p:extLst>
      <p:ext uri="{BB962C8B-B14F-4D97-AF65-F5344CB8AC3E}">
        <p14:creationId xmlns:p14="http://schemas.microsoft.com/office/powerpoint/2010/main" val="850852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7923DB-6227-F3DF-3501-B783DD23D264}"/>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89E4775A-279C-E839-E879-E73AC0B9C94A}"/>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13E4E94-532A-1853-3640-FF4DC91B24F2}"/>
              </a:ext>
            </a:extLst>
          </p:cNvPr>
          <p:cNvSpPr>
            <a:spLocks noGrp="1"/>
          </p:cNvSpPr>
          <p:nvPr>
            <p:ph type="dt" sz="half" idx="10"/>
          </p:nvPr>
        </p:nvSpPr>
        <p:spPr/>
        <p:txBody>
          <a:bodyPr/>
          <a:lstStyle/>
          <a:p>
            <a:fld id="{AC5B433E-D12A-4972-8ABE-ED42A79A05D0}" type="datetime1">
              <a:rPr lang="da-DK" smtClean="0"/>
              <a:t>27-03-2026</a:t>
            </a:fld>
            <a:endParaRPr lang="da-DK"/>
          </a:p>
        </p:txBody>
      </p:sp>
      <p:sp>
        <p:nvSpPr>
          <p:cNvPr id="5" name="Pladsholder til sidefod 4">
            <a:extLst>
              <a:ext uri="{FF2B5EF4-FFF2-40B4-BE49-F238E27FC236}">
                <a16:creationId xmlns:a16="http://schemas.microsoft.com/office/drawing/2014/main" id="{6DD7D27B-44A3-4E31-C7FE-7A76CF5E371F}"/>
              </a:ext>
            </a:extLst>
          </p:cNvPr>
          <p:cNvSpPr>
            <a:spLocks noGrp="1"/>
          </p:cNvSpPr>
          <p:nvPr>
            <p:ph type="ftr" sz="quarter" idx="11"/>
          </p:nvPr>
        </p:nvSpPr>
        <p:spPr/>
        <p:txBody>
          <a:bodyPr/>
          <a:lstStyle/>
          <a:p>
            <a:r>
              <a:rPr lang="da-DK"/>
              <a:t>Bliv en haj til lønforhandling - Sabine Follmann og Carsten Jedig Steenberg</a:t>
            </a:r>
          </a:p>
        </p:txBody>
      </p:sp>
      <p:sp>
        <p:nvSpPr>
          <p:cNvPr id="6" name="Pladsholder til slidenummer 5">
            <a:extLst>
              <a:ext uri="{FF2B5EF4-FFF2-40B4-BE49-F238E27FC236}">
                <a16:creationId xmlns:a16="http://schemas.microsoft.com/office/drawing/2014/main" id="{40B222BD-DA49-0BCC-CD63-5D7DDB2E873D}"/>
              </a:ext>
            </a:extLst>
          </p:cNvPr>
          <p:cNvSpPr>
            <a:spLocks noGrp="1"/>
          </p:cNvSpPr>
          <p:nvPr>
            <p:ph type="sldNum" sz="quarter" idx="12"/>
          </p:nvPr>
        </p:nvSpPr>
        <p:spPr/>
        <p:txBody>
          <a:bodyPr/>
          <a:lstStyle/>
          <a:p>
            <a:fld id="{DA9A3096-54F7-428B-BD5C-AAD8FA43DE07}" type="slidenum">
              <a:rPr lang="da-DK" smtClean="0"/>
              <a:t>‹nr.›</a:t>
            </a:fld>
            <a:endParaRPr lang="da-DK"/>
          </a:p>
        </p:txBody>
      </p:sp>
    </p:spTree>
    <p:extLst>
      <p:ext uri="{BB962C8B-B14F-4D97-AF65-F5344CB8AC3E}">
        <p14:creationId xmlns:p14="http://schemas.microsoft.com/office/powerpoint/2010/main" val="35826243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0E89E5-FB81-DA64-1175-D5E988730D36}"/>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48C353E4-07EF-0494-F7DC-42EFC05F8F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C059AF54-3856-FDDA-07E2-274369B439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31CC531F-683A-AC01-4E22-D835EDC0D9A0}"/>
              </a:ext>
            </a:extLst>
          </p:cNvPr>
          <p:cNvSpPr>
            <a:spLocks noGrp="1"/>
          </p:cNvSpPr>
          <p:nvPr>
            <p:ph type="dt" sz="half" idx="10"/>
          </p:nvPr>
        </p:nvSpPr>
        <p:spPr/>
        <p:txBody>
          <a:bodyPr/>
          <a:lstStyle/>
          <a:p>
            <a:fld id="{86C6F843-8855-4266-AF76-DC51EA5A260A}" type="datetimeFigureOut">
              <a:rPr lang="da-DK" smtClean="0"/>
              <a:t>27-03-2026</a:t>
            </a:fld>
            <a:endParaRPr lang="da-DK"/>
          </a:p>
        </p:txBody>
      </p:sp>
      <p:sp>
        <p:nvSpPr>
          <p:cNvPr id="6" name="Pladsholder til sidefod 5">
            <a:extLst>
              <a:ext uri="{FF2B5EF4-FFF2-40B4-BE49-F238E27FC236}">
                <a16:creationId xmlns:a16="http://schemas.microsoft.com/office/drawing/2014/main" id="{AAED5531-74A6-EA84-2B4A-5A389C24BD9A}"/>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2E2E513-2EDB-8C99-060F-CF1525129AB5}"/>
              </a:ext>
            </a:extLst>
          </p:cNvPr>
          <p:cNvSpPr>
            <a:spLocks noGrp="1"/>
          </p:cNvSpPr>
          <p:nvPr>
            <p:ph type="sldNum" sz="quarter" idx="12"/>
          </p:nvPr>
        </p:nvSpPr>
        <p:spPr/>
        <p:txBody>
          <a:bodyPr/>
          <a:lstStyle/>
          <a:p>
            <a:fld id="{A57F287D-121D-4529-BB4B-908785857D01}" type="slidenum">
              <a:rPr lang="da-DK" smtClean="0"/>
              <a:t>‹nr.›</a:t>
            </a:fld>
            <a:endParaRPr lang="da-DK"/>
          </a:p>
        </p:txBody>
      </p:sp>
    </p:spTree>
    <p:extLst>
      <p:ext uri="{BB962C8B-B14F-4D97-AF65-F5344CB8AC3E}">
        <p14:creationId xmlns:p14="http://schemas.microsoft.com/office/powerpoint/2010/main" val="17123099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20A034-5EB6-1A45-9BE4-DD12D4298887}"/>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4B540510-F124-F5F9-EEC2-51A239380535}"/>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5F98C6E1-9068-76E8-36F3-4F3C2BCC7C41}"/>
              </a:ext>
            </a:extLst>
          </p:cNvPr>
          <p:cNvSpPr>
            <a:spLocks noGrp="1"/>
          </p:cNvSpPr>
          <p:nvPr>
            <p:ph type="dt" sz="half" idx="10"/>
          </p:nvPr>
        </p:nvSpPr>
        <p:spPr/>
        <p:txBody>
          <a:bodyPr/>
          <a:lstStyle/>
          <a:p>
            <a:fld id="{86C6F843-8855-4266-AF76-DC51EA5A260A}" type="datetimeFigureOut">
              <a:rPr lang="da-DK" smtClean="0"/>
              <a:t>27-03-2026</a:t>
            </a:fld>
            <a:endParaRPr lang="da-DK"/>
          </a:p>
        </p:txBody>
      </p:sp>
      <p:sp>
        <p:nvSpPr>
          <p:cNvPr id="5" name="Pladsholder til sidefod 4">
            <a:extLst>
              <a:ext uri="{FF2B5EF4-FFF2-40B4-BE49-F238E27FC236}">
                <a16:creationId xmlns:a16="http://schemas.microsoft.com/office/drawing/2014/main" id="{D4BFCE72-52C3-51A0-487D-EED907A3DBB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A9D721B-B133-4C56-6F51-804CD128777A}"/>
              </a:ext>
            </a:extLst>
          </p:cNvPr>
          <p:cNvSpPr>
            <a:spLocks noGrp="1"/>
          </p:cNvSpPr>
          <p:nvPr>
            <p:ph type="sldNum" sz="quarter" idx="12"/>
          </p:nvPr>
        </p:nvSpPr>
        <p:spPr/>
        <p:txBody>
          <a:bodyPr/>
          <a:lstStyle/>
          <a:p>
            <a:fld id="{A57F287D-121D-4529-BB4B-908785857D01}" type="slidenum">
              <a:rPr lang="da-DK" smtClean="0"/>
              <a:t>‹nr.›</a:t>
            </a:fld>
            <a:endParaRPr lang="da-DK"/>
          </a:p>
        </p:txBody>
      </p:sp>
    </p:spTree>
    <p:extLst>
      <p:ext uri="{BB962C8B-B14F-4D97-AF65-F5344CB8AC3E}">
        <p14:creationId xmlns:p14="http://schemas.microsoft.com/office/powerpoint/2010/main" val="10840698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07A57A54-C0D6-734C-E6EB-074C6A322AD4}"/>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2744DE60-8854-9CED-144F-628D29B3CE72}"/>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6666544-A019-53EF-3ECE-DD4F2D231D17}"/>
              </a:ext>
            </a:extLst>
          </p:cNvPr>
          <p:cNvSpPr>
            <a:spLocks noGrp="1"/>
          </p:cNvSpPr>
          <p:nvPr>
            <p:ph type="dt" sz="half" idx="10"/>
          </p:nvPr>
        </p:nvSpPr>
        <p:spPr/>
        <p:txBody>
          <a:bodyPr/>
          <a:lstStyle/>
          <a:p>
            <a:fld id="{86C6F843-8855-4266-AF76-DC51EA5A260A}" type="datetimeFigureOut">
              <a:rPr lang="da-DK" smtClean="0"/>
              <a:t>27-03-2026</a:t>
            </a:fld>
            <a:endParaRPr lang="da-DK"/>
          </a:p>
        </p:txBody>
      </p:sp>
      <p:sp>
        <p:nvSpPr>
          <p:cNvPr id="5" name="Pladsholder til sidefod 4">
            <a:extLst>
              <a:ext uri="{FF2B5EF4-FFF2-40B4-BE49-F238E27FC236}">
                <a16:creationId xmlns:a16="http://schemas.microsoft.com/office/drawing/2014/main" id="{9C9DE718-209B-1D27-5EB0-B0C8595A67B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4A8F9B1-3C7B-1249-8010-C63BD6350813}"/>
              </a:ext>
            </a:extLst>
          </p:cNvPr>
          <p:cNvSpPr>
            <a:spLocks noGrp="1"/>
          </p:cNvSpPr>
          <p:nvPr>
            <p:ph type="sldNum" sz="quarter" idx="12"/>
          </p:nvPr>
        </p:nvSpPr>
        <p:spPr/>
        <p:txBody>
          <a:bodyPr/>
          <a:lstStyle/>
          <a:p>
            <a:fld id="{A57F287D-121D-4529-BB4B-908785857D01}" type="slidenum">
              <a:rPr lang="da-DK" smtClean="0"/>
              <a:t>‹nr.›</a:t>
            </a:fld>
            <a:endParaRPr lang="da-DK"/>
          </a:p>
        </p:txBody>
      </p:sp>
    </p:spTree>
    <p:extLst>
      <p:ext uri="{BB962C8B-B14F-4D97-AF65-F5344CB8AC3E}">
        <p14:creationId xmlns:p14="http://schemas.microsoft.com/office/powerpoint/2010/main" val="3616515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83B53A-DBA7-A3BD-27C3-E5BD0B9E611B}"/>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E2A92747-ABF3-946B-63A8-A2AC0AB4976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B4946FC1-F0D2-FC26-A745-AD687EADB4A2}"/>
              </a:ext>
            </a:extLst>
          </p:cNvPr>
          <p:cNvSpPr>
            <a:spLocks noGrp="1"/>
          </p:cNvSpPr>
          <p:nvPr>
            <p:ph type="dt" sz="half" idx="10"/>
          </p:nvPr>
        </p:nvSpPr>
        <p:spPr/>
        <p:txBody>
          <a:bodyPr/>
          <a:lstStyle/>
          <a:p>
            <a:fld id="{63BCF8FD-49B9-47A1-9E5D-30DB859EA323}" type="datetime1">
              <a:rPr lang="da-DK" smtClean="0"/>
              <a:t>27-03-2026</a:t>
            </a:fld>
            <a:endParaRPr lang="da-DK"/>
          </a:p>
        </p:txBody>
      </p:sp>
      <p:sp>
        <p:nvSpPr>
          <p:cNvPr id="5" name="Pladsholder til sidefod 4">
            <a:extLst>
              <a:ext uri="{FF2B5EF4-FFF2-40B4-BE49-F238E27FC236}">
                <a16:creationId xmlns:a16="http://schemas.microsoft.com/office/drawing/2014/main" id="{668E66A6-79BB-6514-86C0-94BA5D6D4CEB}"/>
              </a:ext>
            </a:extLst>
          </p:cNvPr>
          <p:cNvSpPr>
            <a:spLocks noGrp="1"/>
          </p:cNvSpPr>
          <p:nvPr>
            <p:ph type="ftr" sz="quarter" idx="11"/>
          </p:nvPr>
        </p:nvSpPr>
        <p:spPr/>
        <p:txBody>
          <a:bodyPr/>
          <a:lstStyle/>
          <a:p>
            <a:r>
              <a:rPr lang="da-DK"/>
              <a:t>Bliv en haj til lønforhandling - Sabine Follmann og Carsten Jedig Steenberg</a:t>
            </a:r>
          </a:p>
        </p:txBody>
      </p:sp>
      <p:sp>
        <p:nvSpPr>
          <p:cNvPr id="6" name="Pladsholder til slidenummer 5">
            <a:extLst>
              <a:ext uri="{FF2B5EF4-FFF2-40B4-BE49-F238E27FC236}">
                <a16:creationId xmlns:a16="http://schemas.microsoft.com/office/drawing/2014/main" id="{1A66996E-D295-144A-EDBD-FA1B20309DC0}"/>
              </a:ext>
            </a:extLst>
          </p:cNvPr>
          <p:cNvSpPr>
            <a:spLocks noGrp="1"/>
          </p:cNvSpPr>
          <p:nvPr>
            <p:ph type="sldNum" sz="quarter" idx="12"/>
          </p:nvPr>
        </p:nvSpPr>
        <p:spPr/>
        <p:txBody>
          <a:bodyPr/>
          <a:lstStyle/>
          <a:p>
            <a:fld id="{DA9A3096-54F7-428B-BD5C-AAD8FA43DE07}" type="slidenum">
              <a:rPr lang="da-DK" smtClean="0"/>
              <a:t>‹nr.›</a:t>
            </a:fld>
            <a:endParaRPr lang="da-DK"/>
          </a:p>
        </p:txBody>
      </p:sp>
    </p:spTree>
    <p:extLst>
      <p:ext uri="{BB962C8B-B14F-4D97-AF65-F5344CB8AC3E}">
        <p14:creationId xmlns:p14="http://schemas.microsoft.com/office/powerpoint/2010/main" val="3213302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52EB1D-2B86-3F71-CFEC-9BCBDCDE5F99}"/>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3990D099-2928-11FC-FF0F-4A73759BA263}"/>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6BCFC583-331A-CA9B-9E49-B452611769D6}"/>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69769B21-1430-18EE-A224-1968C3485D48}"/>
              </a:ext>
            </a:extLst>
          </p:cNvPr>
          <p:cNvSpPr>
            <a:spLocks noGrp="1"/>
          </p:cNvSpPr>
          <p:nvPr>
            <p:ph type="dt" sz="half" idx="10"/>
          </p:nvPr>
        </p:nvSpPr>
        <p:spPr/>
        <p:txBody>
          <a:bodyPr/>
          <a:lstStyle/>
          <a:p>
            <a:fld id="{CB8BF4C1-3555-41D5-823C-B7D85DD93ACB}" type="datetime1">
              <a:rPr lang="da-DK" smtClean="0"/>
              <a:t>27-03-2026</a:t>
            </a:fld>
            <a:endParaRPr lang="da-DK"/>
          </a:p>
        </p:txBody>
      </p:sp>
      <p:sp>
        <p:nvSpPr>
          <p:cNvPr id="6" name="Pladsholder til sidefod 5">
            <a:extLst>
              <a:ext uri="{FF2B5EF4-FFF2-40B4-BE49-F238E27FC236}">
                <a16:creationId xmlns:a16="http://schemas.microsoft.com/office/drawing/2014/main" id="{D1599A1B-EDA2-E9B4-844D-952B31EF1209}"/>
              </a:ext>
            </a:extLst>
          </p:cNvPr>
          <p:cNvSpPr>
            <a:spLocks noGrp="1"/>
          </p:cNvSpPr>
          <p:nvPr>
            <p:ph type="ftr" sz="quarter" idx="11"/>
          </p:nvPr>
        </p:nvSpPr>
        <p:spPr/>
        <p:txBody>
          <a:bodyPr/>
          <a:lstStyle/>
          <a:p>
            <a:r>
              <a:rPr lang="da-DK"/>
              <a:t>Bliv en haj til lønforhandling - Sabine Follmann og Carsten Jedig Steenberg</a:t>
            </a:r>
          </a:p>
        </p:txBody>
      </p:sp>
      <p:sp>
        <p:nvSpPr>
          <p:cNvPr id="7" name="Pladsholder til slidenummer 6">
            <a:extLst>
              <a:ext uri="{FF2B5EF4-FFF2-40B4-BE49-F238E27FC236}">
                <a16:creationId xmlns:a16="http://schemas.microsoft.com/office/drawing/2014/main" id="{21D4FFC1-3CCB-4A96-41D1-7C922D068D5E}"/>
              </a:ext>
            </a:extLst>
          </p:cNvPr>
          <p:cNvSpPr>
            <a:spLocks noGrp="1"/>
          </p:cNvSpPr>
          <p:nvPr>
            <p:ph type="sldNum" sz="quarter" idx="12"/>
          </p:nvPr>
        </p:nvSpPr>
        <p:spPr/>
        <p:txBody>
          <a:bodyPr/>
          <a:lstStyle/>
          <a:p>
            <a:fld id="{DA9A3096-54F7-428B-BD5C-AAD8FA43DE07}" type="slidenum">
              <a:rPr lang="da-DK" smtClean="0"/>
              <a:t>‹nr.›</a:t>
            </a:fld>
            <a:endParaRPr lang="da-DK"/>
          </a:p>
        </p:txBody>
      </p:sp>
    </p:spTree>
    <p:extLst>
      <p:ext uri="{BB962C8B-B14F-4D97-AF65-F5344CB8AC3E}">
        <p14:creationId xmlns:p14="http://schemas.microsoft.com/office/powerpoint/2010/main" val="632528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793C67-BBC2-5D13-48E6-CBD33A7ACC01}"/>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37E4E6A6-9271-4472-39E3-6350D5D626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335C0043-35E3-FE93-C9CC-2DF30D5D8522}"/>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44F6AF47-B414-B5D3-E0F2-55BD3E3705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56CA2922-D531-005F-5598-E3435F17AECC}"/>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FDB8F962-8DB8-1E63-95F9-4B66C09F49C1}"/>
              </a:ext>
            </a:extLst>
          </p:cNvPr>
          <p:cNvSpPr>
            <a:spLocks noGrp="1"/>
          </p:cNvSpPr>
          <p:nvPr>
            <p:ph type="dt" sz="half" idx="10"/>
          </p:nvPr>
        </p:nvSpPr>
        <p:spPr/>
        <p:txBody>
          <a:bodyPr/>
          <a:lstStyle/>
          <a:p>
            <a:fld id="{CDDC9D6F-C870-4AF3-94FC-E03B552C28CF}" type="datetime1">
              <a:rPr lang="da-DK" smtClean="0"/>
              <a:t>27-03-2026</a:t>
            </a:fld>
            <a:endParaRPr lang="da-DK"/>
          </a:p>
        </p:txBody>
      </p:sp>
      <p:sp>
        <p:nvSpPr>
          <p:cNvPr id="8" name="Pladsholder til sidefod 7">
            <a:extLst>
              <a:ext uri="{FF2B5EF4-FFF2-40B4-BE49-F238E27FC236}">
                <a16:creationId xmlns:a16="http://schemas.microsoft.com/office/drawing/2014/main" id="{31E67276-70D8-345F-50E0-7B1D173B4BBA}"/>
              </a:ext>
            </a:extLst>
          </p:cNvPr>
          <p:cNvSpPr>
            <a:spLocks noGrp="1"/>
          </p:cNvSpPr>
          <p:nvPr>
            <p:ph type="ftr" sz="quarter" idx="11"/>
          </p:nvPr>
        </p:nvSpPr>
        <p:spPr/>
        <p:txBody>
          <a:bodyPr/>
          <a:lstStyle/>
          <a:p>
            <a:r>
              <a:rPr lang="da-DK"/>
              <a:t>Bliv en haj til lønforhandling - Sabine Follmann og Carsten Jedig Steenberg</a:t>
            </a:r>
          </a:p>
        </p:txBody>
      </p:sp>
      <p:sp>
        <p:nvSpPr>
          <p:cNvPr id="9" name="Pladsholder til slidenummer 8">
            <a:extLst>
              <a:ext uri="{FF2B5EF4-FFF2-40B4-BE49-F238E27FC236}">
                <a16:creationId xmlns:a16="http://schemas.microsoft.com/office/drawing/2014/main" id="{C3967DC0-1459-A219-AC4B-87B72DD48998}"/>
              </a:ext>
            </a:extLst>
          </p:cNvPr>
          <p:cNvSpPr>
            <a:spLocks noGrp="1"/>
          </p:cNvSpPr>
          <p:nvPr>
            <p:ph type="sldNum" sz="quarter" idx="12"/>
          </p:nvPr>
        </p:nvSpPr>
        <p:spPr/>
        <p:txBody>
          <a:bodyPr/>
          <a:lstStyle/>
          <a:p>
            <a:fld id="{DA9A3096-54F7-428B-BD5C-AAD8FA43DE07}" type="slidenum">
              <a:rPr lang="da-DK" smtClean="0"/>
              <a:t>‹nr.›</a:t>
            </a:fld>
            <a:endParaRPr lang="da-DK"/>
          </a:p>
        </p:txBody>
      </p:sp>
    </p:spTree>
    <p:extLst>
      <p:ext uri="{BB962C8B-B14F-4D97-AF65-F5344CB8AC3E}">
        <p14:creationId xmlns:p14="http://schemas.microsoft.com/office/powerpoint/2010/main" val="336895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366E0D-6238-FC9A-CAA6-02621CBED7B5}"/>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00D0B9C9-6120-EE02-357E-A5BFCEB757D7}"/>
              </a:ext>
            </a:extLst>
          </p:cNvPr>
          <p:cNvSpPr>
            <a:spLocks noGrp="1"/>
          </p:cNvSpPr>
          <p:nvPr>
            <p:ph type="dt" sz="half" idx="10"/>
          </p:nvPr>
        </p:nvSpPr>
        <p:spPr/>
        <p:txBody>
          <a:bodyPr/>
          <a:lstStyle/>
          <a:p>
            <a:fld id="{6D676ECA-FD0B-4919-9682-9805423CB48F}" type="datetime1">
              <a:rPr lang="da-DK" smtClean="0"/>
              <a:t>27-03-2026</a:t>
            </a:fld>
            <a:endParaRPr lang="da-DK"/>
          </a:p>
        </p:txBody>
      </p:sp>
      <p:sp>
        <p:nvSpPr>
          <p:cNvPr id="4" name="Pladsholder til sidefod 3">
            <a:extLst>
              <a:ext uri="{FF2B5EF4-FFF2-40B4-BE49-F238E27FC236}">
                <a16:creationId xmlns:a16="http://schemas.microsoft.com/office/drawing/2014/main" id="{E120B22C-8651-268F-C3A0-AD42D9FA9D56}"/>
              </a:ext>
            </a:extLst>
          </p:cNvPr>
          <p:cNvSpPr>
            <a:spLocks noGrp="1"/>
          </p:cNvSpPr>
          <p:nvPr>
            <p:ph type="ftr" sz="quarter" idx="11"/>
          </p:nvPr>
        </p:nvSpPr>
        <p:spPr/>
        <p:txBody>
          <a:bodyPr/>
          <a:lstStyle/>
          <a:p>
            <a:r>
              <a:rPr lang="da-DK"/>
              <a:t>Bliv en haj til lønforhandling - Sabine Follmann og Carsten Jedig Steenberg</a:t>
            </a:r>
          </a:p>
        </p:txBody>
      </p:sp>
      <p:sp>
        <p:nvSpPr>
          <p:cNvPr id="5" name="Pladsholder til slidenummer 4">
            <a:extLst>
              <a:ext uri="{FF2B5EF4-FFF2-40B4-BE49-F238E27FC236}">
                <a16:creationId xmlns:a16="http://schemas.microsoft.com/office/drawing/2014/main" id="{58EBE2FD-1F0E-3319-F323-9C511F89D622}"/>
              </a:ext>
            </a:extLst>
          </p:cNvPr>
          <p:cNvSpPr>
            <a:spLocks noGrp="1"/>
          </p:cNvSpPr>
          <p:nvPr>
            <p:ph type="sldNum" sz="quarter" idx="12"/>
          </p:nvPr>
        </p:nvSpPr>
        <p:spPr/>
        <p:txBody>
          <a:bodyPr/>
          <a:lstStyle/>
          <a:p>
            <a:fld id="{DA9A3096-54F7-428B-BD5C-AAD8FA43DE07}" type="slidenum">
              <a:rPr lang="da-DK" smtClean="0"/>
              <a:t>‹nr.›</a:t>
            </a:fld>
            <a:endParaRPr lang="da-DK"/>
          </a:p>
        </p:txBody>
      </p:sp>
    </p:spTree>
    <p:extLst>
      <p:ext uri="{BB962C8B-B14F-4D97-AF65-F5344CB8AC3E}">
        <p14:creationId xmlns:p14="http://schemas.microsoft.com/office/powerpoint/2010/main" val="3935931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75629D77-0683-8FEE-7E6C-A8C892AC119F}"/>
              </a:ext>
            </a:extLst>
          </p:cNvPr>
          <p:cNvSpPr>
            <a:spLocks noGrp="1"/>
          </p:cNvSpPr>
          <p:nvPr>
            <p:ph type="dt" sz="half" idx="10"/>
          </p:nvPr>
        </p:nvSpPr>
        <p:spPr/>
        <p:txBody>
          <a:bodyPr/>
          <a:lstStyle/>
          <a:p>
            <a:fld id="{AE6324F7-48AA-48BD-B08C-2D6ABF38415F}" type="datetime1">
              <a:rPr lang="da-DK" smtClean="0"/>
              <a:t>27-03-2026</a:t>
            </a:fld>
            <a:endParaRPr lang="da-DK"/>
          </a:p>
        </p:txBody>
      </p:sp>
      <p:sp>
        <p:nvSpPr>
          <p:cNvPr id="3" name="Pladsholder til sidefod 2">
            <a:extLst>
              <a:ext uri="{FF2B5EF4-FFF2-40B4-BE49-F238E27FC236}">
                <a16:creationId xmlns:a16="http://schemas.microsoft.com/office/drawing/2014/main" id="{3163CD72-1919-040C-9166-704D3B86EF1D}"/>
              </a:ext>
            </a:extLst>
          </p:cNvPr>
          <p:cNvSpPr>
            <a:spLocks noGrp="1"/>
          </p:cNvSpPr>
          <p:nvPr>
            <p:ph type="ftr" sz="quarter" idx="11"/>
          </p:nvPr>
        </p:nvSpPr>
        <p:spPr/>
        <p:txBody>
          <a:bodyPr/>
          <a:lstStyle/>
          <a:p>
            <a:r>
              <a:rPr lang="da-DK"/>
              <a:t>Bliv en haj til lønforhandling - Sabine Follmann og Carsten Jedig Steenberg</a:t>
            </a:r>
          </a:p>
        </p:txBody>
      </p:sp>
      <p:sp>
        <p:nvSpPr>
          <p:cNvPr id="4" name="Pladsholder til slidenummer 3">
            <a:extLst>
              <a:ext uri="{FF2B5EF4-FFF2-40B4-BE49-F238E27FC236}">
                <a16:creationId xmlns:a16="http://schemas.microsoft.com/office/drawing/2014/main" id="{9880A641-05C6-BDF6-9A88-3ADB473E3491}"/>
              </a:ext>
            </a:extLst>
          </p:cNvPr>
          <p:cNvSpPr>
            <a:spLocks noGrp="1"/>
          </p:cNvSpPr>
          <p:nvPr>
            <p:ph type="sldNum" sz="quarter" idx="12"/>
          </p:nvPr>
        </p:nvSpPr>
        <p:spPr/>
        <p:txBody>
          <a:bodyPr/>
          <a:lstStyle/>
          <a:p>
            <a:fld id="{DA9A3096-54F7-428B-BD5C-AAD8FA43DE07}" type="slidenum">
              <a:rPr lang="da-DK" smtClean="0"/>
              <a:t>‹nr.›</a:t>
            </a:fld>
            <a:endParaRPr lang="da-DK"/>
          </a:p>
        </p:txBody>
      </p:sp>
    </p:spTree>
    <p:extLst>
      <p:ext uri="{BB962C8B-B14F-4D97-AF65-F5344CB8AC3E}">
        <p14:creationId xmlns:p14="http://schemas.microsoft.com/office/powerpoint/2010/main" val="2570407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A1069C-B5BE-3C61-F6DE-972AA76BA39E}"/>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209C87D9-8045-3114-8FF6-F086F25363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B3554609-053B-F1F3-A61A-7416F80951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2247CFE5-EEDB-FC58-EC8B-4C729B2C786E}"/>
              </a:ext>
            </a:extLst>
          </p:cNvPr>
          <p:cNvSpPr>
            <a:spLocks noGrp="1"/>
          </p:cNvSpPr>
          <p:nvPr>
            <p:ph type="dt" sz="half" idx="10"/>
          </p:nvPr>
        </p:nvSpPr>
        <p:spPr/>
        <p:txBody>
          <a:bodyPr/>
          <a:lstStyle/>
          <a:p>
            <a:fld id="{0B57ED65-36E3-41DE-B7FD-E25E429917C4}" type="datetime1">
              <a:rPr lang="da-DK" smtClean="0"/>
              <a:t>27-03-2026</a:t>
            </a:fld>
            <a:endParaRPr lang="da-DK"/>
          </a:p>
        </p:txBody>
      </p:sp>
      <p:sp>
        <p:nvSpPr>
          <p:cNvPr id="6" name="Pladsholder til sidefod 5">
            <a:extLst>
              <a:ext uri="{FF2B5EF4-FFF2-40B4-BE49-F238E27FC236}">
                <a16:creationId xmlns:a16="http://schemas.microsoft.com/office/drawing/2014/main" id="{B83ECA8F-E989-D8A3-B488-FA9C70BFAE20}"/>
              </a:ext>
            </a:extLst>
          </p:cNvPr>
          <p:cNvSpPr>
            <a:spLocks noGrp="1"/>
          </p:cNvSpPr>
          <p:nvPr>
            <p:ph type="ftr" sz="quarter" idx="11"/>
          </p:nvPr>
        </p:nvSpPr>
        <p:spPr/>
        <p:txBody>
          <a:bodyPr/>
          <a:lstStyle/>
          <a:p>
            <a:r>
              <a:rPr lang="da-DK"/>
              <a:t>Bliv en haj til lønforhandling - Sabine Follmann og Carsten Jedig Steenberg</a:t>
            </a:r>
          </a:p>
        </p:txBody>
      </p:sp>
      <p:sp>
        <p:nvSpPr>
          <p:cNvPr id="7" name="Pladsholder til slidenummer 6">
            <a:extLst>
              <a:ext uri="{FF2B5EF4-FFF2-40B4-BE49-F238E27FC236}">
                <a16:creationId xmlns:a16="http://schemas.microsoft.com/office/drawing/2014/main" id="{E2E98175-2E2B-9FC2-BF05-E70902294606}"/>
              </a:ext>
            </a:extLst>
          </p:cNvPr>
          <p:cNvSpPr>
            <a:spLocks noGrp="1"/>
          </p:cNvSpPr>
          <p:nvPr>
            <p:ph type="sldNum" sz="quarter" idx="12"/>
          </p:nvPr>
        </p:nvSpPr>
        <p:spPr/>
        <p:txBody>
          <a:bodyPr/>
          <a:lstStyle/>
          <a:p>
            <a:fld id="{DA9A3096-54F7-428B-BD5C-AAD8FA43DE07}" type="slidenum">
              <a:rPr lang="da-DK" smtClean="0"/>
              <a:t>‹nr.›</a:t>
            </a:fld>
            <a:endParaRPr lang="da-DK"/>
          </a:p>
        </p:txBody>
      </p:sp>
    </p:spTree>
    <p:extLst>
      <p:ext uri="{BB962C8B-B14F-4D97-AF65-F5344CB8AC3E}">
        <p14:creationId xmlns:p14="http://schemas.microsoft.com/office/powerpoint/2010/main" val="150069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93C83D-10A3-2D26-BB15-64FFB80C9D2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009C9570-E21C-1452-63D2-65AB681C43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8E50CA53-57B5-25AA-6392-77B5625236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128DA655-D9C7-1EF7-16AC-0381C86DA72B}"/>
              </a:ext>
            </a:extLst>
          </p:cNvPr>
          <p:cNvSpPr>
            <a:spLocks noGrp="1"/>
          </p:cNvSpPr>
          <p:nvPr>
            <p:ph type="dt" sz="half" idx="10"/>
          </p:nvPr>
        </p:nvSpPr>
        <p:spPr/>
        <p:txBody>
          <a:bodyPr/>
          <a:lstStyle/>
          <a:p>
            <a:fld id="{FFFA9C04-8796-437A-A797-F761478769AE}" type="datetime1">
              <a:rPr lang="da-DK" smtClean="0"/>
              <a:t>27-03-2026</a:t>
            </a:fld>
            <a:endParaRPr lang="da-DK"/>
          </a:p>
        </p:txBody>
      </p:sp>
      <p:sp>
        <p:nvSpPr>
          <p:cNvPr id="6" name="Pladsholder til sidefod 5">
            <a:extLst>
              <a:ext uri="{FF2B5EF4-FFF2-40B4-BE49-F238E27FC236}">
                <a16:creationId xmlns:a16="http://schemas.microsoft.com/office/drawing/2014/main" id="{A19CFAA7-4AC9-E1C9-E150-11982C7DB6E4}"/>
              </a:ext>
            </a:extLst>
          </p:cNvPr>
          <p:cNvSpPr>
            <a:spLocks noGrp="1"/>
          </p:cNvSpPr>
          <p:nvPr>
            <p:ph type="ftr" sz="quarter" idx="11"/>
          </p:nvPr>
        </p:nvSpPr>
        <p:spPr/>
        <p:txBody>
          <a:bodyPr/>
          <a:lstStyle/>
          <a:p>
            <a:r>
              <a:rPr lang="da-DK"/>
              <a:t>Bliv en haj til lønforhandling - Sabine Follmann og Carsten Jedig Steenberg</a:t>
            </a:r>
          </a:p>
        </p:txBody>
      </p:sp>
      <p:sp>
        <p:nvSpPr>
          <p:cNvPr id="7" name="Pladsholder til slidenummer 6">
            <a:extLst>
              <a:ext uri="{FF2B5EF4-FFF2-40B4-BE49-F238E27FC236}">
                <a16:creationId xmlns:a16="http://schemas.microsoft.com/office/drawing/2014/main" id="{23E5BF39-C9A5-467B-057B-4D290276AACA}"/>
              </a:ext>
            </a:extLst>
          </p:cNvPr>
          <p:cNvSpPr>
            <a:spLocks noGrp="1"/>
          </p:cNvSpPr>
          <p:nvPr>
            <p:ph type="sldNum" sz="quarter" idx="12"/>
          </p:nvPr>
        </p:nvSpPr>
        <p:spPr/>
        <p:txBody>
          <a:bodyPr/>
          <a:lstStyle/>
          <a:p>
            <a:fld id="{DA9A3096-54F7-428B-BD5C-AAD8FA43DE07}" type="slidenum">
              <a:rPr lang="da-DK" smtClean="0"/>
              <a:t>‹nr.›</a:t>
            </a:fld>
            <a:endParaRPr lang="da-DK"/>
          </a:p>
        </p:txBody>
      </p:sp>
    </p:spTree>
    <p:extLst>
      <p:ext uri="{BB962C8B-B14F-4D97-AF65-F5344CB8AC3E}">
        <p14:creationId xmlns:p14="http://schemas.microsoft.com/office/powerpoint/2010/main" val="4173767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1C9A8F3E-3C11-E49D-D7FF-31D296837B83}"/>
              </a:ext>
            </a:extLst>
          </p:cNvPr>
          <p:cNvSpPr>
            <a:spLocks noGrp="1"/>
          </p:cNvSpPr>
          <p:nvPr>
            <p:ph type="title"/>
          </p:nvPr>
        </p:nvSpPr>
        <p:spPr>
          <a:xfrm>
            <a:off x="-326923" y="365126"/>
            <a:ext cx="994573" cy="253816"/>
          </a:xfrm>
          <a:prstGeom prst="rect">
            <a:avLst/>
          </a:prstGeom>
        </p:spPr>
        <p:txBody>
          <a:bodyPr vert="horz" lIns="91440" tIns="45720" rIns="91440" bIns="45720" rtlCol="0" anchor="ctr">
            <a:normAutofit/>
          </a:bodyPr>
          <a:lstStyle/>
          <a:p>
            <a:r>
              <a:rPr lang="da-DK" dirty="0"/>
              <a:t>Klik for at redigere titeltypografien i masteren</a:t>
            </a:r>
          </a:p>
        </p:txBody>
      </p:sp>
      <p:sp>
        <p:nvSpPr>
          <p:cNvPr id="3" name="Pladsholder til tekst 2">
            <a:extLst>
              <a:ext uri="{FF2B5EF4-FFF2-40B4-BE49-F238E27FC236}">
                <a16:creationId xmlns:a16="http://schemas.microsoft.com/office/drawing/2014/main" id="{7C5E88D4-CAFC-FC72-C496-9741DD0023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dato 3">
            <a:extLst>
              <a:ext uri="{FF2B5EF4-FFF2-40B4-BE49-F238E27FC236}">
                <a16:creationId xmlns:a16="http://schemas.microsoft.com/office/drawing/2014/main" id="{BE7C1712-58B9-FEB3-6242-0F1049D239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F9A2D33-B729-45BA-A8FC-EBDC85B1FAC9}" type="datetime1">
              <a:rPr lang="da-DK" smtClean="0"/>
              <a:t>27-03-2026</a:t>
            </a:fld>
            <a:endParaRPr lang="da-DK"/>
          </a:p>
        </p:txBody>
      </p:sp>
      <p:sp>
        <p:nvSpPr>
          <p:cNvPr id="5" name="Pladsholder til sidefod 4">
            <a:extLst>
              <a:ext uri="{FF2B5EF4-FFF2-40B4-BE49-F238E27FC236}">
                <a16:creationId xmlns:a16="http://schemas.microsoft.com/office/drawing/2014/main" id="{3A741FEA-3C99-2D9D-7593-E2AB096087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da-DK" dirty="0"/>
              <a:t>Bliv en haj til lønforhandling - Carsten Jedig Steenberg</a:t>
            </a:r>
          </a:p>
        </p:txBody>
      </p:sp>
      <p:sp>
        <p:nvSpPr>
          <p:cNvPr id="6" name="Pladsholder til slidenummer 5">
            <a:extLst>
              <a:ext uri="{FF2B5EF4-FFF2-40B4-BE49-F238E27FC236}">
                <a16:creationId xmlns:a16="http://schemas.microsoft.com/office/drawing/2014/main" id="{D7DD9C3D-59F9-1B28-4FC1-66589225FB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A9A3096-54F7-428B-BD5C-AAD8FA43DE07}" type="slidenum">
              <a:rPr lang="da-DK" smtClean="0"/>
              <a:t>‹nr.›</a:t>
            </a:fld>
            <a:endParaRPr lang="da-DK"/>
          </a:p>
        </p:txBody>
      </p:sp>
      <p:pic>
        <p:nvPicPr>
          <p:cNvPr id="1026" name="Picture 2" descr="FF Logo">
            <a:extLst>
              <a:ext uri="{FF2B5EF4-FFF2-40B4-BE49-F238E27FC236}">
                <a16:creationId xmlns:a16="http://schemas.microsoft.com/office/drawing/2014/main" id="{D4849B38-D4FF-F7AE-9617-CEFD0C9BDCE0}"/>
              </a:ext>
            </a:extLst>
          </p:cNvPr>
          <p:cNvPicPr>
            <a:picLocks noGrp="1" noRot="1" noChangeAspect="1" noMove="1" noResize="1" noEditPoints="1" noAdjustHandles="1" noChangeArrowheads="1" noChangeShapeType="1" noCrop="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68377" y="238126"/>
            <a:ext cx="1152448" cy="7721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8066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2EC12930-BEFF-4F79-26C2-00AAFBA040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B99CD0E5-025A-1CC4-CAFA-3653144A2E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8B3171A7-D125-FA29-BEA7-6A9914FD36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6C6F843-8855-4266-AF76-DC51EA5A260A}" type="datetimeFigureOut">
              <a:rPr lang="da-DK" smtClean="0"/>
              <a:t>27-03-2026</a:t>
            </a:fld>
            <a:endParaRPr lang="da-DK"/>
          </a:p>
        </p:txBody>
      </p:sp>
      <p:sp>
        <p:nvSpPr>
          <p:cNvPr id="5" name="Pladsholder til sidefod 4">
            <a:extLst>
              <a:ext uri="{FF2B5EF4-FFF2-40B4-BE49-F238E27FC236}">
                <a16:creationId xmlns:a16="http://schemas.microsoft.com/office/drawing/2014/main" id="{DD182E08-6193-25B5-A960-A4C880847A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09451500-01D9-A758-B1F6-4368FC35BE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57F287D-121D-4529-BB4B-908785857D01}" type="slidenum">
              <a:rPr lang="da-DK" smtClean="0"/>
              <a:t>‹nr.›</a:t>
            </a:fld>
            <a:endParaRPr lang="da-DK"/>
          </a:p>
        </p:txBody>
      </p:sp>
    </p:spTree>
    <p:extLst>
      <p:ext uri="{BB962C8B-B14F-4D97-AF65-F5344CB8AC3E}">
        <p14:creationId xmlns:p14="http://schemas.microsoft.com/office/powerpoint/2010/main" val="9143423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www.farmakonom.dk/loen-vilkaar/loen-pension/"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264F0C-EF99-8218-A958-0DB1FEFF0DB5}"/>
              </a:ext>
            </a:extLst>
          </p:cNvPr>
          <p:cNvSpPr>
            <a:spLocks noGrp="1"/>
          </p:cNvSpPr>
          <p:nvPr>
            <p:ph type="ctrTitle"/>
          </p:nvPr>
        </p:nvSpPr>
        <p:spPr>
          <a:xfrm>
            <a:off x="1524000" y="1851589"/>
            <a:ext cx="9144000" cy="3302972"/>
          </a:xfrm>
        </p:spPr>
        <p:txBody>
          <a:bodyPr>
            <a:normAutofit/>
          </a:bodyPr>
          <a:lstStyle/>
          <a:p>
            <a:pPr>
              <a:lnSpc>
                <a:spcPct val="115000"/>
              </a:lnSpc>
              <a:spcAft>
                <a:spcPts val="800"/>
              </a:spcAft>
            </a:pPr>
            <a:r>
              <a:rPr lang="da-DK" sz="3600" kern="100" dirty="0">
                <a:effectLst/>
                <a:latin typeface="Times New Roman" panose="02020603050405020304" pitchFamily="18" charset="0"/>
                <a:ea typeface="Aptos" panose="020B0004020202020204" pitchFamily="34" charset="0"/>
                <a:cs typeface="Times New Roman" panose="02020603050405020304" pitchFamily="18" charset="0"/>
              </a:rPr>
              <a:t>Bliv en haj til lønforhandling.</a:t>
            </a:r>
            <a:br>
              <a:rPr lang="da-DK" sz="3600" kern="100" dirty="0">
                <a:effectLst/>
                <a:latin typeface="Times New Roman" panose="02020603050405020304" pitchFamily="18" charset="0"/>
                <a:ea typeface="Aptos" panose="020B0004020202020204" pitchFamily="34" charset="0"/>
                <a:cs typeface="Times New Roman" panose="02020603050405020304" pitchFamily="18" charset="0"/>
              </a:rPr>
            </a:br>
            <a:r>
              <a:rPr lang="da-DK" sz="3600" kern="100" dirty="0">
                <a:effectLst/>
                <a:latin typeface="Times New Roman" panose="02020603050405020304" pitchFamily="18" charset="0"/>
                <a:ea typeface="Aptos" panose="020B0004020202020204" pitchFamily="34" charset="0"/>
                <a:cs typeface="Times New Roman" panose="02020603050405020304" pitchFamily="18" charset="0"/>
              </a:rPr>
              <a:t>Lønforhandling for farmakonomer.</a:t>
            </a:r>
            <a:br>
              <a:rPr lang="da-DK" sz="3600" kern="100" dirty="0">
                <a:effectLst/>
                <a:latin typeface="Times New Roman" panose="02020603050405020304" pitchFamily="18" charset="0"/>
                <a:ea typeface="Aptos" panose="020B0004020202020204" pitchFamily="34" charset="0"/>
                <a:cs typeface="Times New Roman" panose="02020603050405020304" pitchFamily="18" charset="0"/>
              </a:rPr>
            </a:br>
            <a:r>
              <a:rPr lang="da-DK" sz="3600" kern="100" dirty="0">
                <a:effectLst/>
                <a:latin typeface="Times New Roman" panose="02020603050405020304" pitchFamily="18" charset="0"/>
                <a:ea typeface="Aptos" panose="020B0004020202020204" pitchFamily="34" charset="0"/>
                <a:cs typeface="Times New Roman" panose="02020603050405020304" pitchFamily="18" charset="0"/>
              </a:rPr>
              <a:t>En ny verden åbner sig.</a:t>
            </a:r>
            <a:br>
              <a:rPr lang="da-DK" sz="1800" kern="100" dirty="0">
                <a:effectLst/>
                <a:latin typeface="Aptos" panose="020B0004020202020204" pitchFamily="34" charset="0"/>
                <a:ea typeface="Aptos" panose="020B0004020202020204" pitchFamily="34" charset="0"/>
                <a:cs typeface="Arial" panose="020B0604020202020204" pitchFamily="34" charset="0"/>
              </a:rPr>
            </a:br>
            <a:endParaRPr lang="da-DK" dirty="0"/>
          </a:p>
        </p:txBody>
      </p:sp>
      <p:sp>
        <p:nvSpPr>
          <p:cNvPr id="4" name="Pladsholder til dato 3">
            <a:extLst>
              <a:ext uri="{FF2B5EF4-FFF2-40B4-BE49-F238E27FC236}">
                <a16:creationId xmlns:a16="http://schemas.microsoft.com/office/drawing/2014/main" id="{819FCC81-660F-6B77-F36B-A7540BE8E527}"/>
              </a:ext>
            </a:extLst>
          </p:cNvPr>
          <p:cNvSpPr>
            <a:spLocks noGrp="1"/>
          </p:cNvSpPr>
          <p:nvPr>
            <p:ph type="dt" sz="half" idx="10"/>
          </p:nvPr>
        </p:nvSpPr>
        <p:spPr/>
        <p:txBody>
          <a:bodyPr/>
          <a:lstStyle/>
          <a:p>
            <a:fld id="{D9F310ED-4E00-48C1-B026-8B706600CE16}" type="datetime1">
              <a:rPr lang="da-DK" smtClean="0"/>
              <a:t>27-03-2026</a:t>
            </a:fld>
            <a:endParaRPr lang="da-DK"/>
          </a:p>
        </p:txBody>
      </p:sp>
      <p:sp>
        <p:nvSpPr>
          <p:cNvPr id="5" name="Pladsholder til sidefod 4">
            <a:extLst>
              <a:ext uri="{FF2B5EF4-FFF2-40B4-BE49-F238E27FC236}">
                <a16:creationId xmlns:a16="http://schemas.microsoft.com/office/drawing/2014/main" id="{427A1A43-EBBE-9EC4-717B-DFCE308C1EAF}"/>
              </a:ext>
            </a:extLst>
          </p:cNvPr>
          <p:cNvSpPr>
            <a:spLocks noGrp="1"/>
          </p:cNvSpPr>
          <p:nvPr>
            <p:ph type="ftr" sz="quarter" idx="11"/>
          </p:nvPr>
        </p:nvSpPr>
        <p:spPr/>
        <p:txBody>
          <a:bodyPr/>
          <a:lstStyle/>
          <a:p>
            <a:r>
              <a:rPr lang="da-DK" dirty="0"/>
              <a:t>Bliv en haj til lønforhandling </a:t>
            </a:r>
          </a:p>
        </p:txBody>
      </p:sp>
      <p:sp>
        <p:nvSpPr>
          <p:cNvPr id="6" name="Pladsholder til slidenummer 5">
            <a:extLst>
              <a:ext uri="{FF2B5EF4-FFF2-40B4-BE49-F238E27FC236}">
                <a16:creationId xmlns:a16="http://schemas.microsoft.com/office/drawing/2014/main" id="{0280AF1C-5071-9D07-1BDE-CEA73CD9C0E7}"/>
              </a:ext>
            </a:extLst>
          </p:cNvPr>
          <p:cNvSpPr>
            <a:spLocks noGrp="1"/>
          </p:cNvSpPr>
          <p:nvPr>
            <p:ph type="sldNum" sz="quarter" idx="12"/>
          </p:nvPr>
        </p:nvSpPr>
        <p:spPr/>
        <p:txBody>
          <a:bodyPr/>
          <a:lstStyle/>
          <a:p>
            <a:fld id="{DA9A3096-54F7-428B-BD5C-AAD8FA43DE07}" type="slidenum">
              <a:rPr lang="da-DK" smtClean="0"/>
              <a:t>1</a:t>
            </a:fld>
            <a:endParaRPr lang="da-DK"/>
          </a:p>
        </p:txBody>
      </p:sp>
    </p:spTree>
    <p:extLst>
      <p:ext uri="{BB962C8B-B14F-4D97-AF65-F5344CB8AC3E}">
        <p14:creationId xmlns:p14="http://schemas.microsoft.com/office/powerpoint/2010/main" val="1373456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a:extLst>
              <a:ext uri="{FF2B5EF4-FFF2-40B4-BE49-F238E27FC236}">
                <a16:creationId xmlns:a16="http://schemas.microsoft.com/office/drawing/2014/main" id="{2B175D62-286C-6C57-E4B3-24E4D9726A3B}"/>
              </a:ext>
            </a:extLst>
          </p:cNvPr>
          <p:cNvSpPr>
            <a:spLocks noGrp="1"/>
          </p:cNvSpPr>
          <p:nvPr>
            <p:ph type="subTitle" idx="1"/>
          </p:nvPr>
        </p:nvSpPr>
        <p:spPr>
          <a:xfrm>
            <a:off x="1252057" y="2925660"/>
            <a:ext cx="8014282" cy="2778853"/>
          </a:xfrm>
        </p:spPr>
        <p:txBody>
          <a:bodyPr>
            <a:normAutofit fontScale="25000" lnSpcReduction="20000"/>
          </a:bodyPr>
          <a:lstStyle/>
          <a:p>
            <a:pPr marL="342900" indent="-342900" algn="l">
              <a:lnSpc>
                <a:spcPct val="115000"/>
              </a:lnSpc>
              <a:spcAft>
                <a:spcPts val="800"/>
              </a:spcAft>
              <a:buSzPts val="1000"/>
              <a:buFont typeface="Symbol" panose="05050102010706020507" pitchFamily="18" charset="2"/>
              <a:buChar char=""/>
              <a:tabLst>
                <a:tab pos="457200" algn="l"/>
              </a:tabLst>
            </a:pPr>
            <a:r>
              <a:rPr lang="da-DK" sz="5500" kern="100" dirty="0">
                <a:latin typeface="Times New Roman" panose="02020603050405020304" pitchFamily="18" charset="0"/>
                <a:ea typeface="Aptos" panose="020B0004020202020204" pitchFamily="34" charset="0"/>
                <a:cs typeface="Times New Roman" panose="02020603050405020304" pitchFamily="18" charset="0"/>
              </a:rPr>
              <a:t>Argumentér med fakta, ikke følelser - 2 – 3 argumenter</a:t>
            </a:r>
          </a:p>
          <a:p>
            <a:pPr marL="522900" lvl="1" indent="-342900" algn="l">
              <a:lnSpc>
                <a:spcPct val="115000"/>
              </a:lnSpc>
              <a:spcAft>
                <a:spcPts val="800"/>
              </a:spcAft>
              <a:buSzPts val="1000"/>
              <a:buFont typeface="Symbol" panose="05050102010706020507" pitchFamily="18" charset="2"/>
              <a:buChar char=""/>
              <a:tabLst>
                <a:tab pos="457200" algn="l"/>
              </a:tabLst>
            </a:pPr>
            <a:r>
              <a:rPr lang="da-DK" sz="5500" kern="100" dirty="0">
                <a:latin typeface="Times New Roman" panose="02020603050405020304" pitchFamily="18" charset="0"/>
                <a:ea typeface="Aptos" panose="020B0004020202020204" pitchFamily="34" charset="0"/>
                <a:cs typeface="Times New Roman" panose="02020603050405020304" pitchFamily="18" charset="0"/>
              </a:rPr>
              <a:t>Konkret</a:t>
            </a:r>
          </a:p>
          <a:p>
            <a:pPr marL="522900" lvl="1" indent="-342900" algn="l">
              <a:lnSpc>
                <a:spcPct val="115000"/>
              </a:lnSpc>
              <a:spcAft>
                <a:spcPts val="800"/>
              </a:spcAft>
              <a:buSzPts val="1000"/>
              <a:buFont typeface="Symbol" panose="05050102010706020507" pitchFamily="18" charset="2"/>
              <a:buChar char=""/>
              <a:tabLst>
                <a:tab pos="457200" algn="l"/>
              </a:tabLst>
            </a:pPr>
            <a:r>
              <a:rPr lang="da-DK" sz="5500" kern="100" dirty="0">
                <a:latin typeface="Times New Roman" panose="02020603050405020304" pitchFamily="18" charset="0"/>
                <a:ea typeface="Aptos" panose="020B0004020202020204" pitchFamily="34" charset="0"/>
                <a:cs typeface="Times New Roman" panose="02020603050405020304" pitchFamily="18" charset="0"/>
              </a:rPr>
              <a:t>Genkendeligt</a:t>
            </a:r>
          </a:p>
          <a:p>
            <a:pPr marL="522900" lvl="1" indent="-342900" algn="l">
              <a:lnSpc>
                <a:spcPct val="115000"/>
              </a:lnSpc>
              <a:spcAft>
                <a:spcPts val="800"/>
              </a:spcAft>
              <a:buSzPts val="1000"/>
              <a:buFont typeface="Symbol" panose="05050102010706020507" pitchFamily="18" charset="2"/>
              <a:buChar char=""/>
              <a:tabLst>
                <a:tab pos="457200" algn="l"/>
              </a:tabLst>
            </a:pPr>
            <a:r>
              <a:rPr lang="da-DK" sz="5500" kern="100" dirty="0">
                <a:latin typeface="Times New Roman" panose="02020603050405020304" pitchFamily="18" charset="0"/>
                <a:ea typeface="Aptos" panose="020B0004020202020204" pitchFamily="34" charset="0"/>
                <a:cs typeface="Times New Roman" panose="02020603050405020304" pitchFamily="18" charset="0"/>
              </a:rPr>
              <a:t>Hvad betyder det for virksomheden</a:t>
            </a:r>
          </a:p>
          <a:p>
            <a:pPr marL="342900" lvl="0" indent="-342900" algn="l">
              <a:lnSpc>
                <a:spcPct val="115000"/>
              </a:lnSpc>
              <a:spcAft>
                <a:spcPts val="800"/>
              </a:spcAft>
              <a:buSzPts val="1000"/>
              <a:buFont typeface="Symbol" panose="05050102010706020507" pitchFamily="18" charset="2"/>
              <a:buChar char=""/>
              <a:tabLst>
                <a:tab pos="457200" algn="l"/>
              </a:tabLst>
            </a:pPr>
            <a:r>
              <a:rPr lang="da-DK" sz="5500" kern="100" dirty="0">
                <a:latin typeface="Times New Roman" panose="02020603050405020304" pitchFamily="18" charset="0"/>
                <a:ea typeface="Aptos" panose="020B0004020202020204" pitchFamily="34" charset="0"/>
                <a:cs typeface="Times New Roman" panose="02020603050405020304" pitchFamily="18" charset="0"/>
              </a:rPr>
              <a:t>Lyt og vær åben for dialog</a:t>
            </a:r>
          </a:p>
          <a:p>
            <a:pPr marL="342900" lvl="0" indent="-342900" algn="l">
              <a:lnSpc>
                <a:spcPct val="115000"/>
              </a:lnSpc>
              <a:spcAft>
                <a:spcPts val="800"/>
              </a:spcAft>
              <a:buSzPts val="1000"/>
              <a:buFont typeface="Symbol" panose="05050102010706020507" pitchFamily="18" charset="2"/>
              <a:buChar char=""/>
              <a:tabLst>
                <a:tab pos="457200" algn="l"/>
              </a:tabLst>
            </a:pPr>
            <a:r>
              <a:rPr lang="da-DK" sz="5500" kern="100" dirty="0">
                <a:latin typeface="Times New Roman" panose="02020603050405020304" pitchFamily="18" charset="0"/>
                <a:ea typeface="Aptos" panose="020B0004020202020204" pitchFamily="34" charset="0"/>
                <a:cs typeface="Times New Roman" panose="02020603050405020304" pitchFamily="18" charset="0"/>
              </a:rPr>
              <a:t>Spørg ind til arbejdsgiverens begrundelser - vær nysgerrig</a:t>
            </a:r>
          </a:p>
          <a:p>
            <a:pPr marL="342900" lvl="0" indent="-342900" algn="l">
              <a:lnSpc>
                <a:spcPct val="115000"/>
              </a:lnSpc>
              <a:spcAft>
                <a:spcPts val="800"/>
              </a:spcAft>
              <a:buSzPts val="1000"/>
              <a:buFont typeface="Symbol" panose="05050102010706020507" pitchFamily="18" charset="2"/>
              <a:buChar char=""/>
              <a:tabLst>
                <a:tab pos="457200" algn="l"/>
              </a:tabLst>
            </a:pPr>
            <a:r>
              <a:rPr lang="da-DK" sz="5500" kern="100" dirty="0">
                <a:latin typeface="Times New Roman" panose="02020603050405020304" pitchFamily="18" charset="0"/>
                <a:ea typeface="Aptos" panose="020B0004020202020204" pitchFamily="34" charset="0"/>
                <a:cs typeface="Times New Roman" panose="02020603050405020304" pitchFamily="18" charset="0"/>
              </a:rPr>
              <a:t>Kom med eksempler og spørg efter eksempler</a:t>
            </a:r>
          </a:p>
          <a:p>
            <a:endParaRPr lang="da-DK" dirty="0"/>
          </a:p>
        </p:txBody>
      </p:sp>
      <p:sp>
        <p:nvSpPr>
          <p:cNvPr id="4" name="Pladsholder til dato 3">
            <a:extLst>
              <a:ext uri="{FF2B5EF4-FFF2-40B4-BE49-F238E27FC236}">
                <a16:creationId xmlns:a16="http://schemas.microsoft.com/office/drawing/2014/main" id="{A031D2A0-3DDB-55AC-8217-91DEA06E5401}"/>
              </a:ext>
            </a:extLst>
          </p:cNvPr>
          <p:cNvSpPr>
            <a:spLocks noGrp="1"/>
          </p:cNvSpPr>
          <p:nvPr>
            <p:ph type="dt" sz="half" idx="10"/>
          </p:nvPr>
        </p:nvSpPr>
        <p:spPr/>
        <p:txBody>
          <a:bodyPr/>
          <a:lstStyle/>
          <a:p>
            <a:fld id="{A3CE1810-3259-4057-8D66-5AE7C6F050EE}" type="datetime1">
              <a:rPr lang="da-DK" smtClean="0"/>
              <a:t>27-03-2026</a:t>
            </a:fld>
            <a:endParaRPr lang="da-DK"/>
          </a:p>
        </p:txBody>
      </p:sp>
      <p:sp>
        <p:nvSpPr>
          <p:cNvPr id="5" name="Pladsholder til sidefod 4">
            <a:extLst>
              <a:ext uri="{FF2B5EF4-FFF2-40B4-BE49-F238E27FC236}">
                <a16:creationId xmlns:a16="http://schemas.microsoft.com/office/drawing/2014/main" id="{172696D8-E057-F513-FBAC-7B8A04D86D12}"/>
              </a:ext>
            </a:extLst>
          </p:cNvPr>
          <p:cNvSpPr>
            <a:spLocks noGrp="1"/>
          </p:cNvSpPr>
          <p:nvPr>
            <p:ph type="ftr" sz="quarter" idx="11"/>
          </p:nvPr>
        </p:nvSpPr>
        <p:spPr/>
        <p:txBody>
          <a:bodyPr/>
          <a:lstStyle/>
          <a:p>
            <a:r>
              <a:rPr lang="da-DK" dirty="0"/>
              <a:t>Bliv en haj til lønforhandling </a:t>
            </a:r>
          </a:p>
        </p:txBody>
      </p:sp>
      <p:sp>
        <p:nvSpPr>
          <p:cNvPr id="6" name="Pladsholder til slidenummer 5">
            <a:extLst>
              <a:ext uri="{FF2B5EF4-FFF2-40B4-BE49-F238E27FC236}">
                <a16:creationId xmlns:a16="http://schemas.microsoft.com/office/drawing/2014/main" id="{4188632A-FBEF-517B-6B1C-1B46B795DE35}"/>
              </a:ext>
            </a:extLst>
          </p:cNvPr>
          <p:cNvSpPr>
            <a:spLocks noGrp="1"/>
          </p:cNvSpPr>
          <p:nvPr>
            <p:ph type="sldNum" sz="quarter" idx="12"/>
          </p:nvPr>
        </p:nvSpPr>
        <p:spPr/>
        <p:txBody>
          <a:bodyPr/>
          <a:lstStyle/>
          <a:p>
            <a:fld id="{DA9A3096-54F7-428B-BD5C-AAD8FA43DE07}" type="slidenum">
              <a:rPr lang="da-DK" smtClean="0"/>
              <a:t>10</a:t>
            </a:fld>
            <a:endParaRPr lang="da-DK"/>
          </a:p>
        </p:txBody>
      </p:sp>
      <p:sp>
        <p:nvSpPr>
          <p:cNvPr id="8" name="Tekstfelt 7">
            <a:extLst>
              <a:ext uri="{FF2B5EF4-FFF2-40B4-BE49-F238E27FC236}">
                <a16:creationId xmlns:a16="http://schemas.microsoft.com/office/drawing/2014/main" id="{15702180-399C-3989-52A2-1590F422858D}"/>
              </a:ext>
            </a:extLst>
          </p:cNvPr>
          <p:cNvSpPr txBox="1"/>
          <p:nvPr/>
        </p:nvSpPr>
        <p:spPr>
          <a:xfrm>
            <a:off x="1252057" y="1216109"/>
            <a:ext cx="10987481" cy="1446550"/>
          </a:xfrm>
          <a:prstGeom prst="rect">
            <a:avLst/>
          </a:prstGeom>
          <a:noFill/>
        </p:spPr>
        <p:txBody>
          <a:bodyPr wrap="square">
            <a:spAutoFit/>
          </a:bodyPr>
          <a:lstStyle/>
          <a:p>
            <a:r>
              <a:rPr lang="da-DK" sz="4400" dirty="0">
                <a:latin typeface="Times New Roman" panose="02020603050405020304" pitchFamily="18" charset="0"/>
                <a:cs typeface="Times New Roman" panose="02020603050405020304" pitchFamily="18" charset="0"/>
              </a:rPr>
              <a:t>Vær konstruktiv og professionel – </a:t>
            </a:r>
          </a:p>
          <a:p>
            <a:r>
              <a:rPr lang="da-DK" sz="4400" dirty="0">
                <a:latin typeface="Times New Roman" panose="02020603050405020304" pitchFamily="18" charset="0"/>
                <a:cs typeface="Times New Roman" panose="02020603050405020304" pitchFamily="18" charset="0"/>
              </a:rPr>
              <a:t>og lyttende!</a:t>
            </a:r>
          </a:p>
        </p:txBody>
      </p:sp>
    </p:spTree>
    <p:extLst>
      <p:ext uri="{BB962C8B-B14F-4D97-AF65-F5344CB8AC3E}">
        <p14:creationId xmlns:p14="http://schemas.microsoft.com/office/powerpoint/2010/main" val="2032048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7FE65E-DDB4-9B08-33A9-C50496051E8A}"/>
              </a:ext>
            </a:extLst>
          </p:cNvPr>
          <p:cNvSpPr>
            <a:spLocks noGrp="1"/>
          </p:cNvSpPr>
          <p:nvPr>
            <p:ph type="ctrTitle"/>
          </p:nvPr>
        </p:nvSpPr>
        <p:spPr>
          <a:xfrm>
            <a:off x="1075888" y="853915"/>
            <a:ext cx="5925424" cy="1000052"/>
          </a:xfrm>
        </p:spPr>
        <p:txBody>
          <a:bodyPr>
            <a:normAutofit/>
          </a:bodyPr>
          <a:lstStyle/>
          <a:p>
            <a:r>
              <a:rPr lang="da-DK" sz="4400" dirty="0">
                <a:latin typeface="Times New Roman" panose="02020603050405020304" pitchFamily="18" charset="0"/>
                <a:cs typeface="Times New Roman" panose="02020603050405020304" pitchFamily="18" charset="0"/>
              </a:rPr>
              <a:t>Hav en plan B og følg op</a:t>
            </a:r>
          </a:p>
        </p:txBody>
      </p:sp>
      <p:sp>
        <p:nvSpPr>
          <p:cNvPr id="3" name="Undertitel 2">
            <a:extLst>
              <a:ext uri="{FF2B5EF4-FFF2-40B4-BE49-F238E27FC236}">
                <a16:creationId xmlns:a16="http://schemas.microsoft.com/office/drawing/2014/main" id="{A979F0D9-1F73-89F7-8FD2-C062A609C7A0}"/>
              </a:ext>
            </a:extLst>
          </p:cNvPr>
          <p:cNvSpPr>
            <a:spLocks noGrp="1"/>
          </p:cNvSpPr>
          <p:nvPr>
            <p:ph type="subTitle" idx="1"/>
          </p:nvPr>
        </p:nvSpPr>
        <p:spPr>
          <a:xfrm>
            <a:off x="6448338" y="3095006"/>
            <a:ext cx="4796405" cy="1582357"/>
          </a:xfrm>
        </p:spPr>
        <p:txBody>
          <a:bodyPr>
            <a:normAutofit lnSpcReduction="10000"/>
          </a:bodyPr>
          <a:lstStyle/>
          <a:p>
            <a:pPr marL="342900" lvl="0" indent="-342900" algn="l">
              <a:lnSpc>
                <a:spcPct val="115000"/>
              </a:lnSpc>
              <a:spcAft>
                <a:spcPts val="800"/>
              </a:spcAft>
              <a:buSzPts val="1000"/>
              <a:buFont typeface="Symbol" panose="05050102010706020507" pitchFamily="18" charset="2"/>
              <a:buChar char=""/>
              <a:tabLst>
                <a:tab pos="457200" algn="l"/>
              </a:tabLst>
            </a:pPr>
            <a:r>
              <a:rPr lang="da-DK" sz="1900" kern="100" dirty="0">
                <a:latin typeface="Times New Roman" panose="02020603050405020304" pitchFamily="18" charset="0"/>
                <a:ea typeface="Aptos" panose="020B0004020202020204" pitchFamily="34" charset="0"/>
                <a:cs typeface="Times New Roman" panose="02020603050405020304" pitchFamily="18" charset="0"/>
              </a:rPr>
              <a:t>Lav en aftale om fremtidig lønregulering</a:t>
            </a:r>
          </a:p>
          <a:p>
            <a:pPr marL="342900" lvl="0" indent="-342900" algn="l">
              <a:lnSpc>
                <a:spcPct val="115000"/>
              </a:lnSpc>
              <a:spcAft>
                <a:spcPts val="800"/>
              </a:spcAft>
              <a:buSzPts val="1000"/>
              <a:buFont typeface="Symbol" panose="05050102010706020507" pitchFamily="18" charset="2"/>
              <a:buChar char=""/>
              <a:tabLst>
                <a:tab pos="457200" algn="l"/>
              </a:tabLst>
            </a:pPr>
            <a:r>
              <a:rPr lang="da-DK" sz="1900" kern="100" dirty="0">
                <a:latin typeface="Times New Roman" panose="02020603050405020304" pitchFamily="18" charset="0"/>
                <a:ea typeface="Aptos" panose="020B0004020202020204" pitchFamily="34" charset="0"/>
                <a:cs typeface="Times New Roman" panose="02020603050405020304" pitchFamily="18" charset="0"/>
              </a:rPr>
              <a:t>Følg op skriftligt</a:t>
            </a:r>
          </a:p>
          <a:p>
            <a:pPr marL="342900" lvl="0" indent="-342900" algn="l">
              <a:lnSpc>
                <a:spcPct val="115000"/>
              </a:lnSpc>
              <a:spcAft>
                <a:spcPts val="800"/>
              </a:spcAft>
              <a:buSzPts val="1000"/>
              <a:buFont typeface="Symbol" panose="05050102010706020507" pitchFamily="18" charset="2"/>
              <a:buChar char=""/>
              <a:tabLst>
                <a:tab pos="457200" algn="l"/>
              </a:tabLst>
            </a:pPr>
            <a:r>
              <a:rPr lang="da-DK" sz="1900" kern="100" dirty="0">
                <a:latin typeface="Times New Roman" panose="02020603050405020304" pitchFamily="18" charset="0"/>
                <a:ea typeface="Aptos" panose="020B0004020202020204" pitchFamily="34" charset="0"/>
                <a:cs typeface="Times New Roman" panose="02020603050405020304" pitchFamily="18" charset="0"/>
              </a:rPr>
              <a:t>Næste forhandling begynder nu!</a:t>
            </a:r>
          </a:p>
          <a:p>
            <a:endParaRPr lang="da-DK" dirty="0"/>
          </a:p>
        </p:txBody>
      </p:sp>
      <p:sp>
        <p:nvSpPr>
          <p:cNvPr id="4" name="Pladsholder til dato 3">
            <a:extLst>
              <a:ext uri="{FF2B5EF4-FFF2-40B4-BE49-F238E27FC236}">
                <a16:creationId xmlns:a16="http://schemas.microsoft.com/office/drawing/2014/main" id="{B199D9F5-D374-3731-C584-D3EFDCC637A2}"/>
              </a:ext>
            </a:extLst>
          </p:cNvPr>
          <p:cNvSpPr>
            <a:spLocks noGrp="1"/>
          </p:cNvSpPr>
          <p:nvPr>
            <p:ph type="dt" sz="half" idx="10"/>
          </p:nvPr>
        </p:nvSpPr>
        <p:spPr/>
        <p:txBody>
          <a:bodyPr/>
          <a:lstStyle/>
          <a:p>
            <a:fld id="{A3CE1810-3259-4057-8D66-5AE7C6F050EE}" type="datetime1">
              <a:rPr lang="da-DK" smtClean="0"/>
              <a:t>27-03-2026</a:t>
            </a:fld>
            <a:endParaRPr lang="da-DK"/>
          </a:p>
        </p:txBody>
      </p:sp>
      <p:sp>
        <p:nvSpPr>
          <p:cNvPr id="5" name="Pladsholder til sidefod 4">
            <a:extLst>
              <a:ext uri="{FF2B5EF4-FFF2-40B4-BE49-F238E27FC236}">
                <a16:creationId xmlns:a16="http://schemas.microsoft.com/office/drawing/2014/main" id="{38399E85-3592-B278-0C0B-4E02EB8B879D}"/>
              </a:ext>
            </a:extLst>
          </p:cNvPr>
          <p:cNvSpPr>
            <a:spLocks noGrp="1"/>
          </p:cNvSpPr>
          <p:nvPr>
            <p:ph type="ftr" sz="quarter" idx="11"/>
          </p:nvPr>
        </p:nvSpPr>
        <p:spPr/>
        <p:txBody>
          <a:bodyPr/>
          <a:lstStyle/>
          <a:p>
            <a:r>
              <a:rPr lang="da-DK" dirty="0"/>
              <a:t>Bliv en haj til lønforhandling </a:t>
            </a:r>
          </a:p>
        </p:txBody>
      </p:sp>
      <p:sp>
        <p:nvSpPr>
          <p:cNvPr id="6" name="Pladsholder til slidenummer 5">
            <a:extLst>
              <a:ext uri="{FF2B5EF4-FFF2-40B4-BE49-F238E27FC236}">
                <a16:creationId xmlns:a16="http://schemas.microsoft.com/office/drawing/2014/main" id="{62A52962-AA20-22E5-78D1-55332DEEA34A}"/>
              </a:ext>
            </a:extLst>
          </p:cNvPr>
          <p:cNvSpPr>
            <a:spLocks noGrp="1"/>
          </p:cNvSpPr>
          <p:nvPr>
            <p:ph type="sldNum" sz="quarter" idx="12"/>
          </p:nvPr>
        </p:nvSpPr>
        <p:spPr/>
        <p:txBody>
          <a:bodyPr/>
          <a:lstStyle/>
          <a:p>
            <a:fld id="{DA9A3096-54F7-428B-BD5C-AAD8FA43DE07}" type="slidenum">
              <a:rPr lang="da-DK" smtClean="0"/>
              <a:t>11</a:t>
            </a:fld>
            <a:endParaRPr lang="da-DK"/>
          </a:p>
        </p:txBody>
      </p:sp>
      <p:sp>
        <p:nvSpPr>
          <p:cNvPr id="7" name="Tekstfelt 6">
            <a:extLst>
              <a:ext uri="{FF2B5EF4-FFF2-40B4-BE49-F238E27FC236}">
                <a16:creationId xmlns:a16="http://schemas.microsoft.com/office/drawing/2014/main" id="{10C3ED19-E56F-DE88-D059-D58547572C27}"/>
              </a:ext>
            </a:extLst>
          </p:cNvPr>
          <p:cNvSpPr txBox="1"/>
          <p:nvPr/>
        </p:nvSpPr>
        <p:spPr>
          <a:xfrm>
            <a:off x="1075888" y="2278822"/>
            <a:ext cx="4588778" cy="3214726"/>
          </a:xfrm>
          <a:prstGeom prst="rect">
            <a:avLst/>
          </a:prstGeom>
          <a:noFill/>
        </p:spPr>
        <p:txBody>
          <a:bodyPr wrap="square" rtlCol="0">
            <a:spAutoFit/>
          </a:bodyPr>
          <a:lstStyle/>
          <a:p>
            <a:pPr marL="342900" lvl="0" indent="-342900">
              <a:lnSpc>
                <a:spcPct val="115000"/>
              </a:lnSpc>
              <a:spcAft>
                <a:spcPts val="800"/>
              </a:spcAft>
              <a:buSzPts val="1000"/>
              <a:buFont typeface="Symbol" panose="05050102010706020507" pitchFamily="18" charset="2"/>
              <a:buChar char=""/>
              <a:tabLst>
                <a:tab pos="457200" algn="l"/>
              </a:tabLst>
            </a:pPr>
            <a:r>
              <a:rPr lang="da-DK" kern="100" dirty="0">
                <a:latin typeface="Times New Roman" panose="02020603050405020304" pitchFamily="18" charset="0"/>
                <a:ea typeface="Aptos" panose="020B0004020202020204" pitchFamily="34" charset="0"/>
                <a:cs typeface="Times New Roman" panose="02020603050405020304" pitchFamily="18" charset="0"/>
              </a:rPr>
              <a:t>Overvej andre forhandlingsmuligheder</a:t>
            </a:r>
          </a:p>
          <a:p>
            <a:pPr marL="522900" lvl="1" indent="-342900">
              <a:lnSpc>
                <a:spcPct val="115000"/>
              </a:lnSpc>
              <a:spcAft>
                <a:spcPts val="800"/>
              </a:spcAft>
              <a:buSzPts val="1000"/>
              <a:buFont typeface="Symbol" panose="05050102010706020507" pitchFamily="18" charset="2"/>
              <a:buChar char=""/>
              <a:tabLst>
                <a:tab pos="457200" algn="l"/>
              </a:tabLst>
            </a:pPr>
            <a:r>
              <a:rPr lang="da-DK" kern="100" dirty="0">
                <a:latin typeface="Times New Roman" panose="02020603050405020304" pitchFamily="18" charset="0"/>
                <a:ea typeface="Aptos" panose="020B0004020202020204" pitchFamily="34" charset="0"/>
                <a:cs typeface="Times New Roman" panose="02020603050405020304" pitchFamily="18" charset="0"/>
              </a:rPr>
              <a:t>Ferie</a:t>
            </a:r>
          </a:p>
          <a:p>
            <a:pPr marL="522900" lvl="1" indent="-342900">
              <a:lnSpc>
                <a:spcPct val="115000"/>
              </a:lnSpc>
              <a:spcAft>
                <a:spcPts val="800"/>
              </a:spcAft>
              <a:buSzPts val="1000"/>
              <a:buFont typeface="Symbol" panose="05050102010706020507" pitchFamily="18" charset="2"/>
              <a:buChar char=""/>
              <a:tabLst>
                <a:tab pos="457200" algn="l"/>
              </a:tabLst>
            </a:pPr>
            <a:r>
              <a:rPr lang="da-DK" kern="100" dirty="0">
                <a:latin typeface="Times New Roman" panose="02020603050405020304" pitchFamily="18" charset="0"/>
                <a:ea typeface="Aptos" panose="020B0004020202020204" pitchFamily="34" charset="0"/>
                <a:cs typeface="Times New Roman" panose="02020603050405020304" pitchFamily="18" charset="0"/>
              </a:rPr>
              <a:t>Internet, telefon..</a:t>
            </a:r>
          </a:p>
          <a:p>
            <a:pPr marL="522900" lvl="1" indent="-342900">
              <a:lnSpc>
                <a:spcPct val="115000"/>
              </a:lnSpc>
              <a:spcAft>
                <a:spcPts val="800"/>
              </a:spcAft>
              <a:buSzPts val="1000"/>
              <a:buFont typeface="Symbol" panose="05050102010706020507" pitchFamily="18" charset="2"/>
              <a:buChar char=""/>
              <a:tabLst>
                <a:tab pos="457200" algn="l"/>
              </a:tabLst>
            </a:pPr>
            <a:r>
              <a:rPr lang="da-DK" kern="100" dirty="0">
                <a:latin typeface="Times New Roman" panose="02020603050405020304" pitchFamily="18" charset="0"/>
                <a:ea typeface="Aptos" panose="020B0004020202020204" pitchFamily="34" charset="0"/>
                <a:cs typeface="Times New Roman" panose="02020603050405020304" pitchFamily="18" charset="0"/>
              </a:rPr>
              <a:t>Parkering, transport</a:t>
            </a:r>
          </a:p>
          <a:p>
            <a:pPr marL="522900" lvl="1" indent="-342900">
              <a:lnSpc>
                <a:spcPct val="115000"/>
              </a:lnSpc>
              <a:spcAft>
                <a:spcPts val="800"/>
              </a:spcAft>
              <a:buSzPts val="1000"/>
              <a:buFont typeface="Symbol" panose="05050102010706020507" pitchFamily="18" charset="2"/>
              <a:buChar char=""/>
              <a:tabLst>
                <a:tab pos="457200" algn="l"/>
              </a:tabLst>
            </a:pPr>
            <a:r>
              <a:rPr lang="da-DK" kern="100" dirty="0">
                <a:latin typeface="Times New Roman" panose="02020603050405020304" pitchFamily="18" charset="0"/>
                <a:ea typeface="Aptos" panose="020B0004020202020204" pitchFamily="34" charset="0"/>
                <a:cs typeface="Times New Roman" panose="02020603050405020304" pitchFamily="18" charset="0"/>
              </a:rPr>
              <a:t>Frihed – fridage, ferie</a:t>
            </a:r>
          </a:p>
          <a:p>
            <a:pPr marL="522900" lvl="1" indent="-342900">
              <a:lnSpc>
                <a:spcPct val="115000"/>
              </a:lnSpc>
              <a:spcAft>
                <a:spcPts val="800"/>
              </a:spcAft>
              <a:buSzPts val="1000"/>
              <a:buFont typeface="Symbol" panose="05050102010706020507" pitchFamily="18" charset="2"/>
              <a:buChar char=""/>
              <a:tabLst>
                <a:tab pos="457200" algn="l"/>
              </a:tabLst>
            </a:pPr>
            <a:r>
              <a:rPr lang="da-DK" kern="100" dirty="0">
                <a:latin typeface="Times New Roman" panose="02020603050405020304" pitchFamily="18" charset="0"/>
                <a:ea typeface="Aptos" panose="020B0004020202020204" pitchFamily="34" charset="0"/>
                <a:cs typeface="Times New Roman" panose="02020603050405020304" pitchFamily="18" charset="0"/>
              </a:rPr>
              <a:t>Fleksibilitet – arbejdstider, hjemmearbejde</a:t>
            </a:r>
          </a:p>
          <a:p>
            <a:endParaRPr lang="da-DK" dirty="0"/>
          </a:p>
        </p:txBody>
      </p:sp>
    </p:spTree>
    <p:extLst>
      <p:ext uri="{BB962C8B-B14F-4D97-AF65-F5344CB8AC3E}">
        <p14:creationId xmlns:p14="http://schemas.microsoft.com/office/powerpoint/2010/main" val="3332142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364D70-ED9D-72A1-1095-625C9743E8A1}"/>
              </a:ext>
            </a:extLst>
          </p:cNvPr>
          <p:cNvSpPr>
            <a:spLocks noGrp="1"/>
          </p:cNvSpPr>
          <p:nvPr>
            <p:ph type="ctrTitle"/>
          </p:nvPr>
        </p:nvSpPr>
        <p:spPr>
          <a:xfrm>
            <a:off x="1196830" y="1143554"/>
            <a:ext cx="7317996" cy="798716"/>
          </a:xfrm>
        </p:spPr>
        <p:txBody>
          <a:bodyPr>
            <a:normAutofit/>
          </a:bodyPr>
          <a:lstStyle/>
          <a:p>
            <a:r>
              <a:rPr lang="da-DK" sz="4400" dirty="0">
                <a:latin typeface="Times New Roman" panose="02020603050405020304" pitchFamily="18" charset="0"/>
                <a:cs typeface="Times New Roman" panose="02020603050405020304" pitchFamily="18" charset="0"/>
              </a:rPr>
              <a:t>Opsummering af de 5 gode råd</a:t>
            </a:r>
          </a:p>
        </p:txBody>
      </p:sp>
      <p:sp>
        <p:nvSpPr>
          <p:cNvPr id="3" name="Undertitel 2">
            <a:extLst>
              <a:ext uri="{FF2B5EF4-FFF2-40B4-BE49-F238E27FC236}">
                <a16:creationId xmlns:a16="http://schemas.microsoft.com/office/drawing/2014/main" id="{4B76AF1A-3C2F-B0A2-0527-DFB2974E1B52}"/>
              </a:ext>
            </a:extLst>
          </p:cNvPr>
          <p:cNvSpPr>
            <a:spLocks noGrp="1"/>
          </p:cNvSpPr>
          <p:nvPr>
            <p:ph type="subTitle" idx="1"/>
          </p:nvPr>
        </p:nvSpPr>
        <p:spPr>
          <a:xfrm>
            <a:off x="1196830" y="2419190"/>
            <a:ext cx="4750965" cy="2983320"/>
          </a:xfrm>
        </p:spPr>
        <p:txBody>
          <a:bodyPr>
            <a:normAutofit fontScale="25000" lnSpcReduction="20000"/>
          </a:bodyPr>
          <a:lstStyle/>
          <a:p>
            <a:pPr marL="342900" indent="-342900" algn="l">
              <a:buAutoNum type="arabicPeriod"/>
            </a:pPr>
            <a:r>
              <a:rPr lang="da-DK" sz="7200" dirty="0">
                <a:latin typeface="Times New Roman" panose="02020603050405020304" pitchFamily="18" charset="0"/>
                <a:cs typeface="Times New Roman" panose="02020603050405020304" pitchFamily="18" charset="0"/>
              </a:rPr>
              <a:t>Forbered dig grundigt</a:t>
            </a:r>
          </a:p>
          <a:p>
            <a:pPr marL="342900" indent="-342900" algn="l">
              <a:buAutoNum type="arabicPeriod"/>
            </a:pPr>
            <a:endParaRPr lang="da-DK" sz="7200" dirty="0">
              <a:latin typeface="Times New Roman" panose="02020603050405020304" pitchFamily="18" charset="0"/>
              <a:cs typeface="Times New Roman" panose="02020603050405020304" pitchFamily="18" charset="0"/>
            </a:endParaRPr>
          </a:p>
          <a:p>
            <a:pPr marL="342900" indent="-342900" algn="l">
              <a:buAutoNum type="arabicPeriod"/>
            </a:pPr>
            <a:r>
              <a:rPr lang="da-DK" sz="7200" dirty="0">
                <a:latin typeface="Times New Roman" panose="02020603050405020304" pitchFamily="18" charset="0"/>
                <a:cs typeface="Times New Roman" panose="02020603050405020304" pitchFamily="18" charset="0"/>
              </a:rPr>
              <a:t>Kend din værdi og sæt realistiske mål</a:t>
            </a:r>
          </a:p>
          <a:p>
            <a:pPr marL="342900" indent="-342900" algn="l">
              <a:buAutoNum type="arabicPeriod"/>
            </a:pPr>
            <a:endParaRPr lang="da-DK" sz="7200" dirty="0">
              <a:latin typeface="Times New Roman" panose="02020603050405020304" pitchFamily="18" charset="0"/>
              <a:cs typeface="Times New Roman" panose="02020603050405020304" pitchFamily="18" charset="0"/>
            </a:endParaRPr>
          </a:p>
          <a:p>
            <a:pPr marL="342900" indent="-342900" algn="l">
              <a:buAutoNum type="arabicPeriod"/>
            </a:pPr>
            <a:r>
              <a:rPr lang="da-DK" sz="7200" dirty="0">
                <a:latin typeface="Times New Roman" panose="02020603050405020304" pitchFamily="18" charset="0"/>
                <a:cs typeface="Times New Roman" panose="02020603050405020304" pitchFamily="18" charset="0"/>
              </a:rPr>
              <a:t>Vælg den rette timing og strategi</a:t>
            </a:r>
          </a:p>
          <a:p>
            <a:pPr marL="342900" indent="-342900" algn="l">
              <a:buAutoNum type="arabicPeriod"/>
            </a:pPr>
            <a:endParaRPr lang="da-DK" sz="7200" dirty="0">
              <a:latin typeface="Times New Roman" panose="02020603050405020304" pitchFamily="18" charset="0"/>
              <a:cs typeface="Times New Roman" panose="02020603050405020304" pitchFamily="18" charset="0"/>
            </a:endParaRPr>
          </a:p>
          <a:p>
            <a:pPr marL="342900" indent="-342900" algn="l">
              <a:buAutoNum type="arabicPeriod"/>
            </a:pPr>
            <a:r>
              <a:rPr lang="da-DK" sz="7200" dirty="0">
                <a:latin typeface="Times New Roman" panose="02020603050405020304" pitchFamily="18" charset="0"/>
                <a:cs typeface="Times New Roman" panose="02020603050405020304" pitchFamily="18" charset="0"/>
              </a:rPr>
              <a:t>Vær konstruktiv, lyttende og professionel</a:t>
            </a:r>
          </a:p>
          <a:p>
            <a:pPr marL="342900" indent="-342900" algn="l">
              <a:buAutoNum type="arabicPeriod"/>
            </a:pPr>
            <a:endParaRPr lang="da-DK" sz="7200" dirty="0">
              <a:latin typeface="Times New Roman" panose="02020603050405020304" pitchFamily="18" charset="0"/>
              <a:cs typeface="Times New Roman" panose="02020603050405020304" pitchFamily="18" charset="0"/>
            </a:endParaRPr>
          </a:p>
          <a:p>
            <a:pPr marL="342900" indent="-342900" algn="l">
              <a:buAutoNum type="arabicPeriod"/>
            </a:pPr>
            <a:r>
              <a:rPr lang="da-DK" sz="7200" dirty="0">
                <a:latin typeface="Times New Roman" panose="02020603050405020304" pitchFamily="18" charset="0"/>
                <a:cs typeface="Times New Roman" panose="02020603050405020304" pitchFamily="18" charset="0"/>
              </a:rPr>
              <a:t>Hav en plan B og følg op</a:t>
            </a:r>
          </a:p>
          <a:p>
            <a:endParaRPr lang="da-DK" dirty="0"/>
          </a:p>
        </p:txBody>
      </p:sp>
      <p:sp>
        <p:nvSpPr>
          <p:cNvPr id="4" name="Pladsholder til dato 3">
            <a:extLst>
              <a:ext uri="{FF2B5EF4-FFF2-40B4-BE49-F238E27FC236}">
                <a16:creationId xmlns:a16="http://schemas.microsoft.com/office/drawing/2014/main" id="{383818E4-3286-1C4F-C357-053122BEA4E4}"/>
              </a:ext>
            </a:extLst>
          </p:cNvPr>
          <p:cNvSpPr>
            <a:spLocks noGrp="1"/>
          </p:cNvSpPr>
          <p:nvPr>
            <p:ph type="dt" sz="half" idx="10"/>
          </p:nvPr>
        </p:nvSpPr>
        <p:spPr/>
        <p:txBody>
          <a:bodyPr/>
          <a:lstStyle/>
          <a:p>
            <a:fld id="{A3CE1810-3259-4057-8D66-5AE7C6F050EE}" type="datetime1">
              <a:rPr lang="da-DK" smtClean="0"/>
              <a:t>27-03-2026</a:t>
            </a:fld>
            <a:endParaRPr lang="da-DK"/>
          </a:p>
        </p:txBody>
      </p:sp>
      <p:sp>
        <p:nvSpPr>
          <p:cNvPr id="5" name="Pladsholder til sidefod 4">
            <a:extLst>
              <a:ext uri="{FF2B5EF4-FFF2-40B4-BE49-F238E27FC236}">
                <a16:creationId xmlns:a16="http://schemas.microsoft.com/office/drawing/2014/main" id="{9F2F9AE5-5E82-A59A-AAF5-B70CFBB4C4BB}"/>
              </a:ext>
            </a:extLst>
          </p:cNvPr>
          <p:cNvSpPr>
            <a:spLocks noGrp="1"/>
          </p:cNvSpPr>
          <p:nvPr>
            <p:ph type="ftr" sz="quarter" idx="11"/>
          </p:nvPr>
        </p:nvSpPr>
        <p:spPr/>
        <p:txBody>
          <a:bodyPr/>
          <a:lstStyle/>
          <a:p>
            <a:r>
              <a:rPr lang="da-DK" dirty="0"/>
              <a:t>Bliv en haj til lønforhandling</a:t>
            </a:r>
          </a:p>
        </p:txBody>
      </p:sp>
      <p:sp>
        <p:nvSpPr>
          <p:cNvPr id="6" name="Pladsholder til slidenummer 5">
            <a:extLst>
              <a:ext uri="{FF2B5EF4-FFF2-40B4-BE49-F238E27FC236}">
                <a16:creationId xmlns:a16="http://schemas.microsoft.com/office/drawing/2014/main" id="{13B1E848-BAE3-F9FB-17E3-B1EBB71FB34E}"/>
              </a:ext>
            </a:extLst>
          </p:cNvPr>
          <p:cNvSpPr>
            <a:spLocks noGrp="1"/>
          </p:cNvSpPr>
          <p:nvPr>
            <p:ph type="sldNum" sz="quarter" idx="12"/>
          </p:nvPr>
        </p:nvSpPr>
        <p:spPr/>
        <p:txBody>
          <a:bodyPr/>
          <a:lstStyle/>
          <a:p>
            <a:fld id="{DA9A3096-54F7-428B-BD5C-AAD8FA43DE07}" type="slidenum">
              <a:rPr lang="da-DK" smtClean="0"/>
              <a:t>12</a:t>
            </a:fld>
            <a:endParaRPr lang="da-DK"/>
          </a:p>
        </p:txBody>
      </p:sp>
    </p:spTree>
    <p:extLst>
      <p:ext uri="{BB962C8B-B14F-4D97-AF65-F5344CB8AC3E}">
        <p14:creationId xmlns:p14="http://schemas.microsoft.com/office/powerpoint/2010/main" val="1344055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903E87-BCEF-0312-B514-3CD40DF9735A}"/>
              </a:ext>
            </a:extLst>
          </p:cNvPr>
          <p:cNvSpPr>
            <a:spLocks noGrp="1"/>
          </p:cNvSpPr>
          <p:nvPr>
            <p:ph type="ctrTitle"/>
          </p:nvPr>
        </p:nvSpPr>
        <p:spPr>
          <a:xfrm>
            <a:off x="1524000" y="1122363"/>
            <a:ext cx="8811237" cy="1117498"/>
          </a:xfrm>
        </p:spPr>
        <p:txBody>
          <a:bodyPr/>
          <a:lstStyle/>
          <a:p>
            <a:r>
              <a:rPr lang="da-DK" dirty="0"/>
              <a:t>Tak for i dag</a:t>
            </a:r>
          </a:p>
        </p:txBody>
      </p:sp>
      <p:sp>
        <p:nvSpPr>
          <p:cNvPr id="3" name="Undertitel 2">
            <a:extLst>
              <a:ext uri="{FF2B5EF4-FFF2-40B4-BE49-F238E27FC236}">
                <a16:creationId xmlns:a16="http://schemas.microsoft.com/office/drawing/2014/main" id="{9A88CDE3-ED84-2AA3-91CC-B219675C76F1}"/>
              </a:ext>
            </a:extLst>
          </p:cNvPr>
          <p:cNvSpPr>
            <a:spLocks noGrp="1"/>
          </p:cNvSpPr>
          <p:nvPr>
            <p:ph type="subTitle" idx="1"/>
          </p:nvPr>
        </p:nvSpPr>
        <p:spPr/>
        <p:txBody>
          <a:bodyPr/>
          <a:lstStyle/>
          <a:p>
            <a:r>
              <a:rPr lang="da-DK" dirty="0"/>
              <a:t>Spørgsmål og </a:t>
            </a:r>
            <a:r>
              <a:rPr lang="da-DK" dirty="0">
                <a:latin typeface="Times New Roman" panose="02020603050405020304" pitchFamily="18" charset="0"/>
                <a:cs typeface="Times New Roman" panose="02020603050405020304" pitchFamily="18" charset="0"/>
              </a:rPr>
              <a:t>mere information</a:t>
            </a:r>
          </a:p>
          <a:p>
            <a:endParaRPr lang="da-DK" dirty="0"/>
          </a:p>
          <a:p>
            <a:pPr algn="l"/>
            <a:r>
              <a:rPr lang="da-DK" sz="1800" dirty="0">
                <a:latin typeface="Times New Roman" panose="02020603050405020304" pitchFamily="18" charset="0"/>
                <a:cs typeface="Times New Roman" panose="02020603050405020304" pitchFamily="18" charset="0"/>
              </a:rPr>
              <a:t>Farmakonomforeningens hjemmeside under </a:t>
            </a:r>
            <a:r>
              <a:rPr lang="da-DK" sz="1800" dirty="0">
                <a:latin typeface="Times New Roman" panose="02020603050405020304" pitchFamily="18" charset="0"/>
                <a:cs typeface="Times New Roman" panose="02020603050405020304" pitchFamily="18" charset="0"/>
                <a:hlinkClick r:id="rId3"/>
              </a:rPr>
              <a:t>Løn &amp; vilkår</a:t>
            </a:r>
            <a:endParaRPr lang="da-DK" sz="1800" dirty="0">
              <a:latin typeface="Times New Roman" panose="02020603050405020304" pitchFamily="18" charset="0"/>
              <a:cs typeface="Times New Roman" panose="02020603050405020304" pitchFamily="18" charset="0"/>
            </a:endParaRPr>
          </a:p>
        </p:txBody>
      </p:sp>
      <p:sp>
        <p:nvSpPr>
          <p:cNvPr id="4" name="Pladsholder til dato 3">
            <a:extLst>
              <a:ext uri="{FF2B5EF4-FFF2-40B4-BE49-F238E27FC236}">
                <a16:creationId xmlns:a16="http://schemas.microsoft.com/office/drawing/2014/main" id="{AC778B49-D34B-3730-CC4C-69AE634B699C}"/>
              </a:ext>
            </a:extLst>
          </p:cNvPr>
          <p:cNvSpPr>
            <a:spLocks noGrp="1"/>
          </p:cNvSpPr>
          <p:nvPr>
            <p:ph type="dt" sz="half" idx="10"/>
          </p:nvPr>
        </p:nvSpPr>
        <p:spPr/>
        <p:txBody>
          <a:bodyPr/>
          <a:lstStyle/>
          <a:p>
            <a:fld id="{A3CE1810-3259-4057-8D66-5AE7C6F050EE}" type="datetime1">
              <a:rPr lang="da-DK" smtClean="0"/>
              <a:t>27-03-2026</a:t>
            </a:fld>
            <a:endParaRPr lang="da-DK"/>
          </a:p>
        </p:txBody>
      </p:sp>
      <p:sp>
        <p:nvSpPr>
          <p:cNvPr id="5" name="Pladsholder til sidefod 4">
            <a:extLst>
              <a:ext uri="{FF2B5EF4-FFF2-40B4-BE49-F238E27FC236}">
                <a16:creationId xmlns:a16="http://schemas.microsoft.com/office/drawing/2014/main" id="{B6A6CAE1-C308-0830-280F-1383D6840F46}"/>
              </a:ext>
            </a:extLst>
          </p:cNvPr>
          <p:cNvSpPr>
            <a:spLocks noGrp="1"/>
          </p:cNvSpPr>
          <p:nvPr>
            <p:ph type="ftr" sz="quarter" idx="11"/>
          </p:nvPr>
        </p:nvSpPr>
        <p:spPr/>
        <p:txBody>
          <a:bodyPr/>
          <a:lstStyle/>
          <a:p>
            <a:r>
              <a:rPr lang="da-DK" dirty="0"/>
              <a:t>Bliv en haj til lønforhandling</a:t>
            </a:r>
          </a:p>
        </p:txBody>
      </p:sp>
      <p:sp>
        <p:nvSpPr>
          <p:cNvPr id="6" name="Pladsholder til slidenummer 5">
            <a:extLst>
              <a:ext uri="{FF2B5EF4-FFF2-40B4-BE49-F238E27FC236}">
                <a16:creationId xmlns:a16="http://schemas.microsoft.com/office/drawing/2014/main" id="{B8E838F5-0998-6DAE-949E-6DDF10B6B8EC}"/>
              </a:ext>
            </a:extLst>
          </p:cNvPr>
          <p:cNvSpPr>
            <a:spLocks noGrp="1"/>
          </p:cNvSpPr>
          <p:nvPr>
            <p:ph type="sldNum" sz="quarter" idx="12"/>
          </p:nvPr>
        </p:nvSpPr>
        <p:spPr/>
        <p:txBody>
          <a:bodyPr/>
          <a:lstStyle/>
          <a:p>
            <a:fld id="{DA9A3096-54F7-428B-BD5C-AAD8FA43DE07}" type="slidenum">
              <a:rPr lang="da-DK" smtClean="0"/>
              <a:t>13</a:t>
            </a:fld>
            <a:endParaRPr lang="da-DK"/>
          </a:p>
        </p:txBody>
      </p:sp>
    </p:spTree>
    <p:extLst>
      <p:ext uri="{BB962C8B-B14F-4D97-AF65-F5344CB8AC3E}">
        <p14:creationId xmlns:p14="http://schemas.microsoft.com/office/powerpoint/2010/main" val="2780310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B7C1F1-577C-4FC1-7CB7-53297E071B09}"/>
              </a:ext>
            </a:extLst>
          </p:cNvPr>
          <p:cNvSpPr>
            <a:spLocks noGrp="1"/>
          </p:cNvSpPr>
          <p:nvPr>
            <p:ph type="ctrTitle"/>
          </p:nvPr>
        </p:nvSpPr>
        <p:spPr>
          <a:xfrm>
            <a:off x="1199626" y="1420346"/>
            <a:ext cx="3045204" cy="1020850"/>
          </a:xfrm>
        </p:spPr>
        <p:txBody>
          <a:bodyPr>
            <a:normAutofit fontScale="90000"/>
          </a:bodyPr>
          <a:lstStyle/>
          <a:p>
            <a:pPr>
              <a:lnSpc>
                <a:spcPct val="115000"/>
              </a:lnSpc>
              <a:spcAft>
                <a:spcPts val="800"/>
              </a:spcAft>
            </a:pPr>
            <a:r>
              <a:rPr lang="da-DK" sz="4900" kern="100" dirty="0">
                <a:effectLst/>
                <a:latin typeface="Times New Roman" panose="02020603050405020304" pitchFamily="18" charset="0"/>
                <a:ea typeface="Aptos" panose="020B0004020202020204" pitchFamily="34" charset="0"/>
                <a:cs typeface="Times New Roman" panose="02020603050405020304" pitchFamily="18" charset="0"/>
              </a:rPr>
              <a:t>Velkommen</a:t>
            </a:r>
            <a:br>
              <a:rPr lang="da-DK" sz="1800" kern="100" dirty="0">
                <a:effectLst/>
                <a:latin typeface="Aptos" panose="020B0004020202020204" pitchFamily="34" charset="0"/>
                <a:ea typeface="Aptos" panose="020B0004020202020204" pitchFamily="34" charset="0"/>
                <a:cs typeface="Arial" panose="020B0604020202020204" pitchFamily="34" charset="0"/>
              </a:rPr>
            </a:br>
            <a:r>
              <a:rPr lang="da-DK" sz="1800" kern="100" dirty="0">
                <a:effectLst/>
                <a:latin typeface="Aptos" panose="020B0004020202020204" pitchFamily="34" charset="0"/>
                <a:ea typeface="Aptos" panose="020B0004020202020204" pitchFamily="34" charset="0"/>
                <a:cs typeface="Arial" panose="020B0604020202020204" pitchFamily="34" charset="0"/>
              </a:rPr>
              <a:t> </a:t>
            </a:r>
            <a:endParaRPr lang="da-DK" dirty="0"/>
          </a:p>
        </p:txBody>
      </p:sp>
      <p:sp>
        <p:nvSpPr>
          <p:cNvPr id="3" name="Undertitel 2">
            <a:extLst>
              <a:ext uri="{FF2B5EF4-FFF2-40B4-BE49-F238E27FC236}">
                <a16:creationId xmlns:a16="http://schemas.microsoft.com/office/drawing/2014/main" id="{42F7FEAC-59D3-40D2-D1BA-0353B67ABD47}"/>
              </a:ext>
            </a:extLst>
          </p:cNvPr>
          <p:cNvSpPr>
            <a:spLocks noGrp="1"/>
          </p:cNvSpPr>
          <p:nvPr>
            <p:ph type="subTitle" idx="1"/>
          </p:nvPr>
        </p:nvSpPr>
        <p:spPr>
          <a:xfrm>
            <a:off x="1199626" y="2558507"/>
            <a:ext cx="6711024" cy="1858298"/>
          </a:xfrm>
        </p:spPr>
        <p:txBody>
          <a:bodyPr>
            <a:normAutofit fontScale="25000" lnSpcReduction="20000"/>
          </a:bodyPr>
          <a:lstStyle/>
          <a:p>
            <a:pPr marL="342900" indent="-342900" algn="l">
              <a:buFont typeface="Arial" panose="020B0604020202020204" pitchFamily="34" charset="0"/>
              <a:buChar char="•"/>
            </a:pPr>
            <a:r>
              <a:rPr lang="da-DK" sz="7200" kern="100" dirty="0">
                <a:effectLst/>
                <a:latin typeface="Times New Roman" panose="02020603050405020304" pitchFamily="18" charset="0"/>
                <a:ea typeface="Aptos" panose="020B0004020202020204" pitchFamily="34" charset="0"/>
                <a:cs typeface="Times New Roman" panose="02020603050405020304" pitchFamily="18" charset="0"/>
              </a:rPr>
              <a:t>Præsentation.</a:t>
            </a:r>
          </a:p>
          <a:p>
            <a:pPr marL="342900" indent="-342900" algn="l">
              <a:buFont typeface="Arial" panose="020B0604020202020204" pitchFamily="34" charset="0"/>
              <a:buChar char="•"/>
            </a:pPr>
            <a:endParaRPr lang="da-DK" sz="72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342900" indent="-342900" algn="l">
              <a:buFont typeface="Arial" panose="020B0604020202020204" pitchFamily="34" charset="0"/>
              <a:buChar char="•"/>
            </a:pPr>
            <a:r>
              <a:rPr lang="da-DK" sz="7200" kern="100" dirty="0">
                <a:latin typeface="Times New Roman" panose="02020603050405020304" pitchFamily="18" charset="0"/>
                <a:ea typeface="Aptos" panose="020B0004020202020204" pitchFamily="34" charset="0"/>
                <a:cs typeface="Times New Roman" panose="02020603050405020304" pitchFamily="18" charset="0"/>
              </a:rPr>
              <a:t>Fokus i dag</a:t>
            </a:r>
            <a:r>
              <a:rPr lang="da-DK" sz="7200" kern="100" dirty="0">
                <a:effectLst/>
                <a:latin typeface="Times New Roman" panose="02020603050405020304" pitchFamily="18" charset="0"/>
                <a:ea typeface="Aptos" panose="020B0004020202020204" pitchFamily="34" charset="0"/>
                <a:cs typeface="Times New Roman" panose="02020603050405020304" pitchFamily="18" charset="0"/>
              </a:rPr>
              <a:t>.</a:t>
            </a:r>
          </a:p>
          <a:p>
            <a:pPr marL="342900" indent="-342900" algn="l">
              <a:buFont typeface="Arial" panose="020B0604020202020204" pitchFamily="34" charset="0"/>
              <a:buChar char="•"/>
            </a:pPr>
            <a:endParaRPr lang="da-DK" sz="72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342900" indent="-342900" algn="l">
              <a:buFont typeface="Arial" panose="020B0604020202020204" pitchFamily="34" charset="0"/>
              <a:buChar char="•"/>
            </a:pPr>
            <a:r>
              <a:rPr lang="da-DK" sz="7200" kern="100" dirty="0">
                <a:effectLst/>
                <a:latin typeface="Times New Roman" panose="02020603050405020304" pitchFamily="18" charset="0"/>
                <a:ea typeface="Aptos" panose="020B0004020202020204" pitchFamily="34" charset="0"/>
                <a:cs typeface="Times New Roman" panose="02020603050405020304" pitchFamily="18" charset="0"/>
              </a:rPr>
              <a:t>Lidt om formen.</a:t>
            </a:r>
            <a:br>
              <a:rPr lang="da-DK" sz="4200" kern="100" dirty="0">
                <a:effectLst/>
                <a:latin typeface="Times New Roman" panose="02020603050405020304" pitchFamily="18" charset="0"/>
                <a:ea typeface="Aptos" panose="020B0004020202020204" pitchFamily="34" charset="0"/>
                <a:cs typeface="Times New Roman" panose="02020603050405020304" pitchFamily="18" charset="0"/>
              </a:rPr>
            </a:br>
            <a:br>
              <a:rPr lang="da-DK" sz="2400" kern="100" dirty="0">
                <a:effectLst/>
                <a:latin typeface="Times New Roman" panose="02020603050405020304" pitchFamily="18" charset="0"/>
                <a:ea typeface="Aptos" panose="020B0004020202020204" pitchFamily="34" charset="0"/>
                <a:cs typeface="Times New Roman" panose="02020603050405020304" pitchFamily="18" charset="0"/>
              </a:rPr>
            </a:br>
            <a:br>
              <a:rPr lang="da-DK" sz="2400" kern="100" dirty="0">
                <a:effectLst/>
                <a:latin typeface="Times New Roman" panose="02020603050405020304" pitchFamily="18" charset="0"/>
                <a:ea typeface="Aptos" panose="020B0004020202020204" pitchFamily="34" charset="0"/>
                <a:cs typeface="Times New Roman" panose="02020603050405020304" pitchFamily="18" charset="0"/>
              </a:rPr>
            </a:br>
            <a:endParaRPr lang="da-DK" dirty="0"/>
          </a:p>
        </p:txBody>
      </p:sp>
      <p:sp>
        <p:nvSpPr>
          <p:cNvPr id="4" name="Pladsholder til dato 3">
            <a:extLst>
              <a:ext uri="{FF2B5EF4-FFF2-40B4-BE49-F238E27FC236}">
                <a16:creationId xmlns:a16="http://schemas.microsoft.com/office/drawing/2014/main" id="{0A705DAF-82F5-127E-739D-4791593A1A5A}"/>
              </a:ext>
            </a:extLst>
          </p:cNvPr>
          <p:cNvSpPr>
            <a:spLocks noGrp="1"/>
          </p:cNvSpPr>
          <p:nvPr>
            <p:ph type="dt" sz="half" idx="10"/>
          </p:nvPr>
        </p:nvSpPr>
        <p:spPr/>
        <p:txBody>
          <a:bodyPr/>
          <a:lstStyle/>
          <a:p>
            <a:fld id="{4DFA553C-1FF8-48B3-A936-52D5AA133729}" type="datetime1">
              <a:rPr lang="da-DK" smtClean="0"/>
              <a:t>27-03-2026</a:t>
            </a:fld>
            <a:endParaRPr lang="da-DK"/>
          </a:p>
        </p:txBody>
      </p:sp>
      <p:sp>
        <p:nvSpPr>
          <p:cNvPr id="5" name="Pladsholder til sidefod 4">
            <a:extLst>
              <a:ext uri="{FF2B5EF4-FFF2-40B4-BE49-F238E27FC236}">
                <a16:creationId xmlns:a16="http://schemas.microsoft.com/office/drawing/2014/main" id="{42782709-83D2-0FD2-2E7E-E243E8CE93D8}"/>
              </a:ext>
            </a:extLst>
          </p:cNvPr>
          <p:cNvSpPr>
            <a:spLocks noGrp="1"/>
          </p:cNvSpPr>
          <p:nvPr>
            <p:ph type="ftr" sz="quarter" idx="11"/>
          </p:nvPr>
        </p:nvSpPr>
        <p:spPr/>
        <p:txBody>
          <a:bodyPr/>
          <a:lstStyle/>
          <a:p>
            <a:r>
              <a:rPr lang="da-DK" dirty="0"/>
              <a:t>Bliv en haj til lønforhandling</a:t>
            </a:r>
          </a:p>
        </p:txBody>
      </p:sp>
      <p:sp>
        <p:nvSpPr>
          <p:cNvPr id="6" name="Pladsholder til slidenummer 5">
            <a:extLst>
              <a:ext uri="{FF2B5EF4-FFF2-40B4-BE49-F238E27FC236}">
                <a16:creationId xmlns:a16="http://schemas.microsoft.com/office/drawing/2014/main" id="{4423CC93-DEF8-E208-35FB-D64D8328291C}"/>
              </a:ext>
            </a:extLst>
          </p:cNvPr>
          <p:cNvSpPr>
            <a:spLocks noGrp="1"/>
          </p:cNvSpPr>
          <p:nvPr>
            <p:ph type="sldNum" sz="quarter" idx="12"/>
          </p:nvPr>
        </p:nvSpPr>
        <p:spPr/>
        <p:txBody>
          <a:bodyPr/>
          <a:lstStyle/>
          <a:p>
            <a:fld id="{DA9A3096-54F7-428B-BD5C-AAD8FA43DE07}" type="slidenum">
              <a:rPr lang="da-DK" smtClean="0"/>
              <a:t>2</a:t>
            </a:fld>
            <a:endParaRPr lang="da-DK"/>
          </a:p>
        </p:txBody>
      </p:sp>
    </p:spTree>
    <p:extLst>
      <p:ext uri="{BB962C8B-B14F-4D97-AF65-F5344CB8AC3E}">
        <p14:creationId xmlns:p14="http://schemas.microsoft.com/office/powerpoint/2010/main" val="3923014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E421F2-5D87-A034-E9B1-75B86D198BC5}"/>
              </a:ext>
            </a:extLst>
          </p:cNvPr>
          <p:cNvSpPr>
            <a:spLocks noGrp="1"/>
          </p:cNvSpPr>
          <p:nvPr>
            <p:ph type="ctrTitle"/>
          </p:nvPr>
        </p:nvSpPr>
        <p:spPr>
          <a:xfrm>
            <a:off x="1524000" y="1066618"/>
            <a:ext cx="6367244" cy="1067164"/>
          </a:xfrm>
        </p:spPr>
        <p:txBody>
          <a:bodyPr>
            <a:normAutofit/>
          </a:bodyPr>
          <a:lstStyle/>
          <a:p>
            <a:r>
              <a:rPr lang="da-DK" sz="4400" dirty="0">
                <a:latin typeface="Times New Roman" panose="02020603050405020304" pitchFamily="18" charset="0"/>
                <a:cs typeface="Times New Roman" panose="02020603050405020304" pitchFamily="18" charset="0"/>
              </a:rPr>
              <a:t>Hvorfor forhandle sin løn?</a:t>
            </a:r>
          </a:p>
        </p:txBody>
      </p:sp>
      <p:sp>
        <p:nvSpPr>
          <p:cNvPr id="3" name="Undertitel 2">
            <a:extLst>
              <a:ext uri="{FF2B5EF4-FFF2-40B4-BE49-F238E27FC236}">
                <a16:creationId xmlns:a16="http://schemas.microsoft.com/office/drawing/2014/main" id="{413487BD-8987-DE1D-55A9-41716F39320E}"/>
              </a:ext>
            </a:extLst>
          </p:cNvPr>
          <p:cNvSpPr>
            <a:spLocks noGrp="1"/>
          </p:cNvSpPr>
          <p:nvPr>
            <p:ph type="subTitle" idx="1"/>
          </p:nvPr>
        </p:nvSpPr>
        <p:spPr>
          <a:xfrm>
            <a:off x="1524000" y="3103097"/>
            <a:ext cx="9829800" cy="1986248"/>
          </a:xfrm>
        </p:spPr>
        <p:txBody>
          <a:bodyPr>
            <a:normAutofit/>
          </a:bodyPr>
          <a:lstStyle/>
          <a:p>
            <a:pPr marL="342900" lvl="0" indent="-342900" algn="l">
              <a:lnSpc>
                <a:spcPct val="115000"/>
              </a:lnSpc>
              <a:spcAft>
                <a:spcPts val="800"/>
              </a:spcAft>
              <a:buSzPts val="1000"/>
              <a:buFont typeface="Symbol" panose="05050102010706020507" pitchFamily="18" charset="2"/>
              <a:buChar char=""/>
              <a:tabLst>
                <a:tab pos="457200" algn="l"/>
              </a:tabLst>
            </a:pPr>
            <a:r>
              <a:rPr lang="da-DK" sz="1900" kern="100" dirty="0">
                <a:latin typeface="Times New Roman" panose="02020603050405020304" pitchFamily="18" charset="0"/>
                <a:ea typeface="Aptos" panose="020B0004020202020204" pitchFamily="34" charset="0"/>
                <a:cs typeface="Times New Roman" panose="02020603050405020304" pitchFamily="18" charset="0"/>
              </a:rPr>
              <a:t>Hvorfor er lønforhandling vigtig?</a:t>
            </a:r>
          </a:p>
          <a:p>
            <a:pPr marL="342900" lvl="0" indent="-342900" algn="l">
              <a:lnSpc>
                <a:spcPct val="115000"/>
              </a:lnSpc>
              <a:spcAft>
                <a:spcPts val="800"/>
              </a:spcAft>
              <a:buSzPts val="1000"/>
              <a:buFont typeface="Symbol" panose="05050102010706020507" pitchFamily="18" charset="2"/>
              <a:buChar char=""/>
              <a:tabLst>
                <a:tab pos="457200" algn="l"/>
              </a:tabLst>
            </a:pPr>
            <a:r>
              <a:rPr lang="da-DK" sz="1900" kern="100" dirty="0">
                <a:latin typeface="Times New Roman" panose="02020603050405020304" pitchFamily="18" charset="0"/>
                <a:ea typeface="Aptos" panose="020B0004020202020204" pitchFamily="34" charset="0"/>
                <a:cs typeface="Times New Roman" panose="02020603050405020304" pitchFamily="18" charset="0"/>
              </a:rPr>
              <a:t>Konsekvenser af ikke at forhandle</a:t>
            </a:r>
          </a:p>
          <a:p>
            <a:pPr marL="342900" lvl="0" indent="-342900" algn="l">
              <a:lnSpc>
                <a:spcPct val="115000"/>
              </a:lnSpc>
              <a:spcAft>
                <a:spcPts val="800"/>
              </a:spcAft>
              <a:buSzPts val="1000"/>
              <a:buFont typeface="Symbol" panose="05050102010706020507" pitchFamily="18" charset="2"/>
              <a:buChar char=""/>
              <a:tabLst>
                <a:tab pos="457200" algn="l"/>
              </a:tabLst>
            </a:pPr>
            <a:r>
              <a:rPr lang="da-DK" sz="1900" kern="100" dirty="0">
                <a:latin typeface="Times New Roman" panose="02020603050405020304" pitchFamily="18" charset="0"/>
                <a:ea typeface="Aptos" panose="020B0004020202020204" pitchFamily="34" charset="0"/>
                <a:cs typeface="Times New Roman" panose="02020603050405020304" pitchFamily="18" charset="0"/>
              </a:rPr>
              <a:t>Statistik: Farmakonomer, der forhandler, opnår i gennemsnit 15.000 kr. mere årligt i faste tillæg</a:t>
            </a:r>
          </a:p>
          <a:p>
            <a:endParaRPr lang="da-DK" dirty="0">
              <a:latin typeface="Times New Roman" panose="02020603050405020304" pitchFamily="18" charset="0"/>
              <a:cs typeface="Times New Roman" panose="02020603050405020304" pitchFamily="18" charset="0"/>
            </a:endParaRPr>
          </a:p>
        </p:txBody>
      </p:sp>
      <p:sp>
        <p:nvSpPr>
          <p:cNvPr id="4" name="Pladsholder til dato 3">
            <a:extLst>
              <a:ext uri="{FF2B5EF4-FFF2-40B4-BE49-F238E27FC236}">
                <a16:creationId xmlns:a16="http://schemas.microsoft.com/office/drawing/2014/main" id="{17F59CD9-AD45-84AC-BF67-EE5B69FC18A0}"/>
              </a:ext>
            </a:extLst>
          </p:cNvPr>
          <p:cNvSpPr>
            <a:spLocks noGrp="1"/>
          </p:cNvSpPr>
          <p:nvPr>
            <p:ph type="dt" sz="half" idx="10"/>
          </p:nvPr>
        </p:nvSpPr>
        <p:spPr/>
        <p:txBody>
          <a:bodyPr/>
          <a:lstStyle/>
          <a:p>
            <a:fld id="{A3CE1810-3259-4057-8D66-5AE7C6F050EE}" type="datetime1">
              <a:rPr lang="da-DK" smtClean="0"/>
              <a:t>27-03-2026</a:t>
            </a:fld>
            <a:endParaRPr lang="da-DK"/>
          </a:p>
        </p:txBody>
      </p:sp>
      <p:sp>
        <p:nvSpPr>
          <p:cNvPr id="5" name="Pladsholder til sidefod 4">
            <a:extLst>
              <a:ext uri="{FF2B5EF4-FFF2-40B4-BE49-F238E27FC236}">
                <a16:creationId xmlns:a16="http://schemas.microsoft.com/office/drawing/2014/main" id="{7A19DCB9-4A25-9230-667D-D64146508D2B}"/>
              </a:ext>
            </a:extLst>
          </p:cNvPr>
          <p:cNvSpPr>
            <a:spLocks noGrp="1"/>
          </p:cNvSpPr>
          <p:nvPr>
            <p:ph type="ftr" sz="quarter" idx="11"/>
          </p:nvPr>
        </p:nvSpPr>
        <p:spPr/>
        <p:txBody>
          <a:bodyPr/>
          <a:lstStyle/>
          <a:p>
            <a:r>
              <a:rPr lang="da-DK" dirty="0"/>
              <a:t>Bliv en haj til lønforhandling </a:t>
            </a:r>
          </a:p>
        </p:txBody>
      </p:sp>
      <p:sp>
        <p:nvSpPr>
          <p:cNvPr id="6" name="Pladsholder til slidenummer 5">
            <a:extLst>
              <a:ext uri="{FF2B5EF4-FFF2-40B4-BE49-F238E27FC236}">
                <a16:creationId xmlns:a16="http://schemas.microsoft.com/office/drawing/2014/main" id="{40A514EA-94B6-E769-3841-C6BCBCE0F55F}"/>
              </a:ext>
            </a:extLst>
          </p:cNvPr>
          <p:cNvSpPr>
            <a:spLocks noGrp="1"/>
          </p:cNvSpPr>
          <p:nvPr>
            <p:ph type="sldNum" sz="quarter" idx="12"/>
          </p:nvPr>
        </p:nvSpPr>
        <p:spPr/>
        <p:txBody>
          <a:bodyPr/>
          <a:lstStyle/>
          <a:p>
            <a:fld id="{DA9A3096-54F7-428B-BD5C-AAD8FA43DE07}" type="slidenum">
              <a:rPr lang="da-DK" smtClean="0"/>
              <a:t>3</a:t>
            </a:fld>
            <a:endParaRPr lang="da-DK"/>
          </a:p>
        </p:txBody>
      </p:sp>
    </p:spTree>
    <p:extLst>
      <p:ext uri="{BB962C8B-B14F-4D97-AF65-F5344CB8AC3E}">
        <p14:creationId xmlns:p14="http://schemas.microsoft.com/office/powerpoint/2010/main" val="3676289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D5A2092D-B353-5A20-30DA-74E0858AFD6F}"/>
              </a:ext>
            </a:extLst>
          </p:cNvPr>
          <p:cNvSpPr>
            <a:spLocks noGrp="1"/>
          </p:cNvSpPr>
          <p:nvPr>
            <p:ph type="dt" sz="half" idx="10"/>
          </p:nvPr>
        </p:nvSpPr>
        <p:spPr/>
        <p:txBody>
          <a:bodyPr/>
          <a:lstStyle/>
          <a:p>
            <a:fld id="{AE6324F7-48AA-48BD-B08C-2D6ABF38415F}" type="datetime1">
              <a:rPr lang="da-DK" smtClean="0"/>
              <a:t>27-03-2026</a:t>
            </a:fld>
            <a:endParaRPr lang="da-DK"/>
          </a:p>
        </p:txBody>
      </p:sp>
      <p:sp>
        <p:nvSpPr>
          <p:cNvPr id="4" name="Pladsholder til slidenummer 3">
            <a:extLst>
              <a:ext uri="{FF2B5EF4-FFF2-40B4-BE49-F238E27FC236}">
                <a16:creationId xmlns:a16="http://schemas.microsoft.com/office/drawing/2014/main" id="{729164D2-F904-3659-E77E-D247029CD267}"/>
              </a:ext>
            </a:extLst>
          </p:cNvPr>
          <p:cNvSpPr>
            <a:spLocks noGrp="1"/>
          </p:cNvSpPr>
          <p:nvPr>
            <p:ph type="sldNum" sz="quarter" idx="12"/>
          </p:nvPr>
        </p:nvSpPr>
        <p:spPr/>
        <p:txBody>
          <a:bodyPr/>
          <a:lstStyle/>
          <a:p>
            <a:fld id="{DA9A3096-54F7-428B-BD5C-AAD8FA43DE07}" type="slidenum">
              <a:rPr lang="da-DK" smtClean="0"/>
              <a:t>4</a:t>
            </a:fld>
            <a:endParaRPr lang="da-DK"/>
          </a:p>
        </p:txBody>
      </p:sp>
      <p:sp>
        <p:nvSpPr>
          <p:cNvPr id="6" name="Tekstfelt 5">
            <a:extLst>
              <a:ext uri="{FF2B5EF4-FFF2-40B4-BE49-F238E27FC236}">
                <a16:creationId xmlns:a16="http://schemas.microsoft.com/office/drawing/2014/main" id="{0CC50DC2-6466-52A4-EB7C-619B2F43CF7C}"/>
              </a:ext>
            </a:extLst>
          </p:cNvPr>
          <p:cNvSpPr txBox="1"/>
          <p:nvPr/>
        </p:nvSpPr>
        <p:spPr>
          <a:xfrm>
            <a:off x="1183838" y="1397716"/>
            <a:ext cx="7767215" cy="1697581"/>
          </a:xfrm>
          <a:prstGeom prst="rect">
            <a:avLst/>
          </a:prstGeom>
          <a:noFill/>
        </p:spPr>
        <p:txBody>
          <a:bodyPr wrap="square">
            <a:spAutoFit/>
          </a:bodyPr>
          <a:lstStyle/>
          <a:p>
            <a:pPr>
              <a:lnSpc>
                <a:spcPct val="115000"/>
              </a:lnSpc>
              <a:spcAft>
                <a:spcPts val="800"/>
              </a:spcAft>
            </a:pPr>
            <a:r>
              <a:rPr lang="da-DK" sz="4400" kern="100" dirty="0">
                <a:effectLst/>
                <a:latin typeface="Times New Roman" panose="02020603050405020304" pitchFamily="18" charset="0"/>
                <a:ea typeface="Aptos" panose="020B0004020202020204" pitchFamily="34" charset="0"/>
                <a:cs typeface="Times New Roman" panose="02020603050405020304" pitchFamily="18" charset="0"/>
              </a:rPr>
              <a:t>Hvornår skal jeg forhandle?.</a:t>
            </a:r>
          </a:p>
          <a:p>
            <a:pPr>
              <a:lnSpc>
                <a:spcPct val="115000"/>
              </a:lnSpc>
              <a:spcAft>
                <a:spcPts val="800"/>
              </a:spcAft>
            </a:pPr>
            <a:r>
              <a:rPr lang="da-DK" sz="1800" kern="100" dirty="0">
                <a:effectLst/>
                <a:latin typeface="Aptos" panose="020B0004020202020204" pitchFamily="34" charset="0"/>
                <a:ea typeface="Aptos" panose="020B0004020202020204" pitchFamily="34" charset="0"/>
                <a:cs typeface="Arial" panose="020B0604020202020204" pitchFamily="34" charset="0"/>
              </a:rPr>
              <a:t> </a:t>
            </a:r>
          </a:p>
          <a:p>
            <a:pPr>
              <a:lnSpc>
                <a:spcPct val="115000"/>
              </a:lnSpc>
              <a:spcAft>
                <a:spcPts val="800"/>
              </a:spcAft>
            </a:pPr>
            <a:r>
              <a:rPr lang="da-DK" sz="1800" kern="100" dirty="0">
                <a:effectLst/>
                <a:latin typeface="Aptos" panose="020B0004020202020204" pitchFamily="34" charset="0"/>
                <a:ea typeface="Aptos" panose="020B0004020202020204" pitchFamily="34" charset="0"/>
                <a:cs typeface="Arial" panose="020B0604020202020204" pitchFamily="34" charset="0"/>
              </a:rPr>
              <a:t> </a:t>
            </a:r>
          </a:p>
        </p:txBody>
      </p:sp>
      <p:sp>
        <p:nvSpPr>
          <p:cNvPr id="5" name="Tekstfelt 4">
            <a:extLst>
              <a:ext uri="{FF2B5EF4-FFF2-40B4-BE49-F238E27FC236}">
                <a16:creationId xmlns:a16="http://schemas.microsoft.com/office/drawing/2014/main" id="{D7F63F19-86EF-B1C3-5CDC-736A3B1512B7}"/>
              </a:ext>
            </a:extLst>
          </p:cNvPr>
          <p:cNvSpPr txBox="1"/>
          <p:nvPr/>
        </p:nvSpPr>
        <p:spPr>
          <a:xfrm>
            <a:off x="1183838" y="2744720"/>
            <a:ext cx="6702804" cy="2615203"/>
          </a:xfrm>
          <a:prstGeom prst="rect">
            <a:avLst/>
          </a:prstGeom>
          <a:noFill/>
        </p:spPr>
        <p:txBody>
          <a:bodyPr wrap="square" rtlCol="0">
            <a:spAutoFit/>
          </a:bodyPr>
          <a:lstStyle/>
          <a:p>
            <a:pPr marL="342900" lvl="0" indent="-342900">
              <a:lnSpc>
                <a:spcPct val="115000"/>
              </a:lnSpc>
              <a:buFont typeface="Symbol" panose="05050102010706020507" pitchFamily="18" charset="2"/>
              <a:buChar char=""/>
            </a:pPr>
            <a:r>
              <a:rPr lang="da-DK" kern="100" dirty="0">
                <a:latin typeface="Times New Roman" panose="02020603050405020304" pitchFamily="18" charset="0"/>
                <a:ea typeface="Aptos" panose="020B0004020202020204" pitchFamily="34" charset="0"/>
                <a:cs typeface="Times New Roman" panose="02020603050405020304" pitchFamily="18" charset="0"/>
              </a:rPr>
              <a:t>Jobskifte.</a:t>
            </a:r>
          </a:p>
          <a:p>
            <a:pPr lvl="0">
              <a:lnSpc>
                <a:spcPct val="115000"/>
              </a:lnSpc>
            </a:pPr>
            <a:endParaRPr lang="da-DK" kern="100" dirty="0">
              <a:latin typeface="Times New Roman" panose="02020603050405020304" pitchFamily="18"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da-DK" kern="100" dirty="0">
                <a:latin typeface="Times New Roman" panose="02020603050405020304" pitchFamily="18" charset="0"/>
                <a:ea typeface="Aptos" panose="020B0004020202020204" pitchFamily="34" charset="0"/>
                <a:cs typeface="Times New Roman" panose="02020603050405020304" pitchFamily="18" charset="0"/>
              </a:rPr>
              <a:t>Ny stilling eller nye ansvarsområder.</a:t>
            </a:r>
          </a:p>
          <a:p>
            <a:pPr lvl="0">
              <a:lnSpc>
                <a:spcPct val="115000"/>
              </a:lnSpc>
            </a:pPr>
            <a:endParaRPr lang="da-DK" kern="100" dirty="0">
              <a:latin typeface="Times New Roman" panose="02020603050405020304" pitchFamily="18"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da-DK" kern="100" dirty="0">
                <a:latin typeface="Times New Roman" panose="02020603050405020304" pitchFamily="18" charset="0"/>
                <a:ea typeface="Aptos" panose="020B0004020202020204" pitchFamily="34" charset="0"/>
                <a:cs typeface="Times New Roman" panose="02020603050405020304" pitchFamily="18" charset="0"/>
              </a:rPr>
              <a:t>Er der sket noget særligt - særlig indsats.</a:t>
            </a:r>
          </a:p>
          <a:p>
            <a:pPr lvl="0">
              <a:lnSpc>
                <a:spcPct val="115000"/>
              </a:lnSpc>
            </a:pPr>
            <a:r>
              <a:rPr lang="da-DK" kern="100" dirty="0">
                <a:latin typeface="Times New Roman" panose="02020603050405020304" pitchFamily="18" charset="0"/>
                <a:ea typeface="Aptos" panose="020B0004020202020204" pitchFamily="34" charset="0"/>
                <a:cs typeface="Times New Roman" panose="02020603050405020304" pitchFamily="18" charset="0"/>
              </a:rPr>
              <a:t> </a:t>
            </a:r>
          </a:p>
          <a:p>
            <a:pPr marL="342900" lvl="0" indent="-342900">
              <a:lnSpc>
                <a:spcPct val="115000"/>
              </a:lnSpc>
              <a:spcAft>
                <a:spcPts val="800"/>
              </a:spcAft>
              <a:buFont typeface="Symbol" panose="05050102010706020507" pitchFamily="18" charset="2"/>
              <a:buChar char=""/>
            </a:pPr>
            <a:r>
              <a:rPr lang="da-DK" kern="100" dirty="0">
                <a:latin typeface="Times New Roman" panose="02020603050405020304" pitchFamily="18" charset="0"/>
                <a:ea typeface="Aptos" panose="020B0004020202020204" pitchFamily="34" charset="0"/>
                <a:cs typeface="Times New Roman" panose="02020603050405020304" pitchFamily="18" charset="0"/>
              </a:rPr>
              <a:t>Fast årlig lønforhandling - afhænger af arbejdsgivere – fastsætte tidspunkt</a:t>
            </a:r>
          </a:p>
        </p:txBody>
      </p:sp>
      <p:sp>
        <p:nvSpPr>
          <p:cNvPr id="7" name="Tekstfelt 6">
            <a:extLst>
              <a:ext uri="{FF2B5EF4-FFF2-40B4-BE49-F238E27FC236}">
                <a16:creationId xmlns:a16="http://schemas.microsoft.com/office/drawing/2014/main" id="{0C73D2A8-94D2-5D74-ED77-C191ADCF29A7}"/>
              </a:ext>
            </a:extLst>
          </p:cNvPr>
          <p:cNvSpPr txBox="1"/>
          <p:nvPr/>
        </p:nvSpPr>
        <p:spPr>
          <a:xfrm>
            <a:off x="4748022" y="6356350"/>
            <a:ext cx="6094476" cy="276999"/>
          </a:xfrm>
          <a:prstGeom prst="rect">
            <a:avLst/>
          </a:prstGeom>
          <a:noFill/>
        </p:spPr>
        <p:txBody>
          <a:bodyPr wrap="square">
            <a:spAutoFit/>
          </a:bodyPr>
          <a:lstStyle/>
          <a:p>
            <a:r>
              <a:rPr lang="da-DK" sz="1200" dirty="0"/>
              <a:t>Bliv en haj til lønforhandling </a:t>
            </a:r>
          </a:p>
        </p:txBody>
      </p:sp>
    </p:spTree>
    <p:extLst>
      <p:ext uri="{BB962C8B-B14F-4D97-AF65-F5344CB8AC3E}">
        <p14:creationId xmlns:p14="http://schemas.microsoft.com/office/powerpoint/2010/main" val="3319040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249C405D-4DEF-0182-79CD-18A920DAB6CE}"/>
              </a:ext>
            </a:extLst>
          </p:cNvPr>
          <p:cNvSpPr>
            <a:spLocks noGrp="1"/>
          </p:cNvSpPr>
          <p:nvPr>
            <p:ph type="dt" sz="half" idx="10"/>
          </p:nvPr>
        </p:nvSpPr>
        <p:spPr/>
        <p:txBody>
          <a:bodyPr/>
          <a:lstStyle/>
          <a:p>
            <a:fld id="{AE6324F7-48AA-48BD-B08C-2D6ABF38415F}" type="datetime1">
              <a:rPr lang="da-DK" smtClean="0"/>
              <a:t>27-03-2026</a:t>
            </a:fld>
            <a:endParaRPr lang="da-DK"/>
          </a:p>
        </p:txBody>
      </p:sp>
      <p:sp>
        <p:nvSpPr>
          <p:cNvPr id="3" name="Pladsholder til sidefod 2">
            <a:extLst>
              <a:ext uri="{FF2B5EF4-FFF2-40B4-BE49-F238E27FC236}">
                <a16:creationId xmlns:a16="http://schemas.microsoft.com/office/drawing/2014/main" id="{D22EE9EE-3BBB-BBC0-80D7-B85CA51BC639}"/>
              </a:ext>
            </a:extLst>
          </p:cNvPr>
          <p:cNvSpPr>
            <a:spLocks noGrp="1"/>
          </p:cNvSpPr>
          <p:nvPr>
            <p:ph type="ftr" sz="quarter" idx="11"/>
          </p:nvPr>
        </p:nvSpPr>
        <p:spPr/>
        <p:txBody>
          <a:bodyPr/>
          <a:lstStyle/>
          <a:p>
            <a:r>
              <a:rPr lang="da-DK" dirty="0"/>
              <a:t>Bliv en haj til lønforhandling </a:t>
            </a:r>
          </a:p>
        </p:txBody>
      </p:sp>
      <p:sp>
        <p:nvSpPr>
          <p:cNvPr id="4" name="Pladsholder til slidenummer 3">
            <a:extLst>
              <a:ext uri="{FF2B5EF4-FFF2-40B4-BE49-F238E27FC236}">
                <a16:creationId xmlns:a16="http://schemas.microsoft.com/office/drawing/2014/main" id="{2F3937F3-56E2-160A-F68E-B458919733D3}"/>
              </a:ext>
            </a:extLst>
          </p:cNvPr>
          <p:cNvSpPr>
            <a:spLocks noGrp="1"/>
          </p:cNvSpPr>
          <p:nvPr>
            <p:ph type="sldNum" sz="quarter" idx="12"/>
          </p:nvPr>
        </p:nvSpPr>
        <p:spPr/>
        <p:txBody>
          <a:bodyPr/>
          <a:lstStyle/>
          <a:p>
            <a:fld id="{DA9A3096-54F7-428B-BD5C-AAD8FA43DE07}" type="slidenum">
              <a:rPr lang="da-DK" smtClean="0"/>
              <a:t>5</a:t>
            </a:fld>
            <a:endParaRPr lang="da-DK"/>
          </a:p>
        </p:txBody>
      </p:sp>
      <p:sp>
        <p:nvSpPr>
          <p:cNvPr id="6" name="Tekstfelt 5">
            <a:extLst>
              <a:ext uri="{FF2B5EF4-FFF2-40B4-BE49-F238E27FC236}">
                <a16:creationId xmlns:a16="http://schemas.microsoft.com/office/drawing/2014/main" id="{E97774C1-8A29-9FDE-A56A-44EAD79C73C9}"/>
              </a:ext>
            </a:extLst>
          </p:cNvPr>
          <p:cNvSpPr txBox="1"/>
          <p:nvPr/>
        </p:nvSpPr>
        <p:spPr>
          <a:xfrm>
            <a:off x="1912690" y="718014"/>
            <a:ext cx="5587125" cy="1687770"/>
          </a:xfrm>
          <a:prstGeom prst="rect">
            <a:avLst/>
          </a:prstGeom>
          <a:noFill/>
        </p:spPr>
        <p:txBody>
          <a:bodyPr wrap="square">
            <a:spAutoFit/>
          </a:bodyPr>
          <a:lstStyle/>
          <a:p>
            <a:pPr>
              <a:lnSpc>
                <a:spcPct val="115000"/>
              </a:lnSpc>
              <a:spcAft>
                <a:spcPts val="800"/>
              </a:spcAft>
            </a:pPr>
            <a:r>
              <a:rPr lang="da-DK" sz="36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da-DK" sz="4400" kern="100" dirty="0">
                <a:latin typeface="Times New Roman" panose="02020603050405020304" pitchFamily="18" charset="0"/>
                <a:ea typeface="Aptos" panose="020B0004020202020204" pitchFamily="34" charset="0"/>
                <a:cs typeface="Times New Roman" panose="02020603050405020304" pitchFamily="18" charset="0"/>
              </a:rPr>
              <a:t>To t</a:t>
            </a:r>
            <a:r>
              <a:rPr lang="da-DK" sz="4400" kern="100" dirty="0">
                <a:effectLst/>
                <a:latin typeface="Times New Roman" panose="02020603050405020304" pitchFamily="18" charset="0"/>
                <a:ea typeface="Aptos" panose="020B0004020202020204" pitchFamily="34" charset="0"/>
                <a:cs typeface="Times New Roman" panose="02020603050405020304" pitchFamily="18" charset="0"/>
              </a:rPr>
              <a:t>yper af forhandling</a:t>
            </a:r>
          </a:p>
          <a:p>
            <a:pPr>
              <a:lnSpc>
                <a:spcPct val="115000"/>
              </a:lnSpc>
              <a:spcAft>
                <a:spcPts val="800"/>
              </a:spcAft>
            </a:pPr>
            <a:r>
              <a:rPr lang="da-DK" sz="1800"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nSpc>
                <a:spcPct val="115000"/>
              </a:lnSpc>
              <a:spcAft>
                <a:spcPts val="800"/>
              </a:spcAft>
            </a:pPr>
            <a:r>
              <a:rPr lang="da-DK" sz="1800" kern="100" dirty="0">
                <a:effectLst/>
                <a:latin typeface="Times New Roman" panose="02020603050405020304" pitchFamily="18" charset="0"/>
                <a:ea typeface="Aptos" panose="020B0004020202020204" pitchFamily="34" charset="0"/>
                <a:cs typeface="Times New Roman" panose="02020603050405020304" pitchFamily="18" charset="0"/>
              </a:rPr>
              <a:t> </a:t>
            </a:r>
          </a:p>
        </p:txBody>
      </p:sp>
      <p:pic>
        <p:nvPicPr>
          <p:cNvPr id="2050" name="Picture 2" descr="Inspiration: Derfor skal du ikke poste salgsopslag på LinkedIn">
            <a:extLst>
              <a:ext uri="{FF2B5EF4-FFF2-40B4-BE49-F238E27FC236}">
                <a16:creationId xmlns:a16="http://schemas.microsoft.com/office/drawing/2014/main" id="{E063E9F5-D32B-B7CE-A28D-15434A7A6F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03197" y="2225051"/>
            <a:ext cx="2984968" cy="116082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Den politiske tango">
            <a:extLst>
              <a:ext uri="{FF2B5EF4-FFF2-40B4-BE49-F238E27FC236}">
                <a16:creationId xmlns:a16="http://schemas.microsoft.com/office/drawing/2014/main" id="{466271B2-59B3-25CD-7BC0-9B2D1A3558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8297" y="3968000"/>
            <a:ext cx="1743035" cy="1974338"/>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Den politiske tango">
            <a:extLst>
              <a:ext uri="{FF2B5EF4-FFF2-40B4-BE49-F238E27FC236}">
                <a16:creationId xmlns:a16="http://schemas.microsoft.com/office/drawing/2014/main" id="{F2C69B84-E0FE-03B3-4C16-9A623AFCD90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88165" y="3968000"/>
            <a:ext cx="1536642" cy="1787823"/>
          </a:xfrm>
          <a:prstGeom prst="rect">
            <a:avLst/>
          </a:prstGeom>
          <a:noFill/>
          <a:extLst>
            <a:ext uri="{909E8E84-426E-40DD-AFC4-6F175D3DCCD1}">
              <a14:hiddenFill xmlns:a14="http://schemas.microsoft.com/office/drawing/2010/main">
                <a:solidFill>
                  <a:srgbClr val="FFFFFF"/>
                </a:solidFill>
              </a14:hiddenFill>
            </a:ext>
          </a:extLst>
        </p:spPr>
      </p:pic>
      <p:sp>
        <p:nvSpPr>
          <p:cNvPr id="5" name="Tekstfelt 4">
            <a:extLst>
              <a:ext uri="{FF2B5EF4-FFF2-40B4-BE49-F238E27FC236}">
                <a16:creationId xmlns:a16="http://schemas.microsoft.com/office/drawing/2014/main" id="{BA957329-01F1-3F41-3274-B6349DBED739}"/>
              </a:ext>
            </a:extLst>
          </p:cNvPr>
          <p:cNvSpPr txBox="1"/>
          <p:nvPr/>
        </p:nvSpPr>
        <p:spPr>
          <a:xfrm>
            <a:off x="1752396" y="3968000"/>
            <a:ext cx="4898123" cy="2273443"/>
          </a:xfrm>
          <a:prstGeom prst="rect">
            <a:avLst/>
          </a:prstGeom>
          <a:noFill/>
        </p:spPr>
        <p:txBody>
          <a:bodyPr wrap="square" rtlCol="0">
            <a:spAutoFit/>
          </a:bodyPr>
          <a:lstStyle/>
          <a:p>
            <a:pPr>
              <a:lnSpc>
                <a:spcPct val="115000"/>
              </a:lnSpc>
              <a:spcAft>
                <a:spcPts val="800"/>
              </a:spcAft>
            </a:pPr>
            <a:r>
              <a:rPr lang="da-DK" sz="2400" kern="100" dirty="0">
                <a:latin typeface="Times New Roman" panose="02020603050405020304" pitchFamily="18" charset="0"/>
                <a:ea typeface="Aptos" panose="020B0004020202020204" pitchFamily="34" charset="0"/>
                <a:cs typeface="Times New Roman" panose="02020603050405020304" pitchFamily="18" charset="0"/>
              </a:rPr>
              <a:t>Interessebaserede forhandlinger. </a:t>
            </a:r>
          </a:p>
          <a:p>
            <a:pPr marL="342900" lvl="0" indent="-342900">
              <a:lnSpc>
                <a:spcPct val="115000"/>
              </a:lnSpc>
              <a:buFont typeface="Symbol" panose="05050102010706020507" pitchFamily="18" charset="2"/>
              <a:buChar char=""/>
            </a:pPr>
            <a:r>
              <a:rPr lang="da-DK" kern="100" dirty="0">
                <a:latin typeface="Times New Roman" panose="02020603050405020304" pitchFamily="18" charset="0"/>
                <a:ea typeface="Aptos" panose="020B0004020202020204" pitchFamily="34" charset="0"/>
                <a:cs typeface="Times New Roman" panose="02020603050405020304" pitchFamily="18" charset="0"/>
              </a:rPr>
              <a:t>Tilgodeser begge parters interesser.</a:t>
            </a:r>
          </a:p>
          <a:p>
            <a:pPr marL="342900" lvl="0" indent="-342900">
              <a:lnSpc>
                <a:spcPct val="115000"/>
              </a:lnSpc>
              <a:buFont typeface="Symbol" panose="05050102010706020507" pitchFamily="18" charset="2"/>
              <a:buChar char=""/>
            </a:pPr>
            <a:r>
              <a:rPr lang="da-DK" kern="100" dirty="0">
                <a:latin typeface="Times New Roman" panose="02020603050405020304" pitchFamily="18" charset="0"/>
                <a:ea typeface="Aptos" panose="020B0004020202020204" pitchFamily="34" charset="0"/>
                <a:cs typeface="Times New Roman" panose="02020603050405020304" pitchFamily="18" charset="0"/>
              </a:rPr>
              <a:t>Nysgerrig, lyttende.</a:t>
            </a:r>
          </a:p>
          <a:p>
            <a:pPr marL="342900" lvl="0" indent="-342900">
              <a:lnSpc>
                <a:spcPct val="115000"/>
              </a:lnSpc>
              <a:buFont typeface="Symbol" panose="05050102010706020507" pitchFamily="18" charset="2"/>
              <a:buChar char=""/>
            </a:pPr>
            <a:r>
              <a:rPr lang="da-DK" kern="100" dirty="0">
                <a:latin typeface="Times New Roman" panose="02020603050405020304" pitchFamily="18" charset="0"/>
                <a:ea typeface="Aptos" panose="020B0004020202020204" pitchFamily="34" charset="0"/>
                <a:cs typeface="Times New Roman" panose="02020603050405020304" pitchFamily="18" charset="0"/>
              </a:rPr>
              <a:t>Forsøger at finde fælles løsninger.</a:t>
            </a:r>
          </a:p>
          <a:p>
            <a:pPr marL="342900" lvl="0" indent="-342900">
              <a:lnSpc>
                <a:spcPct val="115000"/>
              </a:lnSpc>
              <a:spcAft>
                <a:spcPts val="800"/>
              </a:spcAft>
              <a:buFont typeface="Symbol" panose="05050102010706020507" pitchFamily="18" charset="2"/>
              <a:buChar char=""/>
            </a:pPr>
            <a:r>
              <a:rPr lang="da-DK" kern="100" dirty="0">
                <a:latin typeface="Times New Roman" panose="02020603050405020304" pitchFamily="18" charset="0"/>
                <a:ea typeface="Aptos" panose="020B0004020202020204" pitchFamily="34" charset="0"/>
                <a:cs typeface="Times New Roman" panose="02020603050405020304" pitchFamily="18" charset="0"/>
              </a:rPr>
              <a:t>Begge parter vinder.</a:t>
            </a:r>
          </a:p>
          <a:p>
            <a:endParaRPr lang="da-DK" dirty="0"/>
          </a:p>
        </p:txBody>
      </p:sp>
      <p:sp>
        <p:nvSpPr>
          <p:cNvPr id="7" name="Tekstfelt 6">
            <a:extLst>
              <a:ext uri="{FF2B5EF4-FFF2-40B4-BE49-F238E27FC236}">
                <a16:creationId xmlns:a16="http://schemas.microsoft.com/office/drawing/2014/main" id="{56DD0B1F-3F86-D828-47E8-05E52E060B3C}"/>
              </a:ext>
            </a:extLst>
          </p:cNvPr>
          <p:cNvSpPr txBox="1"/>
          <p:nvPr/>
        </p:nvSpPr>
        <p:spPr>
          <a:xfrm>
            <a:off x="838200" y="1898200"/>
            <a:ext cx="4547738" cy="1954894"/>
          </a:xfrm>
          <a:prstGeom prst="rect">
            <a:avLst/>
          </a:prstGeom>
          <a:noFill/>
        </p:spPr>
        <p:txBody>
          <a:bodyPr wrap="square" rtlCol="0">
            <a:spAutoFit/>
          </a:bodyPr>
          <a:lstStyle/>
          <a:p>
            <a:pPr>
              <a:lnSpc>
                <a:spcPct val="115000"/>
              </a:lnSpc>
              <a:spcAft>
                <a:spcPts val="800"/>
              </a:spcAft>
            </a:pPr>
            <a:r>
              <a:rPr lang="da-DK" kern="100" dirty="0">
                <a:latin typeface="Times New Roman" panose="02020603050405020304" pitchFamily="18" charset="0"/>
                <a:ea typeface="Aptos" panose="020B0004020202020204" pitchFamily="34" charset="0"/>
                <a:cs typeface="Times New Roman" panose="02020603050405020304" pitchFamily="18" charset="0"/>
              </a:rPr>
              <a:t>S</a:t>
            </a:r>
            <a:r>
              <a:rPr lang="da-DK" sz="2400" kern="100" dirty="0">
                <a:latin typeface="Times New Roman" panose="02020603050405020304" pitchFamily="18" charset="0"/>
                <a:ea typeface="Aptos" panose="020B0004020202020204" pitchFamily="34" charset="0"/>
                <a:cs typeface="Times New Roman" panose="02020603050405020304" pitchFamily="18" charset="0"/>
              </a:rPr>
              <a:t>tandpunktsbaserede forhandlinger.</a:t>
            </a:r>
          </a:p>
          <a:p>
            <a:pPr marL="342900" lvl="0" indent="-342900">
              <a:lnSpc>
                <a:spcPct val="115000"/>
              </a:lnSpc>
              <a:buFont typeface="Symbol" panose="05050102010706020507" pitchFamily="18" charset="2"/>
              <a:buChar char=""/>
            </a:pPr>
            <a:r>
              <a:rPr lang="da-DK" kern="100" dirty="0">
                <a:latin typeface="Times New Roman" panose="02020603050405020304" pitchFamily="18" charset="0"/>
                <a:ea typeface="Aptos" panose="020B0004020202020204" pitchFamily="34" charset="0"/>
                <a:cs typeface="Times New Roman" panose="02020603050405020304" pitchFamily="18" charset="0"/>
              </a:rPr>
              <a:t>Målet er grundlæggende modstridende.</a:t>
            </a:r>
          </a:p>
          <a:p>
            <a:pPr marL="342900" lvl="0" indent="-342900">
              <a:lnSpc>
                <a:spcPct val="115000"/>
              </a:lnSpc>
              <a:buFont typeface="Symbol" panose="05050102010706020507" pitchFamily="18" charset="2"/>
              <a:buChar char=""/>
            </a:pPr>
            <a:r>
              <a:rPr lang="da-DK" kern="100" dirty="0">
                <a:latin typeface="Times New Roman" panose="02020603050405020304" pitchFamily="18" charset="0"/>
                <a:ea typeface="Aptos" panose="020B0004020202020204" pitchFamily="34" charset="0"/>
                <a:cs typeface="Times New Roman" panose="02020603050405020304" pitchFamily="18" charset="0"/>
              </a:rPr>
              <a:t>Man kæmper for sine krav.</a:t>
            </a:r>
          </a:p>
          <a:p>
            <a:pPr marL="342900" lvl="0" indent="-342900">
              <a:lnSpc>
                <a:spcPct val="115000"/>
              </a:lnSpc>
              <a:spcAft>
                <a:spcPts val="800"/>
              </a:spcAft>
              <a:buFont typeface="Symbol" panose="05050102010706020507" pitchFamily="18" charset="2"/>
              <a:buChar char=""/>
            </a:pPr>
            <a:r>
              <a:rPr lang="da-DK" kern="100" dirty="0">
                <a:latin typeface="Times New Roman" panose="02020603050405020304" pitchFamily="18" charset="0"/>
                <a:ea typeface="Aptos" panose="020B0004020202020204" pitchFamily="34" charset="0"/>
                <a:cs typeface="Times New Roman" panose="02020603050405020304" pitchFamily="18" charset="0"/>
              </a:rPr>
              <a:t>En vinder og en taber.</a:t>
            </a:r>
          </a:p>
          <a:p>
            <a:endParaRPr lang="da-DK" dirty="0"/>
          </a:p>
        </p:txBody>
      </p:sp>
    </p:spTree>
    <p:extLst>
      <p:ext uri="{BB962C8B-B14F-4D97-AF65-F5344CB8AC3E}">
        <p14:creationId xmlns:p14="http://schemas.microsoft.com/office/powerpoint/2010/main" val="2574973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47D3606C-17F2-0EC5-9161-FA791FA58CE3}"/>
              </a:ext>
            </a:extLst>
          </p:cNvPr>
          <p:cNvSpPr>
            <a:spLocks noGrp="1"/>
          </p:cNvSpPr>
          <p:nvPr>
            <p:ph type="dt" sz="half" idx="10"/>
          </p:nvPr>
        </p:nvSpPr>
        <p:spPr/>
        <p:txBody>
          <a:bodyPr/>
          <a:lstStyle/>
          <a:p>
            <a:fld id="{AE6324F7-48AA-48BD-B08C-2D6ABF38415F}" type="datetime1">
              <a:rPr lang="da-DK" smtClean="0"/>
              <a:t>27-03-2026</a:t>
            </a:fld>
            <a:endParaRPr lang="da-DK"/>
          </a:p>
        </p:txBody>
      </p:sp>
      <p:sp>
        <p:nvSpPr>
          <p:cNvPr id="3" name="Pladsholder til sidefod 2">
            <a:extLst>
              <a:ext uri="{FF2B5EF4-FFF2-40B4-BE49-F238E27FC236}">
                <a16:creationId xmlns:a16="http://schemas.microsoft.com/office/drawing/2014/main" id="{AEDA95A4-B07F-E125-AE74-649BBF616C0F}"/>
              </a:ext>
            </a:extLst>
          </p:cNvPr>
          <p:cNvSpPr>
            <a:spLocks noGrp="1"/>
          </p:cNvSpPr>
          <p:nvPr>
            <p:ph type="ftr" sz="quarter" idx="11"/>
          </p:nvPr>
        </p:nvSpPr>
        <p:spPr/>
        <p:txBody>
          <a:bodyPr/>
          <a:lstStyle/>
          <a:p>
            <a:r>
              <a:rPr lang="da-DK" dirty="0"/>
              <a:t>Bliv en haj til lønforhandling </a:t>
            </a:r>
          </a:p>
        </p:txBody>
      </p:sp>
      <p:sp>
        <p:nvSpPr>
          <p:cNvPr id="4" name="Pladsholder til slidenummer 3">
            <a:extLst>
              <a:ext uri="{FF2B5EF4-FFF2-40B4-BE49-F238E27FC236}">
                <a16:creationId xmlns:a16="http://schemas.microsoft.com/office/drawing/2014/main" id="{3E5FC7D2-82A2-2910-498A-4724A29FAD24}"/>
              </a:ext>
            </a:extLst>
          </p:cNvPr>
          <p:cNvSpPr>
            <a:spLocks noGrp="1"/>
          </p:cNvSpPr>
          <p:nvPr>
            <p:ph type="sldNum" sz="quarter" idx="12"/>
          </p:nvPr>
        </p:nvSpPr>
        <p:spPr/>
        <p:txBody>
          <a:bodyPr/>
          <a:lstStyle/>
          <a:p>
            <a:fld id="{DA9A3096-54F7-428B-BD5C-AAD8FA43DE07}" type="slidenum">
              <a:rPr lang="da-DK" smtClean="0"/>
              <a:t>6</a:t>
            </a:fld>
            <a:endParaRPr lang="da-DK"/>
          </a:p>
        </p:txBody>
      </p:sp>
      <p:sp>
        <p:nvSpPr>
          <p:cNvPr id="5" name="Tekstfelt 4">
            <a:extLst>
              <a:ext uri="{FF2B5EF4-FFF2-40B4-BE49-F238E27FC236}">
                <a16:creationId xmlns:a16="http://schemas.microsoft.com/office/drawing/2014/main" id="{361339DE-6329-0B55-3CD1-3A9F1CF16E9C}"/>
              </a:ext>
            </a:extLst>
          </p:cNvPr>
          <p:cNvSpPr txBox="1"/>
          <p:nvPr/>
        </p:nvSpPr>
        <p:spPr>
          <a:xfrm>
            <a:off x="1225912" y="1468951"/>
            <a:ext cx="6433237" cy="765015"/>
          </a:xfrm>
          <a:prstGeom prst="rect">
            <a:avLst/>
          </a:prstGeom>
          <a:noFill/>
        </p:spPr>
        <p:txBody>
          <a:bodyPr wrap="square" rtlCol="0">
            <a:spAutoFit/>
          </a:bodyPr>
          <a:lstStyle/>
          <a:p>
            <a:r>
              <a:rPr lang="da-DK" sz="4400" dirty="0">
                <a:latin typeface="Times New Roman" panose="02020603050405020304" pitchFamily="18" charset="0"/>
                <a:cs typeface="Times New Roman" panose="02020603050405020304" pitchFamily="18" charset="0"/>
              </a:rPr>
              <a:t>Faserne i en lønforhandling</a:t>
            </a:r>
          </a:p>
        </p:txBody>
      </p:sp>
      <p:sp>
        <p:nvSpPr>
          <p:cNvPr id="6" name="Tekstfelt 5">
            <a:extLst>
              <a:ext uri="{FF2B5EF4-FFF2-40B4-BE49-F238E27FC236}">
                <a16:creationId xmlns:a16="http://schemas.microsoft.com/office/drawing/2014/main" id="{E7B5DAD6-478B-650C-308A-450BEDDF009F}"/>
              </a:ext>
            </a:extLst>
          </p:cNvPr>
          <p:cNvSpPr txBox="1"/>
          <p:nvPr/>
        </p:nvSpPr>
        <p:spPr>
          <a:xfrm>
            <a:off x="1225912" y="2817830"/>
            <a:ext cx="7214532" cy="1477328"/>
          </a:xfrm>
          <a:prstGeom prst="rect">
            <a:avLst/>
          </a:prstGeom>
          <a:noFill/>
        </p:spPr>
        <p:txBody>
          <a:bodyPr wrap="square" rtlCol="0">
            <a:spAutoFit/>
          </a:bodyPr>
          <a:lstStyle/>
          <a:p>
            <a:pPr marL="285750"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Forberedelse</a:t>
            </a:r>
          </a:p>
          <a:p>
            <a:pPr marL="285750" indent="-285750">
              <a:buFont typeface="Arial" panose="020B0604020202020204" pitchFamily="34" charset="0"/>
              <a:buChar char="•"/>
            </a:pPr>
            <a:endParaRPr lang="da-DK"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Selve forhandlingen</a:t>
            </a:r>
          </a:p>
          <a:p>
            <a:pPr marL="285750" indent="-285750">
              <a:buFont typeface="Arial" panose="020B0604020202020204" pitchFamily="34" charset="0"/>
              <a:buChar char="•"/>
            </a:pPr>
            <a:endParaRPr lang="da-DK"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da-DK" dirty="0">
                <a:latin typeface="Times New Roman" panose="02020603050405020304" pitchFamily="18" charset="0"/>
                <a:cs typeface="Times New Roman" panose="02020603050405020304" pitchFamily="18" charset="0"/>
              </a:rPr>
              <a:t>Afslutning og opfølgning</a:t>
            </a:r>
          </a:p>
        </p:txBody>
      </p:sp>
    </p:spTree>
    <p:extLst>
      <p:ext uri="{BB962C8B-B14F-4D97-AF65-F5344CB8AC3E}">
        <p14:creationId xmlns:p14="http://schemas.microsoft.com/office/powerpoint/2010/main" val="1109865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F1493EAF-BF21-80F4-1104-8953CD9674CA}"/>
              </a:ext>
            </a:extLst>
          </p:cNvPr>
          <p:cNvSpPr>
            <a:spLocks noGrp="1"/>
          </p:cNvSpPr>
          <p:nvPr>
            <p:ph type="dt" sz="half" idx="10"/>
          </p:nvPr>
        </p:nvSpPr>
        <p:spPr/>
        <p:txBody>
          <a:bodyPr/>
          <a:lstStyle/>
          <a:p>
            <a:fld id="{AE6324F7-48AA-48BD-B08C-2D6ABF38415F}" type="datetime1">
              <a:rPr lang="da-DK" smtClean="0"/>
              <a:t>27-03-2026</a:t>
            </a:fld>
            <a:endParaRPr lang="da-DK"/>
          </a:p>
        </p:txBody>
      </p:sp>
      <p:sp>
        <p:nvSpPr>
          <p:cNvPr id="3" name="Pladsholder til sidefod 2">
            <a:extLst>
              <a:ext uri="{FF2B5EF4-FFF2-40B4-BE49-F238E27FC236}">
                <a16:creationId xmlns:a16="http://schemas.microsoft.com/office/drawing/2014/main" id="{A7FA6A90-0745-E482-D56E-CF891BD5F53F}"/>
              </a:ext>
            </a:extLst>
          </p:cNvPr>
          <p:cNvSpPr>
            <a:spLocks noGrp="1"/>
          </p:cNvSpPr>
          <p:nvPr>
            <p:ph type="ftr" sz="quarter" idx="11"/>
          </p:nvPr>
        </p:nvSpPr>
        <p:spPr/>
        <p:txBody>
          <a:bodyPr/>
          <a:lstStyle/>
          <a:p>
            <a:r>
              <a:rPr lang="da-DK" dirty="0"/>
              <a:t>Bliv en haj til lønforhandling</a:t>
            </a:r>
          </a:p>
        </p:txBody>
      </p:sp>
      <p:sp>
        <p:nvSpPr>
          <p:cNvPr id="4" name="Pladsholder til slidenummer 3">
            <a:extLst>
              <a:ext uri="{FF2B5EF4-FFF2-40B4-BE49-F238E27FC236}">
                <a16:creationId xmlns:a16="http://schemas.microsoft.com/office/drawing/2014/main" id="{AB76945D-491D-1767-0B54-D75A8F5CE20D}"/>
              </a:ext>
            </a:extLst>
          </p:cNvPr>
          <p:cNvSpPr>
            <a:spLocks noGrp="1"/>
          </p:cNvSpPr>
          <p:nvPr>
            <p:ph type="sldNum" sz="quarter" idx="12"/>
          </p:nvPr>
        </p:nvSpPr>
        <p:spPr/>
        <p:txBody>
          <a:bodyPr/>
          <a:lstStyle/>
          <a:p>
            <a:fld id="{DA9A3096-54F7-428B-BD5C-AAD8FA43DE07}" type="slidenum">
              <a:rPr lang="da-DK" smtClean="0"/>
              <a:t>7</a:t>
            </a:fld>
            <a:endParaRPr lang="da-DK"/>
          </a:p>
        </p:txBody>
      </p:sp>
      <p:sp>
        <p:nvSpPr>
          <p:cNvPr id="5" name="Tekstfelt 4">
            <a:extLst>
              <a:ext uri="{FF2B5EF4-FFF2-40B4-BE49-F238E27FC236}">
                <a16:creationId xmlns:a16="http://schemas.microsoft.com/office/drawing/2014/main" id="{4579F06B-90B9-0B9C-B73B-5F3984932E58}"/>
              </a:ext>
            </a:extLst>
          </p:cNvPr>
          <p:cNvSpPr txBox="1"/>
          <p:nvPr/>
        </p:nvSpPr>
        <p:spPr>
          <a:xfrm>
            <a:off x="1166071" y="1170479"/>
            <a:ext cx="3137482" cy="769441"/>
          </a:xfrm>
          <a:prstGeom prst="rect">
            <a:avLst/>
          </a:prstGeom>
          <a:noFill/>
        </p:spPr>
        <p:txBody>
          <a:bodyPr wrap="square" rtlCol="0">
            <a:spAutoFit/>
          </a:bodyPr>
          <a:lstStyle/>
          <a:p>
            <a:r>
              <a:rPr lang="da-DK" sz="4400" dirty="0">
                <a:latin typeface="Times New Roman" panose="02020603050405020304" pitchFamily="18" charset="0"/>
                <a:cs typeface="Times New Roman" panose="02020603050405020304" pitchFamily="18" charset="0"/>
              </a:rPr>
              <a:t>Forberedelse</a:t>
            </a:r>
          </a:p>
        </p:txBody>
      </p:sp>
      <p:sp>
        <p:nvSpPr>
          <p:cNvPr id="6" name="Tekstfelt 5">
            <a:extLst>
              <a:ext uri="{FF2B5EF4-FFF2-40B4-BE49-F238E27FC236}">
                <a16:creationId xmlns:a16="http://schemas.microsoft.com/office/drawing/2014/main" id="{51DBA558-6301-1D4F-A981-0C30B9EB968C}"/>
              </a:ext>
            </a:extLst>
          </p:cNvPr>
          <p:cNvSpPr txBox="1"/>
          <p:nvPr/>
        </p:nvSpPr>
        <p:spPr>
          <a:xfrm>
            <a:off x="1166071" y="2684477"/>
            <a:ext cx="8783272" cy="2500877"/>
          </a:xfrm>
          <a:prstGeom prst="rect">
            <a:avLst/>
          </a:prstGeom>
          <a:noFill/>
        </p:spPr>
        <p:txBody>
          <a:bodyPr wrap="square" rtlCol="0">
            <a:spAutoFit/>
          </a:bodyPr>
          <a:lstStyle/>
          <a:p>
            <a:pPr marL="342900" lvl="0" indent="-342900">
              <a:lnSpc>
                <a:spcPct val="115000"/>
              </a:lnSpc>
              <a:spcAft>
                <a:spcPts val="800"/>
              </a:spcAft>
              <a:buSzPts val="1000"/>
              <a:buFont typeface="Symbol" panose="05050102010706020507" pitchFamily="18" charset="2"/>
              <a:buChar char=""/>
              <a:tabLst>
                <a:tab pos="457200" algn="l"/>
              </a:tabLst>
            </a:pPr>
            <a:r>
              <a:rPr lang="da-DK" kern="100" dirty="0">
                <a:latin typeface="Times New Roman" panose="02020603050405020304" pitchFamily="18" charset="0"/>
                <a:ea typeface="Aptos" panose="020B0004020202020204" pitchFamily="34" charset="0"/>
                <a:cs typeface="Times New Roman" panose="02020603050405020304" pitchFamily="18" charset="0"/>
              </a:rPr>
              <a:t>Undersøg lønniveauet i branchen og på arbejdspladsen</a:t>
            </a:r>
          </a:p>
          <a:p>
            <a:pPr marL="342900" lvl="0" indent="-342900">
              <a:lnSpc>
                <a:spcPct val="115000"/>
              </a:lnSpc>
              <a:spcAft>
                <a:spcPts val="800"/>
              </a:spcAft>
              <a:buSzPts val="1000"/>
              <a:buFont typeface="Symbol" panose="05050102010706020507" pitchFamily="18" charset="2"/>
              <a:buChar char=""/>
              <a:tabLst>
                <a:tab pos="457200" algn="l"/>
              </a:tabLst>
            </a:pPr>
            <a:r>
              <a:rPr lang="da-DK" kern="100" dirty="0">
                <a:latin typeface="Times New Roman" panose="02020603050405020304" pitchFamily="18" charset="0"/>
                <a:ea typeface="Aptos" panose="020B0004020202020204" pitchFamily="34" charset="0"/>
                <a:cs typeface="Times New Roman" panose="02020603050405020304" pitchFamily="18" charset="0"/>
              </a:rPr>
              <a:t>Har virksomheden en lønpolitik</a:t>
            </a:r>
          </a:p>
          <a:p>
            <a:pPr marL="342900" lvl="0" indent="-342900">
              <a:lnSpc>
                <a:spcPct val="115000"/>
              </a:lnSpc>
              <a:spcAft>
                <a:spcPts val="800"/>
              </a:spcAft>
              <a:buSzPts val="1000"/>
              <a:buFont typeface="Symbol" panose="05050102010706020507" pitchFamily="18" charset="2"/>
              <a:buChar char=""/>
              <a:tabLst>
                <a:tab pos="457200" algn="l"/>
              </a:tabLst>
            </a:pPr>
            <a:r>
              <a:rPr lang="da-DK" kern="100" dirty="0">
                <a:latin typeface="Times New Roman" panose="02020603050405020304" pitchFamily="18" charset="0"/>
                <a:ea typeface="Aptos" panose="020B0004020202020204" pitchFamily="34" charset="0"/>
                <a:cs typeface="Times New Roman" panose="02020603050405020304" pitchFamily="18" charset="0"/>
              </a:rPr>
              <a:t>Er der sket ændringer i min stilling?</a:t>
            </a:r>
          </a:p>
          <a:p>
            <a:pPr marL="342900" lvl="0" indent="-342900">
              <a:lnSpc>
                <a:spcPct val="115000"/>
              </a:lnSpc>
              <a:spcAft>
                <a:spcPts val="800"/>
              </a:spcAft>
              <a:buSzPts val="1000"/>
              <a:buFont typeface="Symbol" panose="05050102010706020507" pitchFamily="18" charset="2"/>
              <a:buChar char=""/>
              <a:tabLst>
                <a:tab pos="457200" algn="l"/>
              </a:tabLst>
            </a:pPr>
            <a:r>
              <a:rPr lang="da-DK" kern="100" dirty="0">
                <a:latin typeface="Times New Roman" panose="02020603050405020304" pitchFamily="18" charset="0"/>
                <a:ea typeface="Aptos" panose="020B0004020202020204" pitchFamily="34" charset="0"/>
                <a:cs typeface="Times New Roman" panose="02020603050405020304" pitchFamily="18" charset="0"/>
              </a:rPr>
              <a:t>Nye kompetencer/opgaver?</a:t>
            </a:r>
          </a:p>
          <a:p>
            <a:pPr marL="342900" lvl="0" indent="-342900">
              <a:lnSpc>
                <a:spcPct val="115000"/>
              </a:lnSpc>
              <a:spcAft>
                <a:spcPts val="800"/>
              </a:spcAft>
              <a:buSzPts val="1000"/>
              <a:buFont typeface="Symbol" panose="05050102010706020507" pitchFamily="18" charset="2"/>
              <a:buChar char=""/>
              <a:tabLst>
                <a:tab pos="457200" algn="l"/>
              </a:tabLst>
            </a:pPr>
            <a:r>
              <a:rPr lang="da-DK" kern="100" dirty="0">
                <a:latin typeface="Times New Roman" panose="02020603050405020304" pitchFamily="18" charset="0"/>
                <a:ea typeface="Aptos" panose="020B0004020202020204" pitchFamily="34" charset="0"/>
                <a:cs typeface="Times New Roman" panose="02020603050405020304" pitchFamily="18" charset="0"/>
              </a:rPr>
              <a:t>Hvilke resultater har jeg opnået?</a:t>
            </a:r>
          </a:p>
          <a:p>
            <a:pPr marL="342900" lvl="0" indent="-342900">
              <a:lnSpc>
                <a:spcPct val="115000"/>
              </a:lnSpc>
              <a:spcAft>
                <a:spcPts val="800"/>
              </a:spcAft>
              <a:buSzPts val="1000"/>
              <a:buFont typeface="Symbol" panose="05050102010706020507" pitchFamily="18" charset="2"/>
              <a:buChar char=""/>
              <a:tabLst>
                <a:tab pos="457200" algn="l"/>
              </a:tabLst>
            </a:pPr>
            <a:r>
              <a:rPr lang="da-DK" kern="100" dirty="0">
                <a:latin typeface="Times New Roman" panose="02020603050405020304" pitchFamily="18" charset="0"/>
                <a:ea typeface="Aptos" panose="020B0004020202020204" pitchFamily="34" charset="0"/>
                <a:cs typeface="Times New Roman" panose="02020603050405020304" pitchFamily="18" charset="0"/>
              </a:rPr>
              <a:t>Forudse mulige indvendinger og dine svar derpå</a:t>
            </a:r>
          </a:p>
        </p:txBody>
      </p:sp>
    </p:spTree>
    <p:extLst>
      <p:ext uri="{BB962C8B-B14F-4D97-AF65-F5344CB8AC3E}">
        <p14:creationId xmlns:p14="http://schemas.microsoft.com/office/powerpoint/2010/main" val="174495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4E72CB-1053-A97E-A3BB-DE82FD175FC4}"/>
              </a:ext>
            </a:extLst>
          </p:cNvPr>
          <p:cNvSpPr>
            <a:spLocks noGrp="1"/>
          </p:cNvSpPr>
          <p:nvPr>
            <p:ph type="ctrTitle"/>
          </p:nvPr>
        </p:nvSpPr>
        <p:spPr>
          <a:xfrm>
            <a:off x="1188441" y="1339259"/>
            <a:ext cx="3702341" cy="723215"/>
          </a:xfrm>
        </p:spPr>
        <p:txBody>
          <a:bodyPr>
            <a:normAutofit/>
          </a:bodyPr>
          <a:lstStyle/>
          <a:p>
            <a:r>
              <a:rPr lang="da-DK" sz="4400" dirty="0">
                <a:latin typeface="Times New Roman" panose="02020603050405020304" pitchFamily="18" charset="0"/>
                <a:cs typeface="Times New Roman" panose="02020603050405020304" pitchFamily="18" charset="0"/>
              </a:rPr>
              <a:t>Kend din værdi</a:t>
            </a:r>
          </a:p>
        </p:txBody>
      </p:sp>
      <p:sp>
        <p:nvSpPr>
          <p:cNvPr id="3" name="Undertitel 2">
            <a:extLst>
              <a:ext uri="{FF2B5EF4-FFF2-40B4-BE49-F238E27FC236}">
                <a16:creationId xmlns:a16="http://schemas.microsoft.com/office/drawing/2014/main" id="{2A6CDD5C-2169-D4F8-3EC2-231C35C70B3F}"/>
              </a:ext>
            </a:extLst>
          </p:cNvPr>
          <p:cNvSpPr>
            <a:spLocks noGrp="1"/>
          </p:cNvSpPr>
          <p:nvPr>
            <p:ph type="subTitle" idx="1"/>
          </p:nvPr>
        </p:nvSpPr>
        <p:spPr>
          <a:xfrm>
            <a:off x="1188441" y="2466363"/>
            <a:ext cx="9297798" cy="2808215"/>
          </a:xfrm>
        </p:spPr>
        <p:txBody>
          <a:bodyPr>
            <a:normAutofit fontScale="77500" lnSpcReduction="20000"/>
          </a:bodyPr>
          <a:lstStyle/>
          <a:p>
            <a:pPr marL="342900" lvl="0" indent="-342900" algn="l">
              <a:lnSpc>
                <a:spcPct val="115000"/>
              </a:lnSpc>
              <a:spcAft>
                <a:spcPts val="800"/>
              </a:spcAft>
              <a:buSzPts val="1000"/>
              <a:buFont typeface="Symbol" panose="05050102010706020507" pitchFamily="18" charset="2"/>
              <a:buChar char=""/>
              <a:tabLst>
                <a:tab pos="457200" algn="l"/>
              </a:tabLst>
            </a:pPr>
            <a:r>
              <a:rPr lang="da-DK" sz="2300" kern="100" dirty="0">
                <a:latin typeface="Times New Roman" panose="02020603050405020304" pitchFamily="18" charset="0"/>
                <a:ea typeface="Aptos" panose="020B0004020202020204" pitchFamily="34" charset="0"/>
                <a:cs typeface="Times New Roman" panose="02020603050405020304" pitchFamily="18" charset="0"/>
              </a:rPr>
              <a:t>Forstå dine kompetencer og bidrag</a:t>
            </a:r>
          </a:p>
          <a:p>
            <a:pPr marL="342900" lvl="0" indent="-342900" algn="l">
              <a:lnSpc>
                <a:spcPct val="115000"/>
              </a:lnSpc>
              <a:spcAft>
                <a:spcPts val="800"/>
              </a:spcAft>
              <a:buSzPts val="1000"/>
              <a:buFont typeface="Symbol" panose="05050102010706020507" pitchFamily="18" charset="2"/>
              <a:buChar char=""/>
              <a:tabLst>
                <a:tab pos="457200" algn="l"/>
              </a:tabLst>
            </a:pPr>
            <a:endParaRPr lang="da-DK" sz="2300" kern="100" dirty="0">
              <a:latin typeface="Times New Roman" panose="02020603050405020304" pitchFamily="18" charset="0"/>
              <a:ea typeface="Aptos" panose="020B0004020202020204" pitchFamily="34" charset="0"/>
              <a:cs typeface="Times New Roman" panose="02020603050405020304" pitchFamily="18" charset="0"/>
            </a:endParaRPr>
          </a:p>
          <a:p>
            <a:pPr marL="342900" lvl="0" indent="-342900" algn="l">
              <a:lnSpc>
                <a:spcPct val="115000"/>
              </a:lnSpc>
              <a:spcAft>
                <a:spcPts val="800"/>
              </a:spcAft>
              <a:buSzPts val="1000"/>
              <a:buFont typeface="Symbol" panose="05050102010706020507" pitchFamily="18" charset="2"/>
              <a:buChar char=""/>
              <a:tabLst>
                <a:tab pos="457200" algn="l"/>
              </a:tabLst>
            </a:pPr>
            <a:r>
              <a:rPr lang="da-DK" sz="2300" kern="100" dirty="0">
                <a:latin typeface="Times New Roman" panose="02020603050405020304" pitchFamily="18" charset="0"/>
                <a:ea typeface="Aptos" panose="020B0004020202020204" pitchFamily="34" charset="0"/>
                <a:cs typeface="Times New Roman" panose="02020603050405020304" pitchFamily="18" charset="0"/>
              </a:rPr>
              <a:t>Sæt et ambitiøst, men realistisk lønkrav (og hav det acceptable med i dine egne tanker)</a:t>
            </a:r>
          </a:p>
          <a:p>
            <a:pPr marL="342900" lvl="0" indent="-342900" algn="l">
              <a:lnSpc>
                <a:spcPct val="115000"/>
              </a:lnSpc>
              <a:spcAft>
                <a:spcPts val="800"/>
              </a:spcAft>
              <a:buSzPts val="1000"/>
              <a:buFont typeface="Symbol" panose="05050102010706020507" pitchFamily="18" charset="2"/>
              <a:buChar char=""/>
              <a:tabLst>
                <a:tab pos="457200" algn="l"/>
              </a:tabLst>
            </a:pPr>
            <a:endParaRPr lang="da-DK" sz="2300" kern="100" dirty="0">
              <a:latin typeface="Times New Roman" panose="02020603050405020304" pitchFamily="18" charset="0"/>
              <a:ea typeface="Aptos" panose="020B0004020202020204" pitchFamily="34" charset="0"/>
              <a:cs typeface="Times New Roman" panose="02020603050405020304" pitchFamily="18" charset="0"/>
            </a:endParaRPr>
          </a:p>
          <a:p>
            <a:pPr marL="342900" lvl="0" indent="-342900" algn="l">
              <a:lnSpc>
                <a:spcPct val="115000"/>
              </a:lnSpc>
              <a:spcAft>
                <a:spcPts val="800"/>
              </a:spcAft>
              <a:buSzPts val="1000"/>
              <a:buFont typeface="Symbol" panose="05050102010706020507" pitchFamily="18" charset="2"/>
              <a:buChar char=""/>
              <a:tabLst>
                <a:tab pos="457200" algn="l"/>
              </a:tabLst>
            </a:pPr>
            <a:r>
              <a:rPr lang="da-DK" sz="2300" kern="100" dirty="0">
                <a:latin typeface="Times New Roman" panose="02020603050405020304" pitchFamily="18" charset="0"/>
                <a:ea typeface="Aptos" panose="020B0004020202020204" pitchFamily="34" charset="0"/>
                <a:cs typeface="Times New Roman" panose="02020603050405020304" pitchFamily="18" charset="0"/>
              </a:rPr>
              <a:t>Tænk i hele lønpakken (pension, ferie, fleksibilitet)</a:t>
            </a:r>
          </a:p>
          <a:p>
            <a:endParaRPr lang="da-DK" dirty="0"/>
          </a:p>
        </p:txBody>
      </p:sp>
      <p:sp>
        <p:nvSpPr>
          <p:cNvPr id="4" name="Pladsholder til dato 3">
            <a:extLst>
              <a:ext uri="{FF2B5EF4-FFF2-40B4-BE49-F238E27FC236}">
                <a16:creationId xmlns:a16="http://schemas.microsoft.com/office/drawing/2014/main" id="{1A185E3D-DC93-DFDB-DDBA-93CA3D90CC08}"/>
              </a:ext>
            </a:extLst>
          </p:cNvPr>
          <p:cNvSpPr>
            <a:spLocks noGrp="1"/>
          </p:cNvSpPr>
          <p:nvPr>
            <p:ph type="dt" sz="half" idx="10"/>
          </p:nvPr>
        </p:nvSpPr>
        <p:spPr/>
        <p:txBody>
          <a:bodyPr/>
          <a:lstStyle/>
          <a:p>
            <a:fld id="{A3CE1810-3259-4057-8D66-5AE7C6F050EE}" type="datetime1">
              <a:rPr lang="da-DK" smtClean="0"/>
              <a:t>27-03-2026</a:t>
            </a:fld>
            <a:endParaRPr lang="da-DK"/>
          </a:p>
        </p:txBody>
      </p:sp>
      <p:sp>
        <p:nvSpPr>
          <p:cNvPr id="5" name="Pladsholder til sidefod 4">
            <a:extLst>
              <a:ext uri="{FF2B5EF4-FFF2-40B4-BE49-F238E27FC236}">
                <a16:creationId xmlns:a16="http://schemas.microsoft.com/office/drawing/2014/main" id="{96CD3724-31C8-B10F-DD7B-63844A3F5CD3}"/>
              </a:ext>
            </a:extLst>
          </p:cNvPr>
          <p:cNvSpPr>
            <a:spLocks noGrp="1"/>
          </p:cNvSpPr>
          <p:nvPr>
            <p:ph type="ftr" sz="quarter" idx="11"/>
          </p:nvPr>
        </p:nvSpPr>
        <p:spPr/>
        <p:txBody>
          <a:bodyPr/>
          <a:lstStyle/>
          <a:p>
            <a:r>
              <a:rPr lang="da-DK" dirty="0"/>
              <a:t>Bliv en haj til lønforhandling </a:t>
            </a:r>
          </a:p>
        </p:txBody>
      </p:sp>
      <p:sp>
        <p:nvSpPr>
          <p:cNvPr id="6" name="Pladsholder til slidenummer 5">
            <a:extLst>
              <a:ext uri="{FF2B5EF4-FFF2-40B4-BE49-F238E27FC236}">
                <a16:creationId xmlns:a16="http://schemas.microsoft.com/office/drawing/2014/main" id="{ECC001E5-988D-27C7-2E65-D1E20583A8BB}"/>
              </a:ext>
            </a:extLst>
          </p:cNvPr>
          <p:cNvSpPr>
            <a:spLocks noGrp="1"/>
          </p:cNvSpPr>
          <p:nvPr>
            <p:ph type="sldNum" sz="quarter" idx="12"/>
          </p:nvPr>
        </p:nvSpPr>
        <p:spPr/>
        <p:txBody>
          <a:bodyPr/>
          <a:lstStyle/>
          <a:p>
            <a:fld id="{DA9A3096-54F7-428B-BD5C-AAD8FA43DE07}" type="slidenum">
              <a:rPr lang="da-DK" smtClean="0"/>
              <a:t>8</a:t>
            </a:fld>
            <a:endParaRPr lang="da-DK"/>
          </a:p>
        </p:txBody>
      </p:sp>
    </p:spTree>
    <p:extLst>
      <p:ext uri="{BB962C8B-B14F-4D97-AF65-F5344CB8AC3E}">
        <p14:creationId xmlns:p14="http://schemas.microsoft.com/office/powerpoint/2010/main" val="2101782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43E181-7165-6E5C-E20D-844F1B1A45BB}"/>
              </a:ext>
            </a:extLst>
          </p:cNvPr>
          <p:cNvSpPr>
            <a:spLocks noGrp="1"/>
          </p:cNvSpPr>
          <p:nvPr>
            <p:ph type="ctrTitle"/>
          </p:nvPr>
        </p:nvSpPr>
        <p:spPr>
          <a:xfrm>
            <a:off x="1188441" y="1632149"/>
            <a:ext cx="7698297" cy="934543"/>
          </a:xfrm>
        </p:spPr>
        <p:txBody>
          <a:bodyPr>
            <a:normAutofit/>
          </a:bodyPr>
          <a:lstStyle/>
          <a:p>
            <a:r>
              <a:rPr lang="da-DK" sz="4400" dirty="0">
                <a:latin typeface="Times New Roman" panose="02020603050405020304" pitchFamily="18" charset="0"/>
                <a:cs typeface="Times New Roman" panose="02020603050405020304" pitchFamily="18" charset="0"/>
              </a:rPr>
              <a:t>Vælg den rette timing og strategi</a:t>
            </a:r>
          </a:p>
        </p:txBody>
      </p:sp>
      <p:sp>
        <p:nvSpPr>
          <p:cNvPr id="3" name="Undertitel 2">
            <a:extLst>
              <a:ext uri="{FF2B5EF4-FFF2-40B4-BE49-F238E27FC236}">
                <a16:creationId xmlns:a16="http://schemas.microsoft.com/office/drawing/2014/main" id="{5AD213DD-35B1-2993-9CC2-E5B3D55FEF30}"/>
              </a:ext>
            </a:extLst>
          </p:cNvPr>
          <p:cNvSpPr>
            <a:spLocks noGrp="1"/>
          </p:cNvSpPr>
          <p:nvPr>
            <p:ph type="subTitle" idx="1"/>
          </p:nvPr>
        </p:nvSpPr>
        <p:spPr>
          <a:xfrm>
            <a:off x="1188441" y="3275617"/>
            <a:ext cx="9144000" cy="1874733"/>
          </a:xfrm>
        </p:spPr>
        <p:txBody>
          <a:bodyPr>
            <a:normAutofit/>
          </a:bodyPr>
          <a:lstStyle/>
          <a:p>
            <a:pPr marL="342900" lvl="0" indent="-342900" algn="l">
              <a:lnSpc>
                <a:spcPct val="115000"/>
              </a:lnSpc>
              <a:spcAft>
                <a:spcPts val="800"/>
              </a:spcAft>
              <a:buSzPts val="1000"/>
              <a:buFont typeface="Symbol" panose="05050102010706020507" pitchFamily="18" charset="2"/>
              <a:buChar char=""/>
              <a:tabLst>
                <a:tab pos="457200" algn="l"/>
              </a:tabLst>
            </a:pPr>
            <a:r>
              <a:rPr lang="da-DK" sz="1800" kern="100" dirty="0">
                <a:latin typeface="Times New Roman" panose="02020603050405020304" pitchFamily="18" charset="0"/>
                <a:ea typeface="Aptos" panose="020B0004020202020204" pitchFamily="34" charset="0"/>
                <a:cs typeface="Times New Roman" panose="02020603050405020304" pitchFamily="18" charset="0"/>
              </a:rPr>
              <a:t>Planlæg din forhandling til et godt tidspunkt</a:t>
            </a:r>
          </a:p>
          <a:p>
            <a:pPr marL="342900" lvl="0" indent="-342900" algn="l">
              <a:lnSpc>
                <a:spcPct val="115000"/>
              </a:lnSpc>
              <a:spcAft>
                <a:spcPts val="800"/>
              </a:spcAft>
              <a:buSzPts val="1000"/>
              <a:buFont typeface="Symbol" panose="05050102010706020507" pitchFamily="18" charset="2"/>
              <a:buChar char=""/>
              <a:tabLst>
                <a:tab pos="457200" algn="l"/>
              </a:tabLst>
            </a:pPr>
            <a:r>
              <a:rPr lang="da-DK" sz="1800" kern="100" dirty="0">
                <a:latin typeface="Times New Roman" panose="02020603050405020304" pitchFamily="18" charset="0"/>
                <a:ea typeface="Aptos" panose="020B0004020202020204" pitchFamily="34" charset="0"/>
                <a:cs typeface="Times New Roman" panose="02020603050405020304" pitchFamily="18" charset="0"/>
              </a:rPr>
              <a:t>Vælg din tilgang: Højt startpunkt eller konkret forslag</a:t>
            </a:r>
          </a:p>
          <a:p>
            <a:pPr marL="342900" lvl="0" indent="-342900" algn="l">
              <a:lnSpc>
                <a:spcPct val="115000"/>
              </a:lnSpc>
              <a:spcAft>
                <a:spcPts val="800"/>
              </a:spcAft>
              <a:buSzPts val="1000"/>
              <a:buFont typeface="Symbol" panose="05050102010706020507" pitchFamily="18" charset="2"/>
              <a:buChar char=""/>
              <a:tabLst>
                <a:tab pos="457200" algn="l"/>
              </a:tabLst>
            </a:pPr>
            <a:r>
              <a:rPr lang="da-DK" sz="1800" kern="100" dirty="0">
                <a:latin typeface="Times New Roman" panose="02020603050405020304" pitchFamily="18" charset="0"/>
                <a:ea typeface="Aptos" panose="020B0004020202020204" pitchFamily="34" charset="0"/>
                <a:cs typeface="Times New Roman" panose="02020603050405020304" pitchFamily="18" charset="0"/>
              </a:rPr>
              <a:t>Øv dig på samtalen – øvelse gør mester</a:t>
            </a:r>
          </a:p>
          <a:p>
            <a:endParaRPr lang="da-DK" dirty="0"/>
          </a:p>
        </p:txBody>
      </p:sp>
      <p:sp>
        <p:nvSpPr>
          <p:cNvPr id="4" name="Pladsholder til dato 3">
            <a:extLst>
              <a:ext uri="{FF2B5EF4-FFF2-40B4-BE49-F238E27FC236}">
                <a16:creationId xmlns:a16="http://schemas.microsoft.com/office/drawing/2014/main" id="{DF4CAEAA-CBC4-EBEF-F2FD-192821B0F257}"/>
              </a:ext>
            </a:extLst>
          </p:cNvPr>
          <p:cNvSpPr>
            <a:spLocks noGrp="1"/>
          </p:cNvSpPr>
          <p:nvPr>
            <p:ph type="dt" sz="half" idx="10"/>
          </p:nvPr>
        </p:nvSpPr>
        <p:spPr/>
        <p:txBody>
          <a:bodyPr/>
          <a:lstStyle/>
          <a:p>
            <a:fld id="{A3CE1810-3259-4057-8D66-5AE7C6F050EE}" type="datetime1">
              <a:rPr lang="da-DK" smtClean="0"/>
              <a:t>27-03-2026</a:t>
            </a:fld>
            <a:endParaRPr lang="da-DK"/>
          </a:p>
        </p:txBody>
      </p:sp>
      <p:sp>
        <p:nvSpPr>
          <p:cNvPr id="5" name="Pladsholder til sidefod 4">
            <a:extLst>
              <a:ext uri="{FF2B5EF4-FFF2-40B4-BE49-F238E27FC236}">
                <a16:creationId xmlns:a16="http://schemas.microsoft.com/office/drawing/2014/main" id="{0D6F92AC-7202-1019-392B-6E82EB970CCC}"/>
              </a:ext>
            </a:extLst>
          </p:cNvPr>
          <p:cNvSpPr>
            <a:spLocks noGrp="1"/>
          </p:cNvSpPr>
          <p:nvPr>
            <p:ph type="ftr" sz="quarter" idx="11"/>
          </p:nvPr>
        </p:nvSpPr>
        <p:spPr/>
        <p:txBody>
          <a:bodyPr/>
          <a:lstStyle/>
          <a:p>
            <a:r>
              <a:rPr lang="da-DK" dirty="0"/>
              <a:t>Bliv en haj til lønforhandling </a:t>
            </a:r>
          </a:p>
        </p:txBody>
      </p:sp>
      <p:sp>
        <p:nvSpPr>
          <p:cNvPr id="6" name="Pladsholder til slidenummer 5">
            <a:extLst>
              <a:ext uri="{FF2B5EF4-FFF2-40B4-BE49-F238E27FC236}">
                <a16:creationId xmlns:a16="http://schemas.microsoft.com/office/drawing/2014/main" id="{2938CE6C-1659-060F-173D-0845070F68E8}"/>
              </a:ext>
            </a:extLst>
          </p:cNvPr>
          <p:cNvSpPr>
            <a:spLocks noGrp="1"/>
          </p:cNvSpPr>
          <p:nvPr>
            <p:ph type="sldNum" sz="quarter" idx="12"/>
          </p:nvPr>
        </p:nvSpPr>
        <p:spPr/>
        <p:txBody>
          <a:bodyPr/>
          <a:lstStyle/>
          <a:p>
            <a:fld id="{DA9A3096-54F7-428B-BD5C-AAD8FA43DE07}" type="slidenum">
              <a:rPr lang="da-DK" smtClean="0"/>
              <a:t>9</a:t>
            </a:fld>
            <a:endParaRPr lang="da-DK"/>
          </a:p>
        </p:txBody>
      </p:sp>
    </p:spTree>
    <p:extLst>
      <p:ext uri="{BB962C8B-B14F-4D97-AF65-F5344CB8AC3E}">
        <p14:creationId xmlns:p14="http://schemas.microsoft.com/office/powerpoint/2010/main" val="47478810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Brugerdefineret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c31fa70-96b3-470a-ba48-d1a63ada5347}" enabled="1" method="Standard" siteId="{93486054-9201-4a73-8bb0-8bbe3ad0016f}" removed="0"/>
</clbl:labelList>
</file>

<file path=docProps/app.xml><?xml version="1.0" encoding="utf-8"?>
<Properties xmlns="http://schemas.openxmlformats.org/officeDocument/2006/extended-properties" xmlns:vt="http://schemas.openxmlformats.org/officeDocument/2006/docPropsVTypes">
  <TotalTime>0</TotalTime>
  <Words>1581</Words>
  <Application>Microsoft Office PowerPoint</Application>
  <PresentationFormat>Widescreen</PresentationFormat>
  <Paragraphs>210</Paragraphs>
  <Slides>13</Slides>
  <Notes>10</Notes>
  <HiddenSlides>0</HiddenSlides>
  <MMClips>0</MMClips>
  <ScaleCrop>false</ScaleCrop>
  <HeadingPairs>
    <vt:vector size="6" baseType="variant">
      <vt:variant>
        <vt:lpstr>Benyttede skrifttyper</vt:lpstr>
      </vt:variant>
      <vt:variant>
        <vt:i4>5</vt:i4>
      </vt:variant>
      <vt:variant>
        <vt:lpstr>Tema</vt:lpstr>
      </vt:variant>
      <vt:variant>
        <vt:i4>2</vt:i4>
      </vt:variant>
      <vt:variant>
        <vt:lpstr>Slidetitler</vt:lpstr>
      </vt:variant>
      <vt:variant>
        <vt:i4>13</vt:i4>
      </vt:variant>
    </vt:vector>
  </HeadingPairs>
  <TitlesOfParts>
    <vt:vector size="20" baseType="lpstr">
      <vt:lpstr>Aptos</vt:lpstr>
      <vt:lpstr>Aptos Display</vt:lpstr>
      <vt:lpstr>Arial</vt:lpstr>
      <vt:lpstr>Symbol</vt:lpstr>
      <vt:lpstr>Times New Roman</vt:lpstr>
      <vt:lpstr>Office-tema</vt:lpstr>
      <vt:lpstr>Brugerdefineret design</vt:lpstr>
      <vt:lpstr>Bliv en haj til lønforhandling. Lønforhandling for farmakonomer. En ny verden åbner sig. </vt:lpstr>
      <vt:lpstr>Velkommen  </vt:lpstr>
      <vt:lpstr>Hvorfor forhandle sin løn?</vt:lpstr>
      <vt:lpstr>PowerPoint-præsentation</vt:lpstr>
      <vt:lpstr>PowerPoint-præsentation</vt:lpstr>
      <vt:lpstr>PowerPoint-præsentation</vt:lpstr>
      <vt:lpstr>PowerPoint-præsentation</vt:lpstr>
      <vt:lpstr>Kend din værdi</vt:lpstr>
      <vt:lpstr>Vælg den rette timing og strategi</vt:lpstr>
      <vt:lpstr>PowerPoint-præsentation</vt:lpstr>
      <vt:lpstr>Hav en plan B og følg op</vt:lpstr>
      <vt:lpstr>Opsummering af de 5 gode råd</vt:lpstr>
      <vt:lpstr>Tak for i dag</vt:lpstr>
    </vt:vector>
  </TitlesOfParts>
  <Company>Farmakonomforeningen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Carsten Jedig Steenberg</dc:creator>
  <cp:lastModifiedBy>Tom Elnes Christensen</cp:lastModifiedBy>
  <cp:revision>3</cp:revision>
  <dcterms:created xsi:type="dcterms:W3CDTF">2025-02-26T09:13:55Z</dcterms:created>
  <dcterms:modified xsi:type="dcterms:W3CDTF">2026-03-27T09:16:10Z</dcterms:modified>
</cp:coreProperties>
</file>